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05"/>
  </p:notesMasterIdLst>
  <p:handoutMasterIdLst>
    <p:handoutMasterId r:id="rId106"/>
  </p:handoutMasterIdLst>
  <p:sldIdLst>
    <p:sldId id="257" r:id="rId5"/>
    <p:sldId id="368" r:id="rId6"/>
    <p:sldId id="270" r:id="rId7"/>
    <p:sldId id="377" r:id="rId8"/>
    <p:sldId id="358" r:id="rId9"/>
    <p:sldId id="376" r:id="rId10"/>
    <p:sldId id="375" r:id="rId11"/>
    <p:sldId id="258" r:id="rId12"/>
    <p:sldId id="369" r:id="rId13"/>
    <p:sldId id="370" r:id="rId14"/>
    <p:sldId id="268" r:id="rId15"/>
    <p:sldId id="267" r:id="rId16"/>
    <p:sldId id="265" r:id="rId17"/>
    <p:sldId id="266" r:id="rId18"/>
    <p:sldId id="269" r:id="rId19"/>
    <p:sldId id="263" r:id="rId20"/>
    <p:sldId id="271" r:id="rId21"/>
    <p:sldId id="272" r:id="rId22"/>
    <p:sldId id="374" r:id="rId23"/>
    <p:sldId id="371" r:id="rId24"/>
    <p:sldId id="372" r:id="rId25"/>
    <p:sldId id="373" r:id="rId26"/>
    <p:sldId id="379" r:id="rId27"/>
    <p:sldId id="291" r:id="rId28"/>
    <p:sldId id="380" r:id="rId29"/>
    <p:sldId id="385" r:id="rId30"/>
    <p:sldId id="386" r:id="rId31"/>
    <p:sldId id="387" r:id="rId32"/>
    <p:sldId id="388" r:id="rId33"/>
    <p:sldId id="389" r:id="rId34"/>
    <p:sldId id="390" r:id="rId35"/>
    <p:sldId id="391" r:id="rId36"/>
    <p:sldId id="392" r:id="rId37"/>
    <p:sldId id="393" r:id="rId38"/>
    <p:sldId id="394" r:id="rId39"/>
    <p:sldId id="383" r:id="rId40"/>
    <p:sldId id="292" r:id="rId41"/>
    <p:sldId id="259" r:id="rId42"/>
    <p:sldId id="279" r:id="rId43"/>
    <p:sldId id="280" r:id="rId44"/>
    <p:sldId id="281" r:id="rId45"/>
    <p:sldId id="273" r:id="rId46"/>
    <p:sldId id="278" r:id="rId47"/>
    <p:sldId id="282" r:id="rId48"/>
    <p:sldId id="283" r:id="rId49"/>
    <p:sldId id="299" r:id="rId50"/>
    <p:sldId id="284" r:id="rId51"/>
    <p:sldId id="360" r:id="rId52"/>
    <p:sldId id="356" r:id="rId53"/>
    <p:sldId id="285" r:id="rId54"/>
    <p:sldId id="336" r:id="rId55"/>
    <p:sldId id="288" r:id="rId56"/>
    <p:sldId id="313" r:id="rId57"/>
    <p:sldId id="382" r:id="rId58"/>
    <p:sldId id="338" r:id="rId59"/>
    <p:sldId id="316" r:id="rId60"/>
    <p:sldId id="317" r:id="rId61"/>
    <p:sldId id="327" r:id="rId62"/>
    <p:sldId id="384" r:id="rId63"/>
    <p:sldId id="322" r:id="rId64"/>
    <p:sldId id="324" r:id="rId65"/>
    <p:sldId id="323" r:id="rId66"/>
    <p:sldId id="318" r:id="rId67"/>
    <p:sldId id="381" r:id="rId68"/>
    <p:sldId id="378" r:id="rId69"/>
    <p:sldId id="337" r:id="rId70"/>
    <p:sldId id="395" r:id="rId71"/>
    <p:sldId id="319" r:id="rId72"/>
    <p:sldId id="320" r:id="rId73"/>
    <p:sldId id="321" r:id="rId74"/>
    <p:sldId id="326" r:id="rId75"/>
    <p:sldId id="325" r:id="rId76"/>
    <p:sldId id="329" r:id="rId77"/>
    <p:sldId id="361" r:id="rId78"/>
    <p:sldId id="362" r:id="rId79"/>
    <p:sldId id="364" r:id="rId80"/>
    <p:sldId id="365" r:id="rId81"/>
    <p:sldId id="367" r:id="rId82"/>
    <p:sldId id="366" r:id="rId83"/>
    <p:sldId id="345" r:id="rId84"/>
    <p:sldId id="352" r:id="rId85"/>
    <p:sldId id="346" r:id="rId86"/>
    <p:sldId id="297" r:id="rId87"/>
    <p:sldId id="307" r:id="rId88"/>
    <p:sldId id="306" r:id="rId89"/>
    <p:sldId id="335" r:id="rId90"/>
    <p:sldId id="347" r:id="rId91"/>
    <p:sldId id="348" r:id="rId92"/>
    <p:sldId id="349" r:id="rId93"/>
    <p:sldId id="330" r:id="rId94"/>
    <p:sldId id="331" r:id="rId95"/>
    <p:sldId id="334" r:id="rId96"/>
    <p:sldId id="341" r:id="rId97"/>
    <p:sldId id="342" r:id="rId98"/>
    <p:sldId id="343" r:id="rId99"/>
    <p:sldId id="351" r:id="rId100"/>
    <p:sldId id="308" r:id="rId101"/>
    <p:sldId id="357" r:id="rId102"/>
    <p:sldId id="312" r:id="rId103"/>
    <p:sldId id="305" r:id="rId104"/>
  </p:sldIdLst>
  <p:sldSz cx="9144000" cy="6858000" type="screen4x3"/>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333399"/>
    <a:srgbClr val="5353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87" autoAdjust="0"/>
    <p:restoredTop sz="86966" autoAdjust="0"/>
  </p:normalViewPr>
  <p:slideViewPr>
    <p:cSldViewPr snapToGrid="0">
      <p:cViewPr varScale="1">
        <p:scale>
          <a:sx n="100" d="100"/>
          <a:sy n="100" d="100"/>
        </p:scale>
        <p:origin x="1338" y="84"/>
      </p:cViewPr>
      <p:guideLst/>
    </p:cSldViewPr>
  </p:slideViewPr>
  <p:outlineViewPr>
    <p:cViewPr>
      <p:scale>
        <a:sx n="33" d="100"/>
        <a:sy n="33" d="100"/>
      </p:scale>
      <p:origin x="0" y="-30162"/>
    </p:cViewPr>
  </p:outlineViewPr>
  <p:notesTextViewPr>
    <p:cViewPr>
      <p:scale>
        <a:sx n="1" d="1"/>
        <a:sy n="1" d="1"/>
      </p:scale>
      <p:origin x="0" y="0"/>
    </p:cViewPr>
  </p:notesTextViewPr>
  <p:notesViewPr>
    <p:cSldViewPr snapToGrid="0" showGuides="1">
      <p:cViewPr varScale="1">
        <p:scale>
          <a:sx n="87" d="100"/>
          <a:sy n="87" d="100"/>
        </p:scale>
        <p:origin x="3090" y="96"/>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s>
</file>

<file path=ppt/diagrams/_rels/data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10"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 Id="rId6" Type="http://schemas.openxmlformats.org/officeDocument/2006/relationships/image" Target="../media/image9.png"/><Relationship Id="rId5" Type="http://schemas.openxmlformats.org/officeDocument/2006/relationships/image" Target="../media/image8.png"/><Relationship Id="rId10" Type="http://schemas.microsoft.com/office/2007/relationships/hdphoto" Target="../media/hdphoto1.wdp"/><Relationship Id="rId4" Type="http://schemas.openxmlformats.org/officeDocument/2006/relationships/image" Target="../media/image7.pn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E5A97EE-3793-4D42-ACBE-94C4D46733E1}" type="doc">
      <dgm:prSet loTypeId="urn:microsoft.com/office/officeart/2009/3/layout/IncreasingArrowsProcess" loCatId="process" qsTypeId="urn:microsoft.com/office/officeart/2005/8/quickstyle/simple5" qsCatId="simple" csTypeId="urn:microsoft.com/office/officeart/2005/8/colors/accent1_2" csCatId="accent1" phldr="1"/>
      <dgm:spPr/>
      <dgm:t>
        <a:bodyPr/>
        <a:lstStyle/>
        <a:p>
          <a:endParaRPr lang="zh-CN" altLang="en-US"/>
        </a:p>
      </dgm:t>
    </dgm:pt>
    <dgm:pt modelId="{74D1D3EA-90E4-4901-B9D0-4C4E91941174}">
      <dgm:prSet phldrT="[文本]"/>
      <dgm:spPr/>
      <dgm:t>
        <a:bodyPr/>
        <a:lstStyle/>
        <a:p>
          <a:r>
            <a:rPr lang="zh-CN" altLang="en-US" dirty="0">
              <a:latin typeface="微软雅黑" panose="020B0503020204020204" pitchFamily="34" charset="-122"/>
              <a:ea typeface="微软雅黑" panose="020B0503020204020204" pitchFamily="34" charset="-122"/>
            </a:rPr>
            <a:t>意义</a:t>
          </a:r>
        </a:p>
      </dgm:t>
    </dgm:pt>
    <dgm:pt modelId="{1FED4920-CE1B-458A-9E73-BF007A6DFDDA}" type="parTrans" cxnId="{B782BFA0-77EF-4565-8056-2D82090B5F98}">
      <dgm:prSet/>
      <dgm:spPr/>
      <dgm:t>
        <a:bodyPr/>
        <a:lstStyle/>
        <a:p>
          <a:endParaRPr lang="zh-CN" altLang="en-US">
            <a:latin typeface="微软雅黑" panose="020B0503020204020204" pitchFamily="34" charset="-122"/>
            <a:ea typeface="微软雅黑" panose="020B0503020204020204" pitchFamily="34" charset="-122"/>
          </a:endParaRPr>
        </a:p>
      </dgm:t>
    </dgm:pt>
    <dgm:pt modelId="{1B70B53D-B08D-4E16-9F4E-5FFA83A5C069}" type="sibTrans" cxnId="{B782BFA0-77EF-4565-8056-2D82090B5F98}">
      <dgm:prSet/>
      <dgm:spPr/>
      <dgm:t>
        <a:bodyPr/>
        <a:lstStyle/>
        <a:p>
          <a:endParaRPr lang="zh-CN" altLang="en-US">
            <a:latin typeface="微软雅黑" panose="020B0503020204020204" pitchFamily="34" charset="-122"/>
            <a:ea typeface="微软雅黑" panose="020B0503020204020204" pitchFamily="34" charset="-122"/>
          </a:endParaRPr>
        </a:p>
      </dgm:t>
    </dgm:pt>
    <dgm:pt modelId="{B57376BE-6012-4C7B-A3D7-DEDD70A8D9AB}">
      <dgm:prSet phldrT="[文本]"/>
      <dgm:spPr/>
      <dgm:t>
        <a:bodyPr/>
        <a:lstStyle/>
        <a:p>
          <a:r>
            <a:rPr lang="zh-CN" altLang="en-US" dirty="0">
              <a:latin typeface="微软雅黑" panose="020B0503020204020204" pitchFamily="34" charset="-122"/>
              <a:ea typeface="微软雅黑" panose="020B0503020204020204" pitchFamily="34" charset="-122"/>
            </a:rPr>
            <a:t>要素</a:t>
          </a:r>
        </a:p>
      </dgm:t>
    </dgm:pt>
    <dgm:pt modelId="{7F3824F8-BC0F-41D8-922A-8C261BB2D661}" type="parTrans" cxnId="{420845FA-15A8-48D7-AFEA-F09251869155}">
      <dgm:prSet/>
      <dgm:spPr/>
      <dgm:t>
        <a:bodyPr/>
        <a:lstStyle/>
        <a:p>
          <a:endParaRPr lang="zh-CN" altLang="en-US">
            <a:latin typeface="微软雅黑" panose="020B0503020204020204" pitchFamily="34" charset="-122"/>
            <a:ea typeface="微软雅黑" panose="020B0503020204020204" pitchFamily="34" charset="-122"/>
          </a:endParaRPr>
        </a:p>
      </dgm:t>
    </dgm:pt>
    <dgm:pt modelId="{2EBC6CB2-B5CE-4796-9B26-F2CB64A4C8D0}" type="sibTrans" cxnId="{420845FA-15A8-48D7-AFEA-F09251869155}">
      <dgm:prSet/>
      <dgm:spPr/>
      <dgm:t>
        <a:bodyPr/>
        <a:lstStyle/>
        <a:p>
          <a:endParaRPr lang="zh-CN" altLang="en-US">
            <a:latin typeface="微软雅黑" panose="020B0503020204020204" pitchFamily="34" charset="-122"/>
            <a:ea typeface="微软雅黑" panose="020B0503020204020204" pitchFamily="34" charset="-122"/>
          </a:endParaRPr>
        </a:p>
      </dgm:t>
    </dgm:pt>
    <dgm:pt modelId="{CD12E776-22FA-4E6D-9259-0DEFBFFE755C}">
      <dgm:prSet phldrT="[文本]"/>
      <dgm:spPr/>
      <dgm:t>
        <a:bodyPr/>
        <a:lstStyle/>
        <a:p>
          <a:r>
            <a:rPr lang="zh-CN" altLang="en-US" dirty="0">
              <a:latin typeface="微软雅黑" panose="020B0503020204020204" pitchFamily="34" charset="-122"/>
              <a:ea typeface="微软雅黑" panose="020B0503020204020204" pitchFamily="34" charset="-122"/>
            </a:rPr>
            <a:t>数学规划</a:t>
          </a:r>
        </a:p>
      </dgm:t>
    </dgm:pt>
    <dgm:pt modelId="{63DF4A7D-AB6D-4036-88BE-298553B65284}" type="parTrans" cxnId="{B3B5EBA2-402B-47D1-B20D-49B94A90D815}">
      <dgm:prSet/>
      <dgm:spPr/>
      <dgm:t>
        <a:bodyPr/>
        <a:lstStyle/>
        <a:p>
          <a:endParaRPr lang="zh-CN" altLang="en-US">
            <a:latin typeface="微软雅黑" panose="020B0503020204020204" pitchFamily="34" charset="-122"/>
            <a:ea typeface="微软雅黑" panose="020B0503020204020204" pitchFamily="34" charset="-122"/>
          </a:endParaRPr>
        </a:p>
      </dgm:t>
    </dgm:pt>
    <dgm:pt modelId="{8DA7277E-1866-462B-9085-569B4F6A2D09}" type="sibTrans" cxnId="{B3B5EBA2-402B-47D1-B20D-49B94A90D815}">
      <dgm:prSet/>
      <dgm:spPr/>
      <dgm:t>
        <a:bodyPr/>
        <a:lstStyle/>
        <a:p>
          <a:endParaRPr lang="zh-CN" altLang="en-US">
            <a:latin typeface="微软雅黑" panose="020B0503020204020204" pitchFamily="34" charset="-122"/>
            <a:ea typeface="微软雅黑" panose="020B0503020204020204" pitchFamily="34" charset="-122"/>
          </a:endParaRPr>
        </a:p>
      </dgm:t>
    </dgm:pt>
    <dgm:pt modelId="{F2BABB3F-8859-4D7A-A7E7-6F1C44162696}">
      <dgm:prSet phldrT="[文本]"/>
      <dgm:spPr/>
      <dgm:t>
        <a:bodyPr/>
        <a:lstStyle/>
        <a:p>
          <a:r>
            <a:rPr lang="zh-CN" altLang="en-US" dirty="0">
              <a:latin typeface="微软雅黑" panose="020B0503020204020204" pitchFamily="34" charset="-122"/>
              <a:ea typeface="微软雅黑" panose="020B0503020204020204" pitchFamily="34" charset="-122"/>
            </a:rPr>
            <a:t>建模技巧</a:t>
          </a:r>
        </a:p>
      </dgm:t>
    </dgm:pt>
    <dgm:pt modelId="{9204EAD1-B30B-4035-B982-7146088F91A8}" type="parTrans" cxnId="{13C9E44C-46C9-42EB-897D-558187AEF433}">
      <dgm:prSet/>
      <dgm:spPr/>
      <dgm:t>
        <a:bodyPr/>
        <a:lstStyle/>
        <a:p>
          <a:endParaRPr lang="zh-CN" altLang="en-US">
            <a:latin typeface="微软雅黑" panose="020B0503020204020204" pitchFamily="34" charset="-122"/>
            <a:ea typeface="微软雅黑" panose="020B0503020204020204" pitchFamily="34" charset="-122"/>
          </a:endParaRPr>
        </a:p>
      </dgm:t>
    </dgm:pt>
    <dgm:pt modelId="{89BE2D01-1678-469F-A5E9-1D1017BBD8FA}" type="sibTrans" cxnId="{13C9E44C-46C9-42EB-897D-558187AEF433}">
      <dgm:prSet/>
      <dgm:spPr/>
      <dgm:t>
        <a:bodyPr/>
        <a:lstStyle/>
        <a:p>
          <a:endParaRPr lang="zh-CN" altLang="en-US">
            <a:latin typeface="微软雅黑" panose="020B0503020204020204" pitchFamily="34" charset="-122"/>
            <a:ea typeface="微软雅黑" panose="020B0503020204020204" pitchFamily="34" charset="-122"/>
          </a:endParaRPr>
        </a:p>
      </dgm:t>
    </dgm:pt>
    <dgm:pt modelId="{08424BE4-020D-4D86-B494-693742161ECD}">
      <dgm:prSet phldrT="[文本]"/>
      <dgm:spPr/>
      <dgm:t>
        <a:bodyPr/>
        <a:lstStyle/>
        <a:p>
          <a:r>
            <a:rPr lang="zh-CN" altLang="en-US" dirty="0">
              <a:latin typeface="微软雅黑" panose="020B0503020204020204" pitchFamily="34" charset="-122"/>
              <a:ea typeface="微软雅黑" panose="020B0503020204020204" pitchFamily="34" charset="-122"/>
            </a:rPr>
            <a:t>总结</a:t>
          </a:r>
        </a:p>
      </dgm:t>
    </dgm:pt>
    <dgm:pt modelId="{98A8F783-27D2-430B-AA27-940DF3883DAA}" type="parTrans" cxnId="{2FD599DD-6C3A-4562-9173-17B38F278A3A}">
      <dgm:prSet/>
      <dgm:spPr/>
      <dgm:t>
        <a:bodyPr/>
        <a:lstStyle/>
        <a:p>
          <a:endParaRPr lang="zh-CN" altLang="en-US">
            <a:latin typeface="微软雅黑" panose="020B0503020204020204" pitchFamily="34" charset="-122"/>
            <a:ea typeface="微软雅黑" panose="020B0503020204020204" pitchFamily="34" charset="-122"/>
          </a:endParaRPr>
        </a:p>
      </dgm:t>
    </dgm:pt>
    <dgm:pt modelId="{214916D2-869A-4058-873D-2B6358887C4C}" type="sibTrans" cxnId="{2FD599DD-6C3A-4562-9173-17B38F278A3A}">
      <dgm:prSet/>
      <dgm:spPr/>
      <dgm:t>
        <a:bodyPr/>
        <a:lstStyle/>
        <a:p>
          <a:endParaRPr lang="zh-CN" altLang="en-US">
            <a:latin typeface="微软雅黑" panose="020B0503020204020204" pitchFamily="34" charset="-122"/>
            <a:ea typeface="微软雅黑" panose="020B0503020204020204" pitchFamily="34" charset="-122"/>
          </a:endParaRPr>
        </a:p>
      </dgm:t>
    </dgm:pt>
    <dgm:pt modelId="{D8670067-5BB9-4929-A694-3EA30C1739F2}">
      <dgm:prSet phldrT="[文本]"/>
      <dgm:spPr/>
      <dgm:t>
        <a:bodyPr/>
        <a:lstStyle/>
        <a:p>
          <a:r>
            <a:rPr lang="zh-CN" altLang="en-US" dirty="0">
              <a:latin typeface="微软雅黑" panose="020B0503020204020204" pitchFamily="34" charset="-122"/>
              <a:ea typeface="微软雅黑" panose="020B0503020204020204" pitchFamily="34" charset="-122"/>
            </a:rPr>
            <a:t>概念</a:t>
          </a:r>
        </a:p>
      </dgm:t>
    </dgm:pt>
    <dgm:pt modelId="{575A1C94-96C2-4817-A337-11D5154A9857}" type="parTrans" cxnId="{044049E9-B96F-4256-8BEC-F40D7BB749DE}">
      <dgm:prSet/>
      <dgm:spPr/>
      <dgm:t>
        <a:bodyPr/>
        <a:lstStyle/>
        <a:p>
          <a:endParaRPr lang="zh-CN" altLang="en-US"/>
        </a:p>
      </dgm:t>
    </dgm:pt>
    <dgm:pt modelId="{FFF019C9-CDB7-47FB-A737-9404520D1D1E}" type="sibTrans" cxnId="{044049E9-B96F-4256-8BEC-F40D7BB749DE}">
      <dgm:prSet/>
      <dgm:spPr/>
      <dgm:t>
        <a:bodyPr/>
        <a:lstStyle/>
        <a:p>
          <a:endParaRPr lang="zh-CN" altLang="en-US"/>
        </a:p>
      </dgm:t>
    </dgm:pt>
    <dgm:pt modelId="{F403021C-E530-4B60-BF20-34304B3B62EB}">
      <dgm:prSet phldrT="[文本]"/>
      <dgm:spPr/>
      <dgm:t>
        <a:bodyPr/>
        <a:lstStyle/>
        <a:p>
          <a:r>
            <a:rPr lang="zh-CN" altLang="en-US" dirty="0">
              <a:latin typeface="微软雅黑" panose="020B0503020204020204" pitchFamily="34" charset="-122"/>
              <a:ea typeface="微软雅黑" panose="020B0503020204020204" pitchFamily="34" charset="-122"/>
            </a:rPr>
            <a:t>基础</a:t>
          </a:r>
        </a:p>
      </dgm:t>
    </dgm:pt>
    <dgm:pt modelId="{112856C0-8EA2-4281-BC74-75768A9AD405}" type="parTrans" cxnId="{FD0646B3-CDEA-443E-B3BF-39C51A36DEBD}">
      <dgm:prSet/>
      <dgm:spPr/>
      <dgm:t>
        <a:bodyPr/>
        <a:lstStyle/>
        <a:p>
          <a:endParaRPr lang="zh-CN" altLang="en-US"/>
        </a:p>
      </dgm:t>
    </dgm:pt>
    <dgm:pt modelId="{72166CA7-8F88-4060-A6D6-D4EDBB8DBDFE}" type="sibTrans" cxnId="{FD0646B3-CDEA-443E-B3BF-39C51A36DEBD}">
      <dgm:prSet/>
      <dgm:spPr/>
      <dgm:t>
        <a:bodyPr/>
        <a:lstStyle/>
        <a:p>
          <a:endParaRPr lang="zh-CN" altLang="en-US"/>
        </a:p>
      </dgm:t>
    </dgm:pt>
    <dgm:pt modelId="{3BB76AD0-94F6-405E-934A-807CDE46BAA2}">
      <dgm:prSet phldrT="[文本]"/>
      <dgm:spPr/>
      <dgm:t>
        <a:bodyPr/>
        <a:lstStyle/>
        <a:p>
          <a:r>
            <a:rPr lang="zh-CN" altLang="en-US" dirty="0">
              <a:latin typeface="微软雅黑" panose="020B0503020204020204" pitchFamily="34" charset="-122"/>
              <a:ea typeface="微软雅黑" panose="020B0503020204020204" pitchFamily="34" charset="-122"/>
            </a:rPr>
            <a:t>常用范式</a:t>
          </a:r>
        </a:p>
      </dgm:t>
    </dgm:pt>
    <dgm:pt modelId="{CD22D477-4281-4730-83E3-E04B28382183}" type="parTrans" cxnId="{BB29E3DA-0076-47F1-935C-AD0E2FBE464B}">
      <dgm:prSet/>
      <dgm:spPr/>
      <dgm:t>
        <a:bodyPr/>
        <a:lstStyle/>
        <a:p>
          <a:endParaRPr lang="zh-CN" altLang="en-US"/>
        </a:p>
      </dgm:t>
    </dgm:pt>
    <dgm:pt modelId="{7DE7492F-97ED-42A8-8F3B-362FF2FA4A57}" type="sibTrans" cxnId="{BB29E3DA-0076-47F1-935C-AD0E2FBE464B}">
      <dgm:prSet/>
      <dgm:spPr/>
      <dgm:t>
        <a:bodyPr/>
        <a:lstStyle/>
        <a:p>
          <a:endParaRPr lang="zh-CN" altLang="en-US"/>
        </a:p>
      </dgm:t>
    </dgm:pt>
    <dgm:pt modelId="{AE088033-9544-4777-9B28-CA59D78EF3D4}">
      <dgm:prSet phldrT="[文本]"/>
      <dgm:spPr/>
      <dgm:t>
        <a:bodyPr/>
        <a:lstStyle/>
        <a:p>
          <a:r>
            <a:rPr lang="zh-CN" altLang="en-US" dirty="0">
              <a:latin typeface="微软雅黑" panose="020B0503020204020204" pitchFamily="34" charset="-122"/>
              <a:ea typeface="微软雅黑" panose="020B0503020204020204" pitchFamily="34" charset="-122"/>
            </a:rPr>
            <a:t>标准型</a:t>
          </a:r>
        </a:p>
      </dgm:t>
    </dgm:pt>
    <dgm:pt modelId="{983E8F6F-0859-4B2A-BB0F-1E8F7A998D91}" type="parTrans" cxnId="{859E761D-2538-482F-B7CF-1F2610CF17BF}">
      <dgm:prSet/>
      <dgm:spPr/>
      <dgm:t>
        <a:bodyPr/>
        <a:lstStyle/>
        <a:p>
          <a:endParaRPr lang="zh-CN" altLang="en-US"/>
        </a:p>
      </dgm:t>
    </dgm:pt>
    <dgm:pt modelId="{66C26664-47CD-4277-8B0B-4B5D29FA9F1F}" type="sibTrans" cxnId="{859E761D-2538-482F-B7CF-1F2610CF17BF}">
      <dgm:prSet/>
      <dgm:spPr/>
      <dgm:t>
        <a:bodyPr/>
        <a:lstStyle/>
        <a:p>
          <a:endParaRPr lang="zh-CN" altLang="en-US"/>
        </a:p>
      </dgm:t>
    </dgm:pt>
    <dgm:pt modelId="{32CE6DE1-6B94-4E67-B84B-974AF45714EA}">
      <dgm:prSet phldrT="[文本]"/>
      <dgm:spPr/>
      <dgm:t>
        <a:bodyPr/>
        <a:lstStyle/>
        <a:p>
          <a:r>
            <a:rPr lang="zh-CN" altLang="en-US" dirty="0">
              <a:latin typeface="微软雅黑" panose="020B0503020204020204" pitchFamily="34" charset="-122"/>
              <a:ea typeface="微软雅黑" panose="020B0503020204020204" pitchFamily="34" charset="-122"/>
            </a:rPr>
            <a:t>一般型</a:t>
          </a:r>
        </a:p>
      </dgm:t>
    </dgm:pt>
    <dgm:pt modelId="{560083AF-743F-4B02-B9C3-5F5520E88DE9}" type="parTrans" cxnId="{42645B1D-9480-4FB9-9B3D-D736A8AC45CB}">
      <dgm:prSet/>
      <dgm:spPr/>
      <dgm:t>
        <a:bodyPr/>
        <a:lstStyle/>
        <a:p>
          <a:endParaRPr lang="zh-CN" altLang="en-US"/>
        </a:p>
      </dgm:t>
    </dgm:pt>
    <dgm:pt modelId="{D5654C34-2780-43EF-A451-38E70D17789F}" type="sibTrans" cxnId="{42645B1D-9480-4FB9-9B3D-D736A8AC45CB}">
      <dgm:prSet/>
      <dgm:spPr/>
      <dgm:t>
        <a:bodyPr/>
        <a:lstStyle/>
        <a:p>
          <a:endParaRPr lang="zh-CN" altLang="en-US"/>
        </a:p>
      </dgm:t>
    </dgm:pt>
    <dgm:pt modelId="{E6678DE5-8735-4321-88F7-F10418FFC92A}">
      <dgm:prSet phldrT="[文本]"/>
      <dgm:spPr/>
      <dgm:t>
        <a:bodyPr/>
        <a:lstStyle/>
        <a:p>
          <a:r>
            <a:rPr lang="zh-CN" altLang="en-US" dirty="0">
              <a:latin typeface="微软雅黑" panose="020B0503020204020204" pitchFamily="34" charset="-122"/>
              <a:ea typeface="微软雅黑" panose="020B0503020204020204" pitchFamily="34" charset="-122"/>
            </a:rPr>
            <a:t>求解器</a:t>
          </a:r>
        </a:p>
      </dgm:t>
    </dgm:pt>
    <dgm:pt modelId="{043A6ACA-E11A-4FB2-9862-55AEFBA1CA7D}" type="parTrans" cxnId="{5535B9D3-5CD0-4155-9997-A179A2A9C680}">
      <dgm:prSet/>
      <dgm:spPr/>
      <dgm:t>
        <a:bodyPr/>
        <a:lstStyle/>
        <a:p>
          <a:endParaRPr lang="zh-CN" altLang="en-US"/>
        </a:p>
      </dgm:t>
    </dgm:pt>
    <dgm:pt modelId="{540E2FB0-B104-43A5-873D-B2EE66E6D7F8}" type="sibTrans" cxnId="{5535B9D3-5CD0-4155-9997-A179A2A9C680}">
      <dgm:prSet/>
      <dgm:spPr/>
      <dgm:t>
        <a:bodyPr/>
        <a:lstStyle/>
        <a:p>
          <a:endParaRPr lang="zh-CN" altLang="en-US"/>
        </a:p>
      </dgm:t>
    </dgm:pt>
    <dgm:pt modelId="{7B661C91-57DF-4199-BF1E-ECFE490F22AA}">
      <dgm:prSet phldrT="[文本]"/>
      <dgm:spPr/>
      <dgm:t>
        <a:bodyPr/>
        <a:lstStyle/>
        <a:p>
          <a:r>
            <a:rPr lang="zh-CN" altLang="en-US" dirty="0">
              <a:latin typeface="微软雅黑" panose="020B0503020204020204" pitchFamily="34" charset="-122"/>
              <a:ea typeface="微软雅黑" panose="020B0503020204020204" pitchFamily="34" charset="-122"/>
            </a:rPr>
            <a:t>观察角度</a:t>
          </a:r>
        </a:p>
      </dgm:t>
    </dgm:pt>
    <dgm:pt modelId="{824679CF-6AD6-48C8-9951-BD4E149E9568}" type="parTrans" cxnId="{2A593406-60B6-4D50-B870-D2CA8ACFCD31}">
      <dgm:prSet/>
      <dgm:spPr/>
      <dgm:t>
        <a:bodyPr/>
        <a:lstStyle/>
        <a:p>
          <a:endParaRPr lang="zh-CN" altLang="en-US"/>
        </a:p>
      </dgm:t>
    </dgm:pt>
    <dgm:pt modelId="{57451D23-6367-4757-92CC-D4E05109DF52}" type="sibTrans" cxnId="{2A593406-60B6-4D50-B870-D2CA8ACFCD31}">
      <dgm:prSet/>
      <dgm:spPr/>
      <dgm:t>
        <a:bodyPr/>
        <a:lstStyle/>
        <a:p>
          <a:endParaRPr lang="zh-CN" altLang="en-US"/>
        </a:p>
      </dgm:t>
    </dgm:pt>
    <dgm:pt modelId="{1EE5A1EE-EC45-4E25-BAA4-3310D67C1B34}">
      <dgm:prSet phldrT="[文本]"/>
      <dgm:spPr/>
      <dgm:t>
        <a:bodyPr/>
        <a:lstStyle/>
        <a:p>
          <a:r>
            <a:rPr lang="zh-CN" altLang="en-US" dirty="0">
              <a:latin typeface="微软雅黑" panose="020B0503020204020204" pitchFamily="34" charset="-122"/>
              <a:ea typeface="微软雅黑" panose="020B0503020204020204" pitchFamily="34" charset="-122"/>
            </a:rPr>
            <a:t>多目标</a:t>
          </a:r>
        </a:p>
      </dgm:t>
    </dgm:pt>
    <dgm:pt modelId="{D6582ABD-A8B5-49A7-8649-512D99964C3D}" type="parTrans" cxnId="{C4086770-7DC5-4E33-A053-F6D354890095}">
      <dgm:prSet/>
      <dgm:spPr/>
      <dgm:t>
        <a:bodyPr/>
        <a:lstStyle/>
        <a:p>
          <a:endParaRPr lang="zh-CN" altLang="en-US"/>
        </a:p>
      </dgm:t>
    </dgm:pt>
    <dgm:pt modelId="{0D3C10EF-2C40-4A65-8745-FEDF677CF080}" type="sibTrans" cxnId="{C4086770-7DC5-4E33-A053-F6D354890095}">
      <dgm:prSet/>
      <dgm:spPr/>
      <dgm:t>
        <a:bodyPr/>
        <a:lstStyle/>
        <a:p>
          <a:endParaRPr lang="zh-CN" altLang="en-US"/>
        </a:p>
      </dgm:t>
    </dgm:pt>
    <dgm:pt modelId="{CE4605E9-CAF5-4337-8531-3566AEB17921}">
      <dgm:prSet phldrT="[文本]"/>
      <dgm:spPr/>
      <dgm:t>
        <a:bodyPr/>
        <a:lstStyle/>
        <a:p>
          <a:r>
            <a:rPr lang="zh-CN" altLang="en-US" dirty="0">
              <a:latin typeface="微软雅黑" panose="020B0503020204020204" pitchFamily="34" charset="-122"/>
              <a:ea typeface="微软雅黑" panose="020B0503020204020204" pitchFamily="34" charset="-122"/>
            </a:rPr>
            <a:t>非线性表达式</a:t>
          </a:r>
        </a:p>
      </dgm:t>
    </dgm:pt>
    <dgm:pt modelId="{08A66F5A-CCE6-485D-BFA6-CB1DCBED55E9}" type="parTrans" cxnId="{7908D4F2-4F25-46FC-85C3-203D092A4653}">
      <dgm:prSet/>
      <dgm:spPr/>
      <dgm:t>
        <a:bodyPr/>
        <a:lstStyle/>
        <a:p>
          <a:endParaRPr lang="zh-CN" altLang="en-US"/>
        </a:p>
      </dgm:t>
    </dgm:pt>
    <dgm:pt modelId="{5877BCC4-AC5F-4499-AA50-35BDE8F936F9}" type="sibTrans" cxnId="{7908D4F2-4F25-46FC-85C3-203D092A4653}">
      <dgm:prSet/>
      <dgm:spPr/>
      <dgm:t>
        <a:bodyPr/>
        <a:lstStyle/>
        <a:p>
          <a:endParaRPr lang="zh-CN" altLang="en-US"/>
        </a:p>
      </dgm:t>
    </dgm:pt>
    <dgm:pt modelId="{4126D279-08D1-4093-8514-25C49DFAEC98}">
      <dgm:prSet phldrT="[文本]"/>
      <dgm:spPr/>
      <dgm:t>
        <a:bodyPr/>
        <a:lstStyle/>
        <a:p>
          <a:r>
            <a:rPr lang="zh-CN" altLang="en-US" dirty="0">
              <a:latin typeface="微软雅黑" panose="020B0503020204020204" pitchFamily="34" charset="-122"/>
              <a:ea typeface="微软雅黑" panose="020B0503020204020204" pitchFamily="34" charset="-122"/>
            </a:rPr>
            <a:t>改进模型</a:t>
          </a:r>
        </a:p>
      </dgm:t>
    </dgm:pt>
    <dgm:pt modelId="{FE1E78AA-0388-41BA-B498-BC9F67759C84}" type="parTrans" cxnId="{53F128A5-12D9-4988-A0A0-95BE15537E67}">
      <dgm:prSet/>
      <dgm:spPr/>
      <dgm:t>
        <a:bodyPr/>
        <a:lstStyle/>
        <a:p>
          <a:endParaRPr lang="zh-CN" altLang="en-US"/>
        </a:p>
      </dgm:t>
    </dgm:pt>
    <dgm:pt modelId="{8FC486FD-7667-4393-A96C-1A2C4A66A855}" type="sibTrans" cxnId="{53F128A5-12D9-4988-A0A0-95BE15537E67}">
      <dgm:prSet/>
      <dgm:spPr/>
      <dgm:t>
        <a:bodyPr/>
        <a:lstStyle/>
        <a:p>
          <a:endParaRPr lang="zh-CN" altLang="en-US"/>
        </a:p>
      </dgm:t>
    </dgm:pt>
    <dgm:pt modelId="{195AD183-20F3-4A5C-B681-CDF936A0B0F3}">
      <dgm:prSet phldrT="[文本]"/>
      <dgm:spPr/>
      <dgm:t>
        <a:bodyPr/>
        <a:lstStyle/>
        <a:p>
          <a:r>
            <a:rPr lang="zh-CN" altLang="en-US" dirty="0">
              <a:latin typeface="微软雅黑" panose="020B0503020204020204" pitchFamily="34" charset="-122"/>
              <a:ea typeface="微软雅黑" panose="020B0503020204020204" pitchFamily="34" charset="-122"/>
            </a:rPr>
            <a:t>课堂练习</a:t>
          </a:r>
        </a:p>
      </dgm:t>
    </dgm:pt>
    <dgm:pt modelId="{C301C468-E206-4E4D-933D-B46EFC1E39CF}" type="parTrans" cxnId="{2AD28372-CDD3-48AA-BC09-4C9991300F23}">
      <dgm:prSet/>
      <dgm:spPr/>
      <dgm:t>
        <a:bodyPr/>
        <a:lstStyle/>
        <a:p>
          <a:endParaRPr lang="zh-CN" altLang="en-US"/>
        </a:p>
      </dgm:t>
    </dgm:pt>
    <dgm:pt modelId="{D5DDF99D-A852-48FF-94F2-55C2E0B97FA4}" type="sibTrans" cxnId="{2AD28372-CDD3-48AA-BC09-4C9991300F23}">
      <dgm:prSet/>
      <dgm:spPr/>
      <dgm:t>
        <a:bodyPr/>
        <a:lstStyle/>
        <a:p>
          <a:endParaRPr lang="zh-CN" altLang="en-US"/>
        </a:p>
      </dgm:t>
    </dgm:pt>
    <dgm:pt modelId="{9B4182E7-10A6-455F-94D9-42A4AB8209CC}" type="pres">
      <dgm:prSet presAssocID="{3E5A97EE-3793-4D42-ACBE-94C4D46733E1}" presName="Name0" presStyleCnt="0">
        <dgm:presLayoutVars>
          <dgm:chMax val="5"/>
          <dgm:chPref val="5"/>
          <dgm:dir/>
          <dgm:animLvl val="lvl"/>
        </dgm:presLayoutVars>
      </dgm:prSet>
      <dgm:spPr/>
    </dgm:pt>
    <dgm:pt modelId="{85AED6D9-216C-40D1-99A6-8CA64EE578BB}" type="pres">
      <dgm:prSet presAssocID="{F403021C-E530-4B60-BF20-34304B3B62EB}" presName="parentText1" presStyleLbl="node1" presStyleIdx="0" presStyleCnt="4">
        <dgm:presLayoutVars>
          <dgm:chMax/>
          <dgm:chPref val="3"/>
          <dgm:bulletEnabled val="1"/>
        </dgm:presLayoutVars>
      </dgm:prSet>
      <dgm:spPr/>
    </dgm:pt>
    <dgm:pt modelId="{E273DFEB-E548-4B6C-AFFD-6DE477343700}" type="pres">
      <dgm:prSet presAssocID="{F403021C-E530-4B60-BF20-34304B3B62EB}" presName="childText1" presStyleLbl="solidAlignAcc1" presStyleIdx="0" presStyleCnt="4">
        <dgm:presLayoutVars>
          <dgm:chMax val="0"/>
          <dgm:chPref val="0"/>
          <dgm:bulletEnabled val="1"/>
        </dgm:presLayoutVars>
      </dgm:prSet>
      <dgm:spPr/>
    </dgm:pt>
    <dgm:pt modelId="{7CCDDB22-9134-4445-8C02-99A462E3FA0F}" type="pres">
      <dgm:prSet presAssocID="{CD12E776-22FA-4E6D-9259-0DEFBFFE755C}" presName="parentText2" presStyleLbl="node1" presStyleIdx="1" presStyleCnt="4">
        <dgm:presLayoutVars>
          <dgm:chMax/>
          <dgm:chPref val="3"/>
          <dgm:bulletEnabled val="1"/>
        </dgm:presLayoutVars>
      </dgm:prSet>
      <dgm:spPr/>
    </dgm:pt>
    <dgm:pt modelId="{9DF823CC-6C1D-483B-999E-D721E6D8CD2D}" type="pres">
      <dgm:prSet presAssocID="{CD12E776-22FA-4E6D-9259-0DEFBFFE755C}" presName="childText2" presStyleLbl="solidAlignAcc1" presStyleIdx="1" presStyleCnt="4">
        <dgm:presLayoutVars>
          <dgm:chMax val="0"/>
          <dgm:chPref val="0"/>
          <dgm:bulletEnabled val="1"/>
        </dgm:presLayoutVars>
      </dgm:prSet>
      <dgm:spPr/>
    </dgm:pt>
    <dgm:pt modelId="{10555CCD-0D81-4A86-9DB1-B53F28F1DAC1}" type="pres">
      <dgm:prSet presAssocID="{F2BABB3F-8859-4D7A-A7E7-6F1C44162696}" presName="parentText3" presStyleLbl="node1" presStyleIdx="2" presStyleCnt="4">
        <dgm:presLayoutVars>
          <dgm:chMax/>
          <dgm:chPref val="3"/>
          <dgm:bulletEnabled val="1"/>
        </dgm:presLayoutVars>
      </dgm:prSet>
      <dgm:spPr/>
    </dgm:pt>
    <dgm:pt modelId="{B052EAAB-A140-48EE-B135-F802790E893D}" type="pres">
      <dgm:prSet presAssocID="{F2BABB3F-8859-4D7A-A7E7-6F1C44162696}" presName="childText3" presStyleLbl="solidAlignAcc1" presStyleIdx="2" presStyleCnt="4">
        <dgm:presLayoutVars>
          <dgm:chMax val="0"/>
          <dgm:chPref val="0"/>
          <dgm:bulletEnabled val="1"/>
        </dgm:presLayoutVars>
      </dgm:prSet>
      <dgm:spPr/>
    </dgm:pt>
    <dgm:pt modelId="{01444169-69FD-45FD-ADAC-F5F31472EF2E}" type="pres">
      <dgm:prSet presAssocID="{08424BE4-020D-4D86-B494-693742161ECD}" presName="parentText4" presStyleLbl="node1" presStyleIdx="3" presStyleCnt="4">
        <dgm:presLayoutVars>
          <dgm:chMax/>
          <dgm:chPref val="3"/>
          <dgm:bulletEnabled val="1"/>
        </dgm:presLayoutVars>
      </dgm:prSet>
      <dgm:spPr/>
    </dgm:pt>
    <dgm:pt modelId="{FEFA01A2-247E-4F09-86FF-19F28C7BD4CA}" type="pres">
      <dgm:prSet presAssocID="{08424BE4-020D-4D86-B494-693742161ECD}" presName="childText4" presStyleLbl="solidAlignAcc1" presStyleIdx="3" presStyleCnt="4">
        <dgm:presLayoutVars>
          <dgm:chMax val="0"/>
          <dgm:chPref val="0"/>
          <dgm:bulletEnabled val="1"/>
        </dgm:presLayoutVars>
      </dgm:prSet>
      <dgm:spPr/>
    </dgm:pt>
  </dgm:ptLst>
  <dgm:cxnLst>
    <dgm:cxn modelId="{A9E7D505-3675-487A-A398-A7B90A59083B}" type="presOf" srcId="{4126D279-08D1-4093-8514-25C49DFAEC98}" destId="{B052EAAB-A140-48EE-B135-F802790E893D}" srcOrd="0" destOrd="3" presId="urn:microsoft.com/office/officeart/2009/3/layout/IncreasingArrowsProcess"/>
    <dgm:cxn modelId="{2A593406-60B6-4D50-B870-D2CA8ACFCD31}" srcId="{F2BABB3F-8859-4D7A-A7E7-6F1C44162696}" destId="{7B661C91-57DF-4199-BF1E-ECFE490F22AA}" srcOrd="0" destOrd="0" parTransId="{824679CF-6AD6-48C8-9951-BD4E149E9568}" sibTransId="{57451D23-6367-4757-92CC-D4E05109DF52}"/>
    <dgm:cxn modelId="{AA74A50C-E61E-4D7D-B66C-7D5B95440A8D}" type="presOf" srcId="{1EE5A1EE-EC45-4E25-BAA4-3310D67C1B34}" destId="{B052EAAB-A140-48EE-B135-F802790E893D}" srcOrd="0" destOrd="1" presId="urn:microsoft.com/office/officeart/2009/3/layout/IncreasingArrowsProcess"/>
    <dgm:cxn modelId="{42645B1D-9480-4FB9-9B3D-D736A8AC45CB}" srcId="{CD12E776-22FA-4E6D-9259-0DEFBFFE755C}" destId="{32CE6DE1-6B94-4E67-B84B-974AF45714EA}" srcOrd="2" destOrd="0" parTransId="{560083AF-743F-4B02-B9C3-5F5520E88DE9}" sibTransId="{D5654C34-2780-43EF-A451-38E70D17789F}"/>
    <dgm:cxn modelId="{859E761D-2538-482F-B7CF-1F2610CF17BF}" srcId="{CD12E776-22FA-4E6D-9259-0DEFBFFE755C}" destId="{AE088033-9544-4777-9B28-CA59D78EF3D4}" srcOrd="1" destOrd="0" parTransId="{983E8F6F-0859-4B2A-BB0F-1E8F7A998D91}" sibTransId="{66C26664-47CD-4277-8B0B-4B5D29FA9F1F}"/>
    <dgm:cxn modelId="{3C78A92A-3D15-4ED3-B911-A9867418675A}" type="presOf" srcId="{74D1D3EA-90E4-4901-B9D0-4C4E91941174}" destId="{E273DFEB-E548-4B6C-AFFD-6DE477343700}" srcOrd="0" destOrd="1" presId="urn:microsoft.com/office/officeart/2009/3/layout/IncreasingArrowsProcess"/>
    <dgm:cxn modelId="{1FB5182D-594C-4E13-A25C-4579D33B30F3}" type="presOf" srcId="{B57376BE-6012-4C7B-A3D7-DEDD70A8D9AB}" destId="{E273DFEB-E548-4B6C-AFFD-6DE477343700}" srcOrd="0" destOrd="2" presId="urn:microsoft.com/office/officeart/2009/3/layout/IncreasingArrowsProcess"/>
    <dgm:cxn modelId="{C370313E-508E-4C73-B5EB-A330AEAB6E45}" type="presOf" srcId="{7B661C91-57DF-4199-BF1E-ECFE490F22AA}" destId="{B052EAAB-A140-48EE-B135-F802790E893D}" srcOrd="0" destOrd="0" presId="urn:microsoft.com/office/officeart/2009/3/layout/IncreasingArrowsProcess"/>
    <dgm:cxn modelId="{8E170347-A4AA-4905-BE3C-C985AC919D64}" type="presOf" srcId="{08424BE4-020D-4D86-B494-693742161ECD}" destId="{01444169-69FD-45FD-ADAC-F5F31472EF2E}" srcOrd="0" destOrd="0" presId="urn:microsoft.com/office/officeart/2009/3/layout/IncreasingArrowsProcess"/>
    <dgm:cxn modelId="{13C9E44C-46C9-42EB-897D-558187AEF433}" srcId="{3E5A97EE-3793-4D42-ACBE-94C4D46733E1}" destId="{F2BABB3F-8859-4D7A-A7E7-6F1C44162696}" srcOrd="2" destOrd="0" parTransId="{9204EAD1-B30B-4035-B982-7146088F91A8}" sibTransId="{89BE2D01-1678-469F-A5E9-1D1017BBD8FA}"/>
    <dgm:cxn modelId="{C4086770-7DC5-4E33-A053-F6D354890095}" srcId="{F2BABB3F-8859-4D7A-A7E7-6F1C44162696}" destId="{1EE5A1EE-EC45-4E25-BAA4-3310D67C1B34}" srcOrd="1" destOrd="0" parTransId="{D6582ABD-A8B5-49A7-8649-512D99964C3D}" sibTransId="{0D3C10EF-2C40-4A65-8745-FEDF677CF080}"/>
    <dgm:cxn modelId="{64234451-516D-4CBD-8D31-C9B510438800}" type="presOf" srcId="{3E5A97EE-3793-4D42-ACBE-94C4D46733E1}" destId="{9B4182E7-10A6-455F-94D9-42A4AB8209CC}" srcOrd="0" destOrd="0" presId="urn:microsoft.com/office/officeart/2009/3/layout/IncreasingArrowsProcess"/>
    <dgm:cxn modelId="{2AD28372-CDD3-48AA-BC09-4C9991300F23}" srcId="{08424BE4-020D-4D86-B494-693742161ECD}" destId="{195AD183-20F3-4A5C-B681-CDF936A0B0F3}" srcOrd="0" destOrd="0" parTransId="{C301C468-E206-4E4D-933D-B46EFC1E39CF}" sibTransId="{D5DDF99D-A852-48FF-94F2-55C2E0B97FA4}"/>
    <dgm:cxn modelId="{F9139F52-33EA-4B60-BC18-A988F9851515}" type="presOf" srcId="{3BB76AD0-94F6-405E-934A-807CDE46BAA2}" destId="{9DF823CC-6C1D-483B-999E-D721E6D8CD2D}" srcOrd="0" destOrd="0" presId="urn:microsoft.com/office/officeart/2009/3/layout/IncreasingArrowsProcess"/>
    <dgm:cxn modelId="{4BE4CC7E-6707-40F2-9C65-131BFAD177F0}" type="presOf" srcId="{CE4605E9-CAF5-4337-8531-3566AEB17921}" destId="{B052EAAB-A140-48EE-B135-F802790E893D}" srcOrd="0" destOrd="2" presId="urn:microsoft.com/office/officeart/2009/3/layout/IncreasingArrowsProcess"/>
    <dgm:cxn modelId="{677D7080-8038-4D45-B63B-C5CBFE432D08}" type="presOf" srcId="{32CE6DE1-6B94-4E67-B84B-974AF45714EA}" destId="{9DF823CC-6C1D-483B-999E-D721E6D8CD2D}" srcOrd="0" destOrd="2" presId="urn:microsoft.com/office/officeart/2009/3/layout/IncreasingArrowsProcess"/>
    <dgm:cxn modelId="{C65E6982-20ED-4AFF-A71E-2A422F145A9D}" type="presOf" srcId="{CD12E776-22FA-4E6D-9259-0DEFBFFE755C}" destId="{7CCDDB22-9134-4445-8C02-99A462E3FA0F}" srcOrd="0" destOrd="0" presId="urn:microsoft.com/office/officeart/2009/3/layout/IncreasingArrowsProcess"/>
    <dgm:cxn modelId="{A6174393-DE29-41F6-9322-1999508E4846}" type="presOf" srcId="{E6678DE5-8735-4321-88F7-F10418FFC92A}" destId="{9DF823CC-6C1D-483B-999E-D721E6D8CD2D}" srcOrd="0" destOrd="3" presId="urn:microsoft.com/office/officeart/2009/3/layout/IncreasingArrowsProcess"/>
    <dgm:cxn modelId="{B782BFA0-77EF-4565-8056-2D82090B5F98}" srcId="{F403021C-E530-4B60-BF20-34304B3B62EB}" destId="{74D1D3EA-90E4-4901-B9D0-4C4E91941174}" srcOrd="1" destOrd="0" parTransId="{1FED4920-CE1B-458A-9E73-BF007A6DFDDA}" sibTransId="{1B70B53D-B08D-4E16-9F4E-5FFA83A5C069}"/>
    <dgm:cxn modelId="{B3B5EBA2-402B-47D1-B20D-49B94A90D815}" srcId="{3E5A97EE-3793-4D42-ACBE-94C4D46733E1}" destId="{CD12E776-22FA-4E6D-9259-0DEFBFFE755C}" srcOrd="1" destOrd="0" parTransId="{63DF4A7D-AB6D-4036-88BE-298553B65284}" sibTransId="{8DA7277E-1866-462B-9085-569B4F6A2D09}"/>
    <dgm:cxn modelId="{53F128A5-12D9-4988-A0A0-95BE15537E67}" srcId="{F2BABB3F-8859-4D7A-A7E7-6F1C44162696}" destId="{4126D279-08D1-4093-8514-25C49DFAEC98}" srcOrd="3" destOrd="0" parTransId="{FE1E78AA-0388-41BA-B498-BC9F67759C84}" sibTransId="{8FC486FD-7667-4393-A96C-1A2C4A66A855}"/>
    <dgm:cxn modelId="{FD0646B3-CDEA-443E-B3BF-39C51A36DEBD}" srcId="{3E5A97EE-3793-4D42-ACBE-94C4D46733E1}" destId="{F403021C-E530-4B60-BF20-34304B3B62EB}" srcOrd="0" destOrd="0" parTransId="{112856C0-8EA2-4281-BC74-75768A9AD405}" sibTransId="{72166CA7-8F88-4060-A6D6-D4EDBB8DBDFE}"/>
    <dgm:cxn modelId="{5535B9D3-5CD0-4155-9997-A179A2A9C680}" srcId="{CD12E776-22FA-4E6D-9259-0DEFBFFE755C}" destId="{E6678DE5-8735-4321-88F7-F10418FFC92A}" srcOrd="3" destOrd="0" parTransId="{043A6ACA-E11A-4FB2-9862-55AEFBA1CA7D}" sibTransId="{540E2FB0-B104-43A5-873D-B2EE66E6D7F8}"/>
    <dgm:cxn modelId="{C1D77DD4-1D02-4A18-8A3D-6373213BBFC8}" type="presOf" srcId="{F2BABB3F-8859-4D7A-A7E7-6F1C44162696}" destId="{10555CCD-0D81-4A86-9DB1-B53F28F1DAC1}" srcOrd="0" destOrd="0" presId="urn:microsoft.com/office/officeart/2009/3/layout/IncreasingArrowsProcess"/>
    <dgm:cxn modelId="{CEE5FAD9-818C-459A-9AF9-715BA8BAE845}" type="presOf" srcId="{D8670067-5BB9-4929-A694-3EA30C1739F2}" destId="{E273DFEB-E548-4B6C-AFFD-6DE477343700}" srcOrd="0" destOrd="0" presId="urn:microsoft.com/office/officeart/2009/3/layout/IncreasingArrowsProcess"/>
    <dgm:cxn modelId="{BB29E3DA-0076-47F1-935C-AD0E2FBE464B}" srcId="{CD12E776-22FA-4E6D-9259-0DEFBFFE755C}" destId="{3BB76AD0-94F6-405E-934A-807CDE46BAA2}" srcOrd="0" destOrd="0" parTransId="{CD22D477-4281-4730-83E3-E04B28382183}" sibTransId="{7DE7492F-97ED-42A8-8F3B-362FF2FA4A57}"/>
    <dgm:cxn modelId="{2FD599DD-6C3A-4562-9173-17B38F278A3A}" srcId="{3E5A97EE-3793-4D42-ACBE-94C4D46733E1}" destId="{08424BE4-020D-4D86-B494-693742161ECD}" srcOrd="3" destOrd="0" parTransId="{98A8F783-27D2-430B-AA27-940DF3883DAA}" sibTransId="{214916D2-869A-4058-873D-2B6358887C4C}"/>
    <dgm:cxn modelId="{044049E9-B96F-4256-8BEC-F40D7BB749DE}" srcId="{F403021C-E530-4B60-BF20-34304B3B62EB}" destId="{D8670067-5BB9-4929-A694-3EA30C1739F2}" srcOrd="0" destOrd="0" parTransId="{575A1C94-96C2-4817-A337-11D5154A9857}" sibTransId="{FFF019C9-CDB7-47FB-A737-9404520D1D1E}"/>
    <dgm:cxn modelId="{4DFFD6EB-ABFE-46F7-B16A-2A6056AA1410}" type="presOf" srcId="{AE088033-9544-4777-9B28-CA59D78EF3D4}" destId="{9DF823CC-6C1D-483B-999E-D721E6D8CD2D}" srcOrd="0" destOrd="1" presId="urn:microsoft.com/office/officeart/2009/3/layout/IncreasingArrowsProcess"/>
    <dgm:cxn modelId="{206923F0-C1F9-4438-9CD6-C3C92ACB72C9}" type="presOf" srcId="{F403021C-E530-4B60-BF20-34304B3B62EB}" destId="{85AED6D9-216C-40D1-99A6-8CA64EE578BB}" srcOrd="0" destOrd="0" presId="urn:microsoft.com/office/officeart/2009/3/layout/IncreasingArrowsProcess"/>
    <dgm:cxn modelId="{7908D4F2-4F25-46FC-85C3-203D092A4653}" srcId="{F2BABB3F-8859-4D7A-A7E7-6F1C44162696}" destId="{CE4605E9-CAF5-4337-8531-3566AEB17921}" srcOrd="2" destOrd="0" parTransId="{08A66F5A-CCE6-485D-BFA6-CB1DCBED55E9}" sibTransId="{5877BCC4-AC5F-4499-AA50-35BDE8F936F9}"/>
    <dgm:cxn modelId="{420845FA-15A8-48D7-AFEA-F09251869155}" srcId="{F403021C-E530-4B60-BF20-34304B3B62EB}" destId="{B57376BE-6012-4C7B-A3D7-DEDD70A8D9AB}" srcOrd="2" destOrd="0" parTransId="{7F3824F8-BC0F-41D8-922A-8C261BB2D661}" sibTransId="{2EBC6CB2-B5CE-4796-9B26-F2CB64A4C8D0}"/>
    <dgm:cxn modelId="{6C37B3FE-3927-4917-8219-101203839BA7}" type="presOf" srcId="{195AD183-20F3-4A5C-B681-CDF936A0B0F3}" destId="{FEFA01A2-247E-4F09-86FF-19F28C7BD4CA}" srcOrd="0" destOrd="0" presId="urn:microsoft.com/office/officeart/2009/3/layout/IncreasingArrowsProcess"/>
    <dgm:cxn modelId="{E824468D-E7E7-49A8-B3B6-00A4DB2E223B}" type="presParOf" srcId="{9B4182E7-10A6-455F-94D9-42A4AB8209CC}" destId="{85AED6D9-216C-40D1-99A6-8CA64EE578BB}" srcOrd="0" destOrd="0" presId="urn:microsoft.com/office/officeart/2009/3/layout/IncreasingArrowsProcess"/>
    <dgm:cxn modelId="{9A5269A6-CF2F-429F-80E1-3D331FC1FAB6}" type="presParOf" srcId="{9B4182E7-10A6-455F-94D9-42A4AB8209CC}" destId="{E273DFEB-E548-4B6C-AFFD-6DE477343700}" srcOrd="1" destOrd="0" presId="urn:microsoft.com/office/officeart/2009/3/layout/IncreasingArrowsProcess"/>
    <dgm:cxn modelId="{8EF8110E-8D1D-4828-94F2-531F10BC1AC7}" type="presParOf" srcId="{9B4182E7-10A6-455F-94D9-42A4AB8209CC}" destId="{7CCDDB22-9134-4445-8C02-99A462E3FA0F}" srcOrd="2" destOrd="0" presId="urn:microsoft.com/office/officeart/2009/3/layout/IncreasingArrowsProcess"/>
    <dgm:cxn modelId="{213BDB36-1C14-41D2-96BD-0522A9FB2717}" type="presParOf" srcId="{9B4182E7-10A6-455F-94D9-42A4AB8209CC}" destId="{9DF823CC-6C1D-483B-999E-D721E6D8CD2D}" srcOrd="3" destOrd="0" presId="urn:microsoft.com/office/officeart/2009/3/layout/IncreasingArrowsProcess"/>
    <dgm:cxn modelId="{F0C41208-362E-41FD-BF6C-BDBF56906CAE}" type="presParOf" srcId="{9B4182E7-10A6-455F-94D9-42A4AB8209CC}" destId="{10555CCD-0D81-4A86-9DB1-B53F28F1DAC1}" srcOrd="4" destOrd="0" presId="urn:microsoft.com/office/officeart/2009/3/layout/IncreasingArrowsProcess"/>
    <dgm:cxn modelId="{E4882566-8B68-4B50-BA79-CD2CAAB77C47}" type="presParOf" srcId="{9B4182E7-10A6-455F-94D9-42A4AB8209CC}" destId="{B052EAAB-A140-48EE-B135-F802790E893D}" srcOrd="5" destOrd="0" presId="urn:microsoft.com/office/officeart/2009/3/layout/IncreasingArrowsProcess"/>
    <dgm:cxn modelId="{D15AF083-C3FD-4A39-9303-95D2F279799E}" type="presParOf" srcId="{9B4182E7-10A6-455F-94D9-42A4AB8209CC}" destId="{01444169-69FD-45FD-ADAC-F5F31472EF2E}" srcOrd="6" destOrd="0" presId="urn:microsoft.com/office/officeart/2009/3/layout/IncreasingArrowsProcess"/>
    <dgm:cxn modelId="{625DA175-91CC-4CED-9244-8BF3362D86FC}" type="presParOf" srcId="{9B4182E7-10A6-455F-94D9-42A4AB8209CC}" destId="{FEFA01A2-247E-4F09-86FF-19F28C7BD4CA}" srcOrd="7" destOrd="0" presId="urn:microsoft.com/office/officeart/2009/3/layout/IncreasingArrows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4A5C6C3-DC7E-44E3-A63F-3EA4BF1917EB}" type="doc">
      <dgm:prSet loTypeId="urn:microsoft.com/office/officeart/2005/8/layout/cycle2" loCatId="cycle" qsTypeId="urn:microsoft.com/office/officeart/2005/8/quickstyle/simple5" qsCatId="simple" csTypeId="urn:microsoft.com/office/officeart/2005/8/colors/accent2_4" csCatId="accent2" phldr="1"/>
      <dgm:spPr/>
      <dgm:t>
        <a:bodyPr/>
        <a:lstStyle/>
        <a:p>
          <a:endParaRPr lang="zh-CN" altLang="en-US"/>
        </a:p>
      </dgm:t>
    </dgm:pt>
    <dgm:pt modelId="{ACB10DE9-C60A-45D9-8816-CC7F452E490F}">
      <dgm:prSet phldrT="[文本]"/>
      <dgm:spPr/>
      <dgm:t>
        <a:bodyPr/>
        <a:lstStyle/>
        <a:p>
          <a:r>
            <a:rPr lang="zh-CN" altLang="en-US" dirty="0">
              <a:latin typeface="微软雅黑" panose="020B0503020204020204" pitchFamily="34" charset="-122"/>
              <a:ea typeface="微软雅黑" panose="020B0503020204020204" pitchFamily="34" charset="-122"/>
            </a:rPr>
            <a:t>武汉</a:t>
          </a:r>
        </a:p>
      </dgm:t>
    </dgm:pt>
    <dgm:pt modelId="{16A14B3C-11EA-4AD4-ADB2-AB2DA954D454}" type="parTrans" cxnId="{7DABC8D2-8714-4976-B13F-2CF7E07A013B}">
      <dgm:prSet/>
      <dgm:spPr/>
      <dgm:t>
        <a:bodyPr/>
        <a:lstStyle/>
        <a:p>
          <a:endParaRPr lang="zh-CN" altLang="en-US">
            <a:latin typeface="微软雅黑" panose="020B0503020204020204" pitchFamily="34" charset="-122"/>
            <a:ea typeface="微软雅黑" panose="020B0503020204020204" pitchFamily="34" charset="-122"/>
          </a:endParaRPr>
        </a:p>
      </dgm:t>
    </dgm:pt>
    <dgm:pt modelId="{8A2575E4-16FA-4490-9658-710E8FCD61D9}" type="sibTrans" cxnId="{7DABC8D2-8714-4976-B13F-2CF7E07A013B}">
      <dgm:prSet/>
      <dgm:spPr/>
      <dgm:t>
        <a:bodyPr/>
        <a:lstStyle/>
        <a:p>
          <a:endParaRPr lang="zh-CN" altLang="en-US">
            <a:latin typeface="微软雅黑" panose="020B0503020204020204" pitchFamily="34" charset="-122"/>
            <a:ea typeface="微软雅黑" panose="020B0503020204020204" pitchFamily="34" charset="-122"/>
          </a:endParaRPr>
        </a:p>
      </dgm:t>
    </dgm:pt>
    <dgm:pt modelId="{D6A9D686-57D3-4B0F-869D-F982F55DC8E0}">
      <dgm:prSet phldrT="[文本]"/>
      <dgm:spPr/>
      <dgm:t>
        <a:bodyPr/>
        <a:lstStyle/>
        <a:p>
          <a:r>
            <a:rPr lang="zh-CN" altLang="en-US">
              <a:solidFill>
                <a:schemeClr val="tx1"/>
              </a:solidFill>
              <a:latin typeface="微软雅黑" panose="020B0503020204020204" pitchFamily="34" charset="-122"/>
              <a:ea typeface="微软雅黑" panose="020B0503020204020204" pitchFamily="34" charset="-122"/>
            </a:rPr>
            <a:t>长沙</a:t>
          </a:r>
          <a:endParaRPr lang="zh-CN" altLang="en-US" dirty="0">
            <a:solidFill>
              <a:schemeClr val="tx1"/>
            </a:solidFill>
            <a:latin typeface="微软雅黑" panose="020B0503020204020204" pitchFamily="34" charset="-122"/>
            <a:ea typeface="微软雅黑" panose="020B0503020204020204" pitchFamily="34" charset="-122"/>
          </a:endParaRPr>
        </a:p>
      </dgm:t>
    </dgm:pt>
    <dgm:pt modelId="{0A80C43E-E1BB-4EDA-9555-3EFA3CB53B74}" type="parTrans" cxnId="{C9FF246C-16BA-4313-90C6-413890411495}">
      <dgm:prSet/>
      <dgm:spPr/>
      <dgm:t>
        <a:bodyPr/>
        <a:lstStyle/>
        <a:p>
          <a:endParaRPr lang="zh-CN" altLang="en-US">
            <a:latin typeface="微软雅黑" panose="020B0503020204020204" pitchFamily="34" charset="-122"/>
            <a:ea typeface="微软雅黑" panose="020B0503020204020204" pitchFamily="34" charset="-122"/>
          </a:endParaRPr>
        </a:p>
      </dgm:t>
    </dgm:pt>
    <dgm:pt modelId="{031C4CE2-CB18-4157-A0A3-4A9F3A1D36D2}" type="sibTrans" cxnId="{C9FF246C-16BA-4313-90C6-413890411495}">
      <dgm:prSet/>
      <dgm:spPr/>
      <dgm:t>
        <a:bodyPr/>
        <a:lstStyle/>
        <a:p>
          <a:endParaRPr lang="zh-CN" altLang="en-US">
            <a:latin typeface="微软雅黑" panose="020B0503020204020204" pitchFamily="34" charset="-122"/>
            <a:ea typeface="微软雅黑" panose="020B0503020204020204" pitchFamily="34" charset="-122"/>
          </a:endParaRPr>
        </a:p>
      </dgm:t>
    </dgm:pt>
    <dgm:pt modelId="{9A224AF1-9300-4A88-9B30-7875170A7241}" type="pres">
      <dgm:prSet presAssocID="{74A5C6C3-DC7E-44E3-A63F-3EA4BF1917EB}" presName="cycle" presStyleCnt="0">
        <dgm:presLayoutVars>
          <dgm:dir/>
          <dgm:resizeHandles val="exact"/>
        </dgm:presLayoutVars>
      </dgm:prSet>
      <dgm:spPr/>
    </dgm:pt>
    <dgm:pt modelId="{07EB5CD4-183E-4746-8F0D-75A764023A9A}" type="pres">
      <dgm:prSet presAssocID="{ACB10DE9-C60A-45D9-8816-CC7F452E490F}" presName="node" presStyleLbl="node1" presStyleIdx="0" presStyleCnt="2" custRadScaleRad="146458" custRadScaleInc="138473">
        <dgm:presLayoutVars>
          <dgm:bulletEnabled val="1"/>
        </dgm:presLayoutVars>
      </dgm:prSet>
      <dgm:spPr/>
    </dgm:pt>
    <dgm:pt modelId="{92F3FEA5-05D2-44AD-BF18-5A741E46D6F8}" type="pres">
      <dgm:prSet presAssocID="{8A2575E4-16FA-4490-9658-710E8FCD61D9}" presName="sibTrans" presStyleLbl="sibTrans2D1" presStyleIdx="0" presStyleCnt="2" custLinFactNeighborX="-29444" custLinFactNeighborY="-48943"/>
      <dgm:spPr/>
    </dgm:pt>
    <dgm:pt modelId="{1039F902-15D5-4743-B5A0-A74AEBE85369}" type="pres">
      <dgm:prSet presAssocID="{8A2575E4-16FA-4490-9658-710E8FCD61D9}" presName="connectorText" presStyleLbl="sibTrans2D1" presStyleIdx="0" presStyleCnt="2"/>
      <dgm:spPr/>
    </dgm:pt>
    <dgm:pt modelId="{9624CF59-BC8A-4375-9416-722754AB1073}" type="pres">
      <dgm:prSet presAssocID="{D6A9D686-57D3-4B0F-869D-F982F55DC8E0}" presName="node" presStyleLbl="node1" presStyleIdx="1" presStyleCnt="2" custRadScaleRad="142768" custRadScaleInc="140515">
        <dgm:presLayoutVars>
          <dgm:bulletEnabled val="1"/>
        </dgm:presLayoutVars>
      </dgm:prSet>
      <dgm:spPr/>
    </dgm:pt>
    <dgm:pt modelId="{3A2C18E1-85C2-4D69-B5B9-99B3094EDAEF}" type="pres">
      <dgm:prSet presAssocID="{031C4CE2-CB18-4157-A0A3-4A9F3A1D36D2}" presName="sibTrans" presStyleLbl="sibTrans2D1" presStyleIdx="1" presStyleCnt="2" custLinFactNeighborX="23338" custLinFactNeighborY="32628"/>
      <dgm:spPr/>
    </dgm:pt>
    <dgm:pt modelId="{D641AFDC-2523-4BDD-A6F3-75E33B26EE84}" type="pres">
      <dgm:prSet presAssocID="{031C4CE2-CB18-4157-A0A3-4A9F3A1D36D2}" presName="connectorText" presStyleLbl="sibTrans2D1" presStyleIdx="1" presStyleCnt="2"/>
      <dgm:spPr/>
    </dgm:pt>
  </dgm:ptLst>
  <dgm:cxnLst>
    <dgm:cxn modelId="{C9FF246C-16BA-4313-90C6-413890411495}" srcId="{74A5C6C3-DC7E-44E3-A63F-3EA4BF1917EB}" destId="{D6A9D686-57D3-4B0F-869D-F982F55DC8E0}" srcOrd="1" destOrd="0" parTransId="{0A80C43E-E1BB-4EDA-9555-3EFA3CB53B74}" sibTransId="{031C4CE2-CB18-4157-A0A3-4A9F3A1D36D2}"/>
    <dgm:cxn modelId="{81497F51-CEFE-456D-A322-5C8D22352C50}" type="presOf" srcId="{8A2575E4-16FA-4490-9658-710E8FCD61D9}" destId="{1039F902-15D5-4743-B5A0-A74AEBE85369}" srcOrd="1" destOrd="0" presId="urn:microsoft.com/office/officeart/2005/8/layout/cycle2"/>
    <dgm:cxn modelId="{E6C66D97-CFE9-4FAB-A4F1-8832DAB7ADFA}" type="presOf" srcId="{74A5C6C3-DC7E-44E3-A63F-3EA4BF1917EB}" destId="{9A224AF1-9300-4A88-9B30-7875170A7241}" srcOrd="0" destOrd="0" presId="urn:microsoft.com/office/officeart/2005/8/layout/cycle2"/>
    <dgm:cxn modelId="{AB481B9B-C1FE-4AC8-B636-C0B319A45A25}" type="presOf" srcId="{ACB10DE9-C60A-45D9-8816-CC7F452E490F}" destId="{07EB5CD4-183E-4746-8F0D-75A764023A9A}" srcOrd="0" destOrd="0" presId="urn:microsoft.com/office/officeart/2005/8/layout/cycle2"/>
    <dgm:cxn modelId="{547E2EB8-FD3E-41D1-9699-B43B01E03C54}" type="presOf" srcId="{D6A9D686-57D3-4B0F-869D-F982F55DC8E0}" destId="{9624CF59-BC8A-4375-9416-722754AB1073}" srcOrd="0" destOrd="0" presId="urn:microsoft.com/office/officeart/2005/8/layout/cycle2"/>
    <dgm:cxn modelId="{AEAC8ECF-A80C-44F4-82FD-F11C73435973}" type="presOf" srcId="{031C4CE2-CB18-4157-A0A3-4A9F3A1D36D2}" destId="{3A2C18E1-85C2-4D69-B5B9-99B3094EDAEF}" srcOrd="0" destOrd="0" presId="urn:microsoft.com/office/officeart/2005/8/layout/cycle2"/>
    <dgm:cxn modelId="{7DABC8D2-8714-4976-B13F-2CF7E07A013B}" srcId="{74A5C6C3-DC7E-44E3-A63F-3EA4BF1917EB}" destId="{ACB10DE9-C60A-45D9-8816-CC7F452E490F}" srcOrd="0" destOrd="0" parTransId="{16A14B3C-11EA-4AD4-ADB2-AB2DA954D454}" sibTransId="{8A2575E4-16FA-4490-9658-710E8FCD61D9}"/>
    <dgm:cxn modelId="{3AE69AE7-C247-4BE7-82B7-6982ACB155DC}" type="presOf" srcId="{8A2575E4-16FA-4490-9658-710E8FCD61D9}" destId="{92F3FEA5-05D2-44AD-BF18-5A741E46D6F8}" srcOrd="0" destOrd="0" presId="urn:microsoft.com/office/officeart/2005/8/layout/cycle2"/>
    <dgm:cxn modelId="{0D8516FA-EF43-4E40-A310-E2CA18DDE3D3}" type="presOf" srcId="{031C4CE2-CB18-4157-A0A3-4A9F3A1D36D2}" destId="{D641AFDC-2523-4BDD-A6F3-75E33B26EE84}" srcOrd="1" destOrd="0" presId="urn:microsoft.com/office/officeart/2005/8/layout/cycle2"/>
    <dgm:cxn modelId="{CC46E272-550E-498E-9BC9-EEB6D4E2FB2B}" type="presParOf" srcId="{9A224AF1-9300-4A88-9B30-7875170A7241}" destId="{07EB5CD4-183E-4746-8F0D-75A764023A9A}" srcOrd="0" destOrd="0" presId="urn:microsoft.com/office/officeart/2005/8/layout/cycle2"/>
    <dgm:cxn modelId="{78A1C3D8-A8F2-4CB2-A417-80BA0B521024}" type="presParOf" srcId="{9A224AF1-9300-4A88-9B30-7875170A7241}" destId="{92F3FEA5-05D2-44AD-BF18-5A741E46D6F8}" srcOrd="1" destOrd="0" presId="urn:microsoft.com/office/officeart/2005/8/layout/cycle2"/>
    <dgm:cxn modelId="{4E698289-6620-4FDD-9D80-FA905806AE11}" type="presParOf" srcId="{92F3FEA5-05D2-44AD-BF18-5A741E46D6F8}" destId="{1039F902-15D5-4743-B5A0-A74AEBE85369}" srcOrd="0" destOrd="0" presId="urn:microsoft.com/office/officeart/2005/8/layout/cycle2"/>
    <dgm:cxn modelId="{F23E28FF-2EE7-417B-8EB0-6FAA541C9312}" type="presParOf" srcId="{9A224AF1-9300-4A88-9B30-7875170A7241}" destId="{9624CF59-BC8A-4375-9416-722754AB1073}" srcOrd="2" destOrd="0" presId="urn:microsoft.com/office/officeart/2005/8/layout/cycle2"/>
    <dgm:cxn modelId="{8BEE4907-5A64-4471-BCDA-403813B2041E}" type="presParOf" srcId="{9A224AF1-9300-4A88-9B30-7875170A7241}" destId="{3A2C18E1-85C2-4D69-B5B9-99B3094EDAEF}" srcOrd="3" destOrd="0" presId="urn:microsoft.com/office/officeart/2005/8/layout/cycle2"/>
    <dgm:cxn modelId="{BA65F087-0869-4150-9C22-A8B2B9EE0F65}" type="presParOf" srcId="{3A2C18E1-85C2-4D69-B5B9-99B3094EDAEF}" destId="{D641AFDC-2523-4BDD-A6F3-75E33B26EE84}"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218FA67-023A-4468-AAEB-E710D2EF5BD7}" type="doc">
      <dgm:prSet loTypeId="urn:microsoft.com/office/officeart/2008/layout/VerticalCurvedList" loCatId="list" qsTypeId="urn:microsoft.com/office/officeart/2005/8/quickstyle/simple5" qsCatId="simple" csTypeId="urn:microsoft.com/office/officeart/2005/8/colors/colorful1" csCatId="colorful" phldr="1"/>
      <dgm:spPr/>
      <dgm:t>
        <a:bodyPr/>
        <a:lstStyle/>
        <a:p>
          <a:endParaRPr lang="zh-CN" altLang="en-US"/>
        </a:p>
      </dgm:t>
    </dgm:pt>
    <dgm:pt modelId="{35A4A57A-A6BB-431C-9B5C-D40469C41E04}">
      <dgm:prSet phldrT="[文本]"/>
      <dgm:spPr/>
      <dgm:t>
        <a:bodyPr/>
        <a:lstStyle/>
        <a:p>
          <a:pPr>
            <a:tabLst>
              <a:tab pos="2241550" algn="l"/>
            </a:tabLst>
          </a:pPr>
          <a:r>
            <a:rPr lang="zh-CN" altLang="en-US" dirty="0">
              <a:latin typeface="微软雅黑" panose="020B0503020204020204" pitchFamily="34" charset="-122"/>
              <a:ea typeface="微软雅黑" panose="020B0503020204020204" pitchFamily="34" charset="-122"/>
            </a:rPr>
            <a:t>正常</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最省钱</a:t>
          </a:r>
          <a:endParaRPr lang="zh-CN" altLang="en-US" dirty="0"/>
        </a:p>
      </dgm:t>
    </dgm:pt>
    <dgm:pt modelId="{15879290-7E1D-43AE-8DCF-901D0B42EA1F}" type="parTrans" cxnId="{AFCDB7FB-7ACB-4565-94AA-5B222D2C7ABE}">
      <dgm:prSet/>
      <dgm:spPr/>
      <dgm:t>
        <a:bodyPr/>
        <a:lstStyle/>
        <a:p>
          <a:endParaRPr lang="zh-CN" altLang="en-US"/>
        </a:p>
      </dgm:t>
    </dgm:pt>
    <dgm:pt modelId="{0BE405EF-0E07-4F60-AE3B-74B0AF989AD8}" type="sibTrans" cxnId="{AFCDB7FB-7ACB-4565-94AA-5B222D2C7ABE}">
      <dgm:prSet/>
      <dgm:spPr/>
      <dgm:t>
        <a:bodyPr/>
        <a:lstStyle/>
        <a:p>
          <a:endParaRPr lang="zh-CN" altLang="en-US"/>
        </a:p>
      </dgm:t>
    </dgm:pt>
    <dgm:pt modelId="{A186EAEF-E024-4D07-A305-4B181EA81F25}">
      <dgm:prSet phldrT="[文本]"/>
      <dgm:spPr/>
      <dgm:t>
        <a:bodyPr/>
        <a:lstStyle/>
        <a:p>
          <a:pPr>
            <a:tabLst>
              <a:tab pos="1882775" algn="l"/>
            </a:tabLst>
          </a:pPr>
          <a:r>
            <a:rPr lang="zh-CN" altLang="en-US" dirty="0">
              <a:latin typeface="微软雅黑" panose="020B0503020204020204" pitchFamily="34" charset="-122"/>
              <a:ea typeface="微软雅黑" panose="020B0503020204020204" pitchFamily="34" charset="-122"/>
            </a:rPr>
            <a:t>政客</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时间最短</a:t>
          </a:r>
        </a:p>
      </dgm:t>
    </dgm:pt>
    <dgm:pt modelId="{B2E0051A-2235-4404-920F-0EC898DA8FC8}" type="parTrans" cxnId="{E11D2AAE-8570-4C9D-B038-3FD1B22CABCD}">
      <dgm:prSet/>
      <dgm:spPr/>
      <dgm:t>
        <a:bodyPr/>
        <a:lstStyle/>
        <a:p>
          <a:endParaRPr lang="zh-CN" altLang="en-US"/>
        </a:p>
      </dgm:t>
    </dgm:pt>
    <dgm:pt modelId="{9B681E2F-FE11-444D-BE8F-0B426E5E2163}" type="sibTrans" cxnId="{E11D2AAE-8570-4C9D-B038-3FD1B22CABCD}">
      <dgm:prSet/>
      <dgm:spPr/>
      <dgm:t>
        <a:bodyPr/>
        <a:lstStyle/>
        <a:p>
          <a:endParaRPr lang="zh-CN" altLang="en-US"/>
        </a:p>
      </dgm:t>
    </dgm:pt>
    <dgm:pt modelId="{EA1FBD99-5048-4F25-AD51-A2C8CA390870}">
      <dgm:prSet phldrT="[文本]"/>
      <dgm:spPr/>
      <dgm:t>
        <a:bodyPr/>
        <a:lstStyle/>
        <a:p>
          <a:pPr>
            <a:tabLst>
              <a:tab pos="1882775" algn="l"/>
            </a:tabLst>
          </a:pPr>
          <a:r>
            <a:rPr lang="zh-CN" altLang="en-US" dirty="0">
              <a:latin typeface="微软雅黑" panose="020B0503020204020204" pitchFamily="34" charset="-122"/>
              <a:ea typeface="微软雅黑" panose="020B0503020204020204" pitchFamily="34" charset="-122"/>
            </a:rPr>
            <a:t>商人</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时间和金钱的平衡</a:t>
          </a:r>
        </a:p>
      </dgm:t>
    </dgm:pt>
    <dgm:pt modelId="{9C10A604-2391-4F67-90AD-849D056B32BE}" type="parTrans" cxnId="{755A7764-5261-4AB0-95D2-99D405164EF7}">
      <dgm:prSet/>
      <dgm:spPr/>
      <dgm:t>
        <a:bodyPr/>
        <a:lstStyle/>
        <a:p>
          <a:endParaRPr lang="zh-CN" altLang="en-US"/>
        </a:p>
      </dgm:t>
    </dgm:pt>
    <dgm:pt modelId="{19C39719-B716-4485-9F60-554535B81414}" type="sibTrans" cxnId="{755A7764-5261-4AB0-95D2-99D405164EF7}">
      <dgm:prSet/>
      <dgm:spPr/>
      <dgm:t>
        <a:bodyPr/>
        <a:lstStyle/>
        <a:p>
          <a:endParaRPr lang="zh-CN" altLang="en-US"/>
        </a:p>
      </dgm:t>
    </dgm:pt>
    <dgm:pt modelId="{1FDD54FC-4C5E-46ED-B197-2FDBAB153353}">
      <dgm:prSet phldrT="[文本]"/>
      <dgm:spPr/>
      <dgm:t>
        <a:bodyPr/>
        <a:lstStyle/>
        <a:p>
          <a:pPr>
            <a:tabLst>
              <a:tab pos="2241550" algn="l"/>
            </a:tabLst>
          </a:pPr>
          <a:r>
            <a:rPr lang="zh-CN" altLang="en-US" dirty="0">
              <a:latin typeface="微软雅黑" panose="020B0503020204020204" pitchFamily="34" charset="-122"/>
              <a:ea typeface="微软雅黑" panose="020B0503020204020204" pitchFamily="34" charset="-122"/>
            </a:rPr>
            <a:t>环保</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能耗最少</a:t>
          </a:r>
        </a:p>
      </dgm:t>
    </dgm:pt>
    <dgm:pt modelId="{B421F1DF-A8DA-49E3-A3C1-14AB03F8D4B8}" type="parTrans" cxnId="{9C021EBD-5BFB-494F-BE85-C828F286E97B}">
      <dgm:prSet/>
      <dgm:spPr/>
      <dgm:t>
        <a:bodyPr/>
        <a:lstStyle/>
        <a:p>
          <a:endParaRPr lang="zh-CN" altLang="en-US"/>
        </a:p>
      </dgm:t>
    </dgm:pt>
    <dgm:pt modelId="{1851D2FE-A076-4A00-A3A8-360FD962C670}" type="sibTrans" cxnId="{9C021EBD-5BFB-494F-BE85-C828F286E97B}">
      <dgm:prSet/>
      <dgm:spPr/>
      <dgm:t>
        <a:bodyPr/>
        <a:lstStyle/>
        <a:p>
          <a:endParaRPr lang="zh-CN" altLang="en-US"/>
        </a:p>
      </dgm:t>
    </dgm:pt>
    <dgm:pt modelId="{AFF965A8-0450-4E7D-A261-D28011EF1554}" type="pres">
      <dgm:prSet presAssocID="{D218FA67-023A-4468-AAEB-E710D2EF5BD7}" presName="Name0" presStyleCnt="0">
        <dgm:presLayoutVars>
          <dgm:chMax val="7"/>
          <dgm:chPref val="7"/>
          <dgm:dir/>
        </dgm:presLayoutVars>
      </dgm:prSet>
      <dgm:spPr/>
    </dgm:pt>
    <dgm:pt modelId="{B7F9C7DA-2F79-4C07-BE59-3222F0C1925D}" type="pres">
      <dgm:prSet presAssocID="{D218FA67-023A-4468-AAEB-E710D2EF5BD7}" presName="Name1" presStyleCnt="0"/>
      <dgm:spPr/>
    </dgm:pt>
    <dgm:pt modelId="{C8F3BFEF-07AA-4729-B7A6-14969EF202DF}" type="pres">
      <dgm:prSet presAssocID="{D218FA67-023A-4468-AAEB-E710D2EF5BD7}" presName="cycle" presStyleCnt="0"/>
      <dgm:spPr/>
    </dgm:pt>
    <dgm:pt modelId="{50C16947-00F7-45F9-86A7-E9AEA53A6887}" type="pres">
      <dgm:prSet presAssocID="{D218FA67-023A-4468-AAEB-E710D2EF5BD7}" presName="srcNode" presStyleLbl="node1" presStyleIdx="0" presStyleCnt="4"/>
      <dgm:spPr/>
    </dgm:pt>
    <dgm:pt modelId="{8A44BA2C-8423-4B7C-A2F0-D76D34B5A3A2}" type="pres">
      <dgm:prSet presAssocID="{D218FA67-023A-4468-AAEB-E710D2EF5BD7}" presName="conn" presStyleLbl="parChTrans1D2" presStyleIdx="0" presStyleCnt="1"/>
      <dgm:spPr/>
    </dgm:pt>
    <dgm:pt modelId="{ABB28039-D04B-4125-901B-F027D68B6EE7}" type="pres">
      <dgm:prSet presAssocID="{D218FA67-023A-4468-AAEB-E710D2EF5BD7}" presName="extraNode" presStyleLbl="node1" presStyleIdx="0" presStyleCnt="4"/>
      <dgm:spPr/>
    </dgm:pt>
    <dgm:pt modelId="{74FA8C69-E18E-47EF-AF7F-019602A6A1C7}" type="pres">
      <dgm:prSet presAssocID="{D218FA67-023A-4468-AAEB-E710D2EF5BD7}" presName="dstNode" presStyleLbl="node1" presStyleIdx="0" presStyleCnt="4"/>
      <dgm:spPr/>
    </dgm:pt>
    <dgm:pt modelId="{21D0565E-B1F7-4576-A9CE-E2B1B260C484}" type="pres">
      <dgm:prSet presAssocID="{35A4A57A-A6BB-431C-9B5C-D40469C41E04}" presName="text_1" presStyleLbl="node1" presStyleIdx="0" presStyleCnt="4">
        <dgm:presLayoutVars>
          <dgm:bulletEnabled val="1"/>
        </dgm:presLayoutVars>
      </dgm:prSet>
      <dgm:spPr/>
    </dgm:pt>
    <dgm:pt modelId="{9DD9D4AB-B315-4310-A626-62AA7651CB31}" type="pres">
      <dgm:prSet presAssocID="{35A4A57A-A6BB-431C-9B5C-D40469C41E04}" presName="accent_1" presStyleCnt="0"/>
      <dgm:spPr/>
    </dgm:pt>
    <dgm:pt modelId="{667501F2-88B8-4E5F-ACEA-492AAC8BB977}" type="pres">
      <dgm:prSet presAssocID="{35A4A57A-A6BB-431C-9B5C-D40469C41E04}" presName="accentRepeatNode" presStyleLbl="solidFgAcc1" presStyleIdx="0" presStyleCnt="4"/>
      <dgm:spPr/>
    </dgm:pt>
    <dgm:pt modelId="{3A36E6AC-7794-45CB-8973-2AAC81B3B560}" type="pres">
      <dgm:prSet presAssocID="{A186EAEF-E024-4D07-A305-4B181EA81F25}" presName="text_2" presStyleLbl="node1" presStyleIdx="1" presStyleCnt="4">
        <dgm:presLayoutVars>
          <dgm:bulletEnabled val="1"/>
        </dgm:presLayoutVars>
      </dgm:prSet>
      <dgm:spPr/>
    </dgm:pt>
    <dgm:pt modelId="{43A13746-C85A-45F4-866B-E772F21C0B46}" type="pres">
      <dgm:prSet presAssocID="{A186EAEF-E024-4D07-A305-4B181EA81F25}" presName="accent_2" presStyleCnt="0"/>
      <dgm:spPr/>
    </dgm:pt>
    <dgm:pt modelId="{7941EDC5-CCCA-4C67-965B-7839D759F805}" type="pres">
      <dgm:prSet presAssocID="{A186EAEF-E024-4D07-A305-4B181EA81F25}" presName="accentRepeatNode" presStyleLbl="solidFgAcc1" presStyleIdx="1" presStyleCnt="4"/>
      <dgm:spPr/>
    </dgm:pt>
    <dgm:pt modelId="{37E40C1E-7764-49DB-911B-16FFEBEFBBB4}" type="pres">
      <dgm:prSet presAssocID="{EA1FBD99-5048-4F25-AD51-A2C8CA390870}" presName="text_3" presStyleLbl="node1" presStyleIdx="2" presStyleCnt="4">
        <dgm:presLayoutVars>
          <dgm:bulletEnabled val="1"/>
        </dgm:presLayoutVars>
      </dgm:prSet>
      <dgm:spPr/>
    </dgm:pt>
    <dgm:pt modelId="{D5770E99-BF33-4C6E-878F-940D826DEE1D}" type="pres">
      <dgm:prSet presAssocID="{EA1FBD99-5048-4F25-AD51-A2C8CA390870}" presName="accent_3" presStyleCnt="0"/>
      <dgm:spPr/>
    </dgm:pt>
    <dgm:pt modelId="{119B2EA0-0EDB-4082-8F60-63212F1A92F9}" type="pres">
      <dgm:prSet presAssocID="{EA1FBD99-5048-4F25-AD51-A2C8CA390870}" presName="accentRepeatNode" presStyleLbl="solidFgAcc1" presStyleIdx="2" presStyleCnt="4"/>
      <dgm:spPr/>
    </dgm:pt>
    <dgm:pt modelId="{50307D75-4B77-4750-9BD3-0F560C695379}" type="pres">
      <dgm:prSet presAssocID="{1FDD54FC-4C5E-46ED-B197-2FDBAB153353}" presName="text_4" presStyleLbl="node1" presStyleIdx="3" presStyleCnt="4">
        <dgm:presLayoutVars>
          <dgm:bulletEnabled val="1"/>
        </dgm:presLayoutVars>
      </dgm:prSet>
      <dgm:spPr/>
    </dgm:pt>
    <dgm:pt modelId="{6E1F2CF7-2E4E-495C-B752-595F4D9F00C0}" type="pres">
      <dgm:prSet presAssocID="{1FDD54FC-4C5E-46ED-B197-2FDBAB153353}" presName="accent_4" presStyleCnt="0"/>
      <dgm:spPr/>
    </dgm:pt>
    <dgm:pt modelId="{B41585B3-8C9C-4E78-A5CE-3B51660A3E8D}" type="pres">
      <dgm:prSet presAssocID="{1FDD54FC-4C5E-46ED-B197-2FDBAB153353}" presName="accentRepeatNode" presStyleLbl="solidFgAcc1" presStyleIdx="3" presStyleCnt="4"/>
      <dgm:spPr/>
    </dgm:pt>
  </dgm:ptLst>
  <dgm:cxnLst>
    <dgm:cxn modelId="{755A7764-5261-4AB0-95D2-99D405164EF7}" srcId="{D218FA67-023A-4468-AAEB-E710D2EF5BD7}" destId="{EA1FBD99-5048-4F25-AD51-A2C8CA390870}" srcOrd="2" destOrd="0" parTransId="{9C10A604-2391-4F67-90AD-849D056B32BE}" sibTransId="{19C39719-B716-4485-9F60-554535B81414}"/>
    <dgm:cxn modelId="{90C5294B-B564-4DE9-9A71-562C7EFA35C8}" type="presOf" srcId="{0BE405EF-0E07-4F60-AE3B-74B0AF989AD8}" destId="{8A44BA2C-8423-4B7C-A2F0-D76D34B5A3A2}" srcOrd="0" destOrd="0" presId="urn:microsoft.com/office/officeart/2008/layout/VerticalCurvedList"/>
    <dgm:cxn modelId="{86C77379-7ABD-4062-B673-96C6B1A51527}" type="presOf" srcId="{1FDD54FC-4C5E-46ED-B197-2FDBAB153353}" destId="{50307D75-4B77-4750-9BD3-0F560C695379}" srcOrd="0" destOrd="0" presId="urn:microsoft.com/office/officeart/2008/layout/VerticalCurvedList"/>
    <dgm:cxn modelId="{D5A22E80-74F9-4690-BB3B-2073EFF9EA0E}" type="presOf" srcId="{A186EAEF-E024-4D07-A305-4B181EA81F25}" destId="{3A36E6AC-7794-45CB-8973-2AAC81B3B560}" srcOrd="0" destOrd="0" presId="urn:microsoft.com/office/officeart/2008/layout/VerticalCurvedList"/>
    <dgm:cxn modelId="{1CA8AC92-6252-4389-833D-22C779A0F875}" type="presOf" srcId="{35A4A57A-A6BB-431C-9B5C-D40469C41E04}" destId="{21D0565E-B1F7-4576-A9CE-E2B1B260C484}" srcOrd="0" destOrd="0" presId="urn:microsoft.com/office/officeart/2008/layout/VerticalCurvedList"/>
    <dgm:cxn modelId="{E11D2AAE-8570-4C9D-B038-3FD1B22CABCD}" srcId="{D218FA67-023A-4468-AAEB-E710D2EF5BD7}" destId="{A186EAEF-E024-4D07-A305-4B181EA81F25}" srcOrd="1" destOrd="0" parTransId="{B2E0051A-2235-4404-920F-0EC898DA8FC8}" sibTransId="{9B681E2F-FE11-444D-BE8F-0B426E5E2163}"/>
    <dgm:cxn modelId="{224A0FB0-17D6-4FC1-A4BC-A7429647B39D}" type="presOf" srcId="{EA1FBD99-5048-4F25-AD51-A2C8CA390870}" destId="{37E40C1E-7764-49DB-911B-16FFEBEFBBB4}" srcOrd="0" destOrd="0" presId="urn:microsoft.com/office/officeart/2008/layout/VerticalCurvedList"/>
    <dgm:cxn modelId="{9C021EBD-5BFB-494F-BE85-C828F286E97B}" srcId="{D218FA67-023A-4468-AAEB-E710D2EF5BD7}" destId="{1FDD54FC-4C5E-46ED-B197-2FDBAB153353}" srcOrd="3" destOrd="0" parTransId="{B421F1DF-A8DA-49E3-A3C1-14AB03F8D4B8}" sibTransId="{1851D2FE-A076-4A00-A3A8-360FD962C670}"/>
    <dgm:cxn modelId="{C0561BD4-6BFF-43F4-BF6D-D8C0B24F2183}" type="presOf" srcId="{D218FA67-023A-4468-AAEB-E710D2EF5BD7}" destId="{AFF965A8-0450-4E7D-A261-D28011EF1554}" srcOrd="0" destOrd="0" presId="urn:microsoft.com/office/officeart/2008/layout/VerticalCurvedList"/>
    <dgm:cxn modelId="{AFCDB7FB-7ACB-4565-94AA-5B222D2C7ABE}" srcId="{D218FA67-023A-4468-AAEB-E710D2EF5BD7}" destId="{35A4A57A-A6BB-431C-9B5C-D40469C41E04}" srcOrd="0" destOrd="0" parTransId="{15879290-7E1D-43AE-8DCF-901D0B42EA1F}" sibTransId="{0BE405EF-0E07-4F60-AE3B-74B0AF989AD8}"/>
    <dgm:cxn modelId="{07472E83-9453-42B0-A409-2C392D8E19AE}" type="presParOf" srcId="{AFF965A8-0450-4E7D-A261-D28011EF1554}" destId="{B7F9C7DA-2F79-4C07-BE59-3222F0C1925D}" srcOrd="0" destOrd="0" presId="urn:microsoft.com/office/officeart/2008/layout/VerticalCurvedList"/>
    <dgm:cxn modelId="{8376F2E5-1AB1-43E6-A6EA-C3CE6D481E84}" type="presParOf" srcId="{B7F9C7DA-2F79-4C07-BE59-3222F0C1925D}" destId="{C8F3BFEF-07AA-4729-B7A6-14969EF202DF}" srcOrd="0" destOrd="0" presId="urn:microsoft.com/office/officeart/2008/layout/VerticalCurvedList"/>
    <dgm:cxn modelId="{5A2DF0D0-64BD-4D1F-A793-BC4AAC85ED41}" type="presParOf" srcId="{C8F3BFEF-07AA-4729-B7A6-14969EF202DF}" destId="{50C16947-00F7-45F9-86A7-E9AEA53A6887}" srcOrd="0" destOrd="0" presId="urn:microsoft.com/office/officeart/2008/layout/VerticalCurvedList"/>
    <dgm:cxn modelId="{0CB9DF97-680E-4B18-AC49-F68518F094A9}" type="presParOf" srcId="{C8F3BFEF-07AA-4729-B7A6-14969EF202DF}" destId="{8A44BA2C-8423-4B7C-A2F0-D76D34B5A3A2}" srcOrd="1" destOrd="0" presId="urn:microsoft.com/office/officeart/2008/layout/VerticalCurvedList"/>
    <dgm:cxn modelId="{105014B0-21BA-4BA1-AD36-7BAC13FE42A4}" type="presParOf" srcId="{C8F3BFEF-07AA-4729-B7A6-14969EF202DF}" destId="{ABB28039-D04B-4125-901B-F027D68B6EE7}" srcOrd="2" destOrd="0" presId="urn:microsoft.com/office/officeart/2008/layout/VerticalCurvedList"/>
    <dgm:cxn modelId="{096C56E8-2A60-4B8C-95E5-E66465431E64}" type="presParOf" srcId="{C8F3BFEF-07AA-4729-B7A6-14969EF202DF}" destId="{74FA8C69-E18E-47EF-AF7F-019602A6A1C7}" srcOrd="3" destOrd="0" presId="urn:microsoft.com/office/officeart/2008/layout/VerticalCurvedList"/>
    <dgm:cxn modelId="{74E4F910-9701-4290-9C65-2B17DABB85D4}" type="presParOf" srcId="{B7F9C7DA-2F79-4C07-BE59-3222F0C1925D}" destId="{21D0565E-B1F7-4576-A9CE-E2B1B260C484}" srcOrd="1" destOrd="0" presId="urn:microsoft.com/office/officeart/2008/layout/VerticalCurvedList"/>
    <dgm:cxn modelId="{B877A669-8A47-4969-A66E-909DD9386308}" type="presParOf" srcId="{B7F9C7DA-2F79-4C07-BE59-3222F0C1925D}" destId="{9DD9D4AB-B315-4310-A626-62AA7651CB31}" srcOrd="2" destOrd="0" presId="urn:microsoft.com/office/officeart/2008/layout/VerticalCurvedList"/>
    <dgm:cxn modelId="{4DE38D2C-55AC-403D-8FEE-8142BA3886D8}" type="presParOf" srcId="{9DD9D4AB-B315-4310-A626-62AA7651CB31}" destId="{667501F2-88B8-4E5F-ACEA-492AAC8BB977}" srcOrd="0" destOrd="0" presId="urn:microsoft.com/office/officeart/2008/layout/VerticalCurvedList"/>
    <dgm:cxn modelId="{C06938DB-96ED-4DF9-A838-5024AC50869D}" type="presParOf" srcId="{B7F9C7DA-2F79-4C07-BE59-3222F0C1925D}" destId="{3A36E6AC-7794-45CB-8973-2AAC81B3B560}" srcOrd="3" destOrd="0" presId="urn:microsoft.com/office/officeart/2008/layout/VerticalCurvedList"/>
    <dgm:cxn modelId="{2679AEF6-0CAB-4B82-BAF7-C8A97CD64E07}" type="presParOf" srcId="{B7F9C7DA-2F79-4C07-BE59-3222F0C1925D}" destId="{43A13746-C85A-45F4-866B-E772F21C0B46}" srcOrd="4" destOrd="0" presId="urn:microsoft.com/office/officeart/2008/layout/VerticalCurvedList"/>
    <dgm:cxn modelId="{020264E3-A367-44FE-A41B-65F8DC7065E8}" type="presParOf" srcId="{43A13746-C85A-45F4-866B-E772F21C0B46}" destId="{7941EDC5-CCCA-4C67-965B-7839D759F805}" srcOrd="0" destOrd="0" presId="urn:microsoft.com/office/officeart/2008/layout/VerticalCurvedList"/>
    <dgm:cxn modelId="{F0FBB482-9087-49D6-BA9E-9ECC7491421F}" type="presParOf" srcId="{B7F9C7DA-2F79-4C07-BE59-3222F0C1925D}" destId="{37E40C1E-7764-49DB-911B-16FFEBEFBBB4}" srcOrd="5" destOrd="0" presId="urn:microsoft.com/office/officeart/2008/layout/VerticalCurvedList"/>
    <dgm:cxn modelId="{2713D811-D926-4211-9609-29629F4B1EB6}" type="presParOf" srcId="{B7F9C7DA-2F79-4C07-BE59-3222F0C1925D}" destId="{D5770E99-BF33-4C6E-878F-940D826DEE1D}" srcOrd="6" destOrd="0" presId="urn:microsoft.com/office/officeart/2008/layout/VerticalCurvedList"/>
    <dgm:cxn modelId="{9CE9013F-0853-432C-9862-5DA04485EC63}" type="presParOf" srcId="{D5770E99-BF33-4C6E-878F-940D826DEE1D}" destId="{119B2EA0-0EDB-4082-8F60-63212F1A92F9}" srcOrd="0" destOrd="0" presId="urn:microsoft.com/office/officeart/2008/layout/VerticalCurvedList"/>
    <dgm:cxn modelId="{E5B6B7F1-1BDD-467B-ABFD-8DF17D13D4C8}" type="presParOf" srcId="{B7F9C7DA-2F79-4C07-BE59-3222F0C1925D}" destId="{50307D75-4B77-4750-9BD3-0F560C695379}" srcOrd="7" destOrd="0" presId="urn:microsoft.com/office/officeart/2008/layout/VerticalCurvedList"/>
    <dgm:cxn modelId="{97960C69-2FB2-44AD-BC2B-1A028F0246AA}" type="presParOf" srcId="{B7F9C7DA-2F79-4C07-BE59-3222F0C1925D}" destId="{6E1F2CF7-2E4E-495C-B752-595F4D9F00C0}" srcOrd="8" destOrd="0" presId="urn:microsoft.com/office/officeart/2008/layout/VerticalCurvedList"/>
    <dgm:cxn modelId="{E7B9FE9B-03E0-4112-8B48-74ECFA450577}" type="presParOf" srcId="{6E1F2CF7-2E4E-495C-B752-595F4D9F00C0}" destId="{B41585B3-8C9C-4E78-A5CE-3B51660A3E8D}"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8FD9ED9-A1A5-46F6-8230-727AB5498D8B}" type="doc">
      <dgm:prSet loTypeId="urn:microsoft.com/office/officeart/2008/layout/HexagonCluster" loCatId="relationship" qsTypeId="urn:microsoft.com/office/officeart/2005/8/quickstyle/simple5" qsCatId="simple" csTypeId="urn:microsoft.com/office/officeart/2005/8/colors/colorful4" csCatId="colorful" phldr="1"/>
      <dgm:spPr/>
      <dgm:t>
        <a:bodyPr/>
        <a:lstStyle/>
        <a:p>
          <a:endParaRPr lang="zh-CN" altLang="en-US"/>
        </a:p>
      </dgm:t>
    </dgm:pt>
    <dgm:pt modelId="{95D95C5D-517D-4AFE-9DD0-A33881C1F8BD}">
      <dgm:prSet phldrT="[文本]"/>
      <dgm:spPr/>
      <dgm:t>
        <a:bodyPr/>
        <a:lstStyle/>
        <a:p>
          <a:r>
            <a:rPr lang="zh-CN" altLang="en-US" dirty="0">
              <a:latin typeface="微软雅黑" panose="020B0503020204020204" pitchFamily="34" charset="-122"/>
              <a:ea typeface="微软雅黑" panose="020B0503020204020204" pitchFamily="34" charset="-122"/>
            </a:rPr>
            <a:t>徒步</a:t>
          </a:r>
          <a:endParaRPr lang="zh-CN" altLang="en-US" dirty="0"/>
        </a:p>
      </dgm:t>
    </dgm:pt>
    <dgm:pt modelId="{A31D9E87-0A8F-4F65-888B-F09DEE746658}" type="parTrans" cxnId="{89D9D440-2106-47A7-9FC8-45512B8774E2}">
      <dgm:prSet/>
      <dgm:spPr/>
      <dgm:t>
        <a:bodyPr/>
        <a:lstStyle/>
        <a:p>
          <a:endParaRPr lang="zh-CN" altLang="en-US"/>
        </a:p>
      </dgm:t>
    </dgm:pt>
    <dgm:pt modelId="{5F52002F-F5FD-4722-B9E9-5A955B446A54}" type="sibTrans" cxnId="{89D9D440-2106-47A7-9FC8-45512B8774E2}">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B286E252-C2DD-43B3-A152-B3EE29C84B6E}">
      <dgm:prSet phldrT="[文本]"/>
      <dgm:spPr/>
      <dgm:t>
        <a:bodyPr/>
        <a:lstStyle/>
        <a:p>
          <a:r>
            <a:rPr lang="zh-CN" altLang="en-US" dirty="0">
              <a:latin typeface="微软雅黑" panose="020B0503020204020204" pitchFamily="34" charset="-122"/>
              <a:ea typeface="微软雅黑" panose="020B0503020204020204" pitchFamily="34" charset="-122"/>
            </a:rPr>
            <a:t>骑行</a:t>
          </a:r>
        </a:p>
      </dgm:t>
    </dgm:pt>
    <dgm:pt modelId="{58821A93-A080-4698-85CD-23B0502DE5DB}" type="parTrans" cxnId="{5B964AB1-6552-4210-9B85-21F02839BE50}">
      <dgm:prSet/>
      <dgm:spPr/>
      <dgm:t>
        <a:bodyPr/>
        <a:lstStyle/>
        <a:p>
          <a:endParaRPr lang="zh-CN" altLang="en-US"/>
        </a:p>
      </dgm:t>
    </dgm:pt>
    <dgm:pt modelId="{D2DB7526-40B8-4952-B667-6F251F8C953D}" type="sibTrans" cxnId="{5B964AB1-6552-4210-9B85-21F02839BE50}">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70AE07E9-CC51-4858-96FB-C68A1720065B}">
      <dgm:prSet phldrT="[文本]"/>
      <dgm:spPr/>
      <dgm:t>
        <a:bodyPr/>
        <a:lstStyle/>
        <a:p>
          <a:r>
            <a:rPr lang="zh-CN" altLang="en-US" dirty="0">
              <a:latin typeface="微软雅黑" panose="020B0503020204020204" pitchFamily="34" charset="-122"/>
              <a:ea typeface="微软雅黑" panose="020B0503020204020204" pitchFamily="34" charset="-122"/>
            </a:rPr>
            <a:t>自驾</a:t>
          </a:r>
        </a:p>
      </dgm:t>
    </dgm:pt>
    <dgm:pt modelId="{4766ED99-54BD-4060-9691-FE1903E693DF}" type="parTrans" cxnId="{4BF9F1C6-6F20-44B8-9BE7-5FFD2F9C3F36}">
      <dgm:prSet/>
      <dgm:spPr/>
      <dgm:t>
        <a:bodyPr/>
        <a:lstStyle/>
        <a:p>
          <a:endParaRPr lang="zh-CN" altLang="en-US"/>
        </a:p>
      </dgm:t>
    </dgm:pt>
    <dgm:pt modelId="{0300D878-69BA-41FE-AD4A-AF9EF2E5B4F2}" type="sibTrans" cxnId="{4BF9F1C6-6F20-44B8-9BE7-5FFD2F9C3F36}">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CD706292-48C3-4AFC-A64C-1B13A905C6E2}">
      <dgm:prSet phldrT="[文本]"/>
      <dgm:spPr/>
      <dgm:t>
        <a:bodyPr/>
        <a:lstStyle/>
        <a:p>
          <a:r>
            <a:rPr lang="zh-CN" altLang="en-US" dirty="0">
              <a:latin typeface="微软雅黑" panose="020B0503020204020204" pitchFamily="34" charset="-122"/>
              <a:ea typeface="微软雅黑" panose="020B0503020204020204" pitchFamily="34" charset="-122"/>
            </a:rPr>
            <a:t>长途</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大巴</a:t>
          </a:r>
        </a:p>
      </dgm:t>
    </dgm:pt>
    <dgm:pt modelId="{6442D23D-0998-49F7-80B2-6423CA6E8120}" type="parTrans" cxnId="{D7D8AEFC-8BD2-4ACD-A26D-8D51E139D0DB}">
      <dgm:prSet/>
      <dgm:spPr/>
      <dgm:t>
        <a:bodyPr/>
        <a:lstStyle/>
        <a:p>
          <a:endParaRPr lang="zh-CN" altLang="en-US"/>
        </a:p>
      </dgm:t>
    </dgm:pt>
    <dgm:pt modelId="{470BDB0D-2325-418F-A148-BD2590255740}" type="sibTrans" cxnId="{D7D8AEFC-8BD2-4ACD-A26D-8D51E139D0DB}">
      <dgm:prSet/>
      <dgm:spPr>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2CAEB7E9-B9AA-4588-90E9-A1C77805C1F5}">
      <dgm:prSet phldrT="[文本]"/>
      <dgm:spPr/>
      <dgm:t>
        <a:bodyPr/>
        <a:lstStyle/>
        <a:p>
          <a:r>
            <a:rPr lang="zh-CN" altLang="en-US" dirty="0">
              <a:latin typeface="微软雅黑" panose="020B0503020204020204" pitchFamily="34" charset="-122"/>
              <a:ea typeface="微软雅黑" panose="020B0503020204020204" pitchFamily="34" charset="-122"/>
            </a:rPr>
            <a:t>动车</a:t>
          </a:r>
          <a:br>
            <a:rPr lang="en-US" altLang="zh-CN" dirty="0">
              <a:latin typeface="微软雅黑" panose="020B0503020204020204" pitchFamily="34" charset="-122"/>
              <a:ea typeface="微软雅黑" panose="020B0503020204020204" pitchFamily="34" charset="-122"/>
            </a:rPr>
          </a:br>
          <a:r>
            <a:rPr lang="zh-CN" altLang="en-US" dirty="0">
              <a:latin typeface="微软雅黑" panose="020B0503020204020204" pitchFamily="34" charset="-122"/>
              <a:ea typeface="微软雅黑" panose="020B0503020204020204" pitchFamily="34" charset="-122"/>
            </a:rPr>
            <a:t>高铁</a:t>
          </a:r>
        </a:p>
      </dgm:t>
    </dgm:pt>
    <dgm:pt modelId="{77195989-2E3A-4F37-A157-ED1CFD19D889}" type="parTrans" cxnId="{B5FBCADA-699D-410E-ACAB-BF5478DE79FF}">
      <dgm:prSet/>
      <dgm:spPr/>
      <dgm:t>
        <a:bodyPr/>
        <a:lstStyle/>
        <a:p>
          <a:endParaRPr lang="zh-CN" altLang="en-US"/>
        </a:p>
      </dgm:t>
    </dgm:pt>
    <dgm:pt modelId="{7A881F3B-1E87-4004-87CA-59A7AA03EDD1}" type="sibTrans" cxnId="{B5FBCADA-699D-410E-ACAB-BF5478DE79FF}">
      <dgm:prSet/>
      <dgm:spPr>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41B9E2B9-DFCC-4633-B6A9-81F5F8456D01}">
      <dgm:prSet phldrT="[文本]"/>
      <dgm:spPr/>
      <dgm:t>
        <a:bodyPr/>
        <a:lstStyle/>
        <a:p>
          <a:r>
            <a:rPr lang="zh-CN" altLang="en-US" dirty="0">
              <a:latin typeface="微软雅黑" panose="020B0503020204020204" pitchFamily="34" charset="-122"/>
              <a:ea typeface="微软雅黑" panose="020B0503020204020204" pitchFamily="34" charset="-122"/>
            </a:rPr>
            <a:t>飞机</a:t>
          </a:r>
        </a:p>
      </dgm:t>
    </dgm:pt>
    <dgm:pt modelId="{BBA3A2A2-DCA4-494C-8AD1-ABEFCBD9486A}" type="parTrans" cxnId="{CD7FB12B-FC96-452C-83F3-46CDD1A0A419}">
      <dgm:prSet/>
      <dgm:spPr/>
      <dgm:t>
        <a:bodyPr/>
        <a:lstStyle/>
        <a:p>
          <a:endParaRPr lang="zh-CN" altLang="en-US"/>
        </a:p>
      </dgm:t>
    </dgm:pt>
    <dgm:pt modelId="{DBADAAE9-3F34-4568-8213-5B04A39AA6E9}" type="sibTrans" cxnId="{CD7FB12B-FC96-452C-83F3-46CDD1A0A419}">
      <dgm:prSet/>
      <dgm:spPr>
        <a:blipFill>
          <a:blip xmlns:r="http://schemas.openxmlformats.org/officeDocument/2006/relationships" r:embed="rId6">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CF30DC57-A553-4DBE-8907-07C4F1001E5E}">
      <dgm:prSet phldrT="[文本]"/>
      <dgm:spPr/>
      <dgm:t>
        <a:bodyPr/>
        <a:lstStyle/>
        <a:p>
          <a:r>
            <a:rPr lang="zh-CN" altLang="en-US" dirty="0">
              <a:latin typeface="微软雅黑" panose="020B0503020204020204" pitchFamily="34" charset="-122"/>
              <a:ea typeface="微软雅黑" panose="020B0503020204020204" pitchFamily="34" charset="-122"/>
            </a:rPr>
            <a:t>轮船</a:t>
          </a:r>
        </a:p>
      </dgm:t>
    </dgm:pt>
    <dgm:pt modelId="{A5659A1E-323B-4097-80B5-9C0A055A4A39}" type="parTrans" cxnId="{0F9AECD6-85C8-4278-82EC-8893E4D04556}">
      <dgm:prSet/>
      <dgm:spPr/>
      <dgm:t>
        <a:bodyPr/>
        <a:lstStyle/>
        <a:p>
          <a:endParaRPr lang="zh-CN" altLang="en-US"/>
        </a:p>
      </dgm:t>
    </dgm:pt>
    <dgm:pt modelId="{72EE10D9-A10E-44BC-A5D5-B2D0281CCED0}" type="sibTrans" cxnId="{0F9AECD6-85C8-4278-82EC-8893E4D04556}">
      <dgm:prSet/>
      <dgm:spPr>
        <a:blipFill>
          <a:blip xmlns:r="http://schemas.openxmlformats.org/officeDocument/2006/relationships" r:embed="rId7">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45FF1116-60B1-411B-82C5-E1E06DAFA39A}">
      <dgm:prSet phldrT="[文本]"/>
      <dgm:spPr/>
      <dgm:t>
        <a:bodyPr/>
        <a:lstStyle/>
        <a:p>
          <a:r>
            <a:rPr lang="zh-CN" altLang="en-US" dirty="0">
              <a:latin typeface="微软雅黑" panose="020B0503020204020204" pitchFamily="34" charset="-122"/>
              <a:ea typeface="微软雅黑" panose="020B0503020204020204" pitchFamily="34" charset="-122"/>
            </a:rPr>
            <a:t>直升机</a:t>
          </a:r>
        </a:p>
      </dgm:t>
    </dgm:pt>
    <dgm:pt modelId="{CD832A96-06A9-4450-B343-5691AA4D7FA2}" type="parTrans" cxnId="{BB152251-A89E-4ECC-ACF0-0416FA5F7AA1}">
      <dgm:prSet/>
      <dgm:spPr/>
      <dgm:t>
        <a:bodyPr/>
        <a:lstStyle/>
        <a:p>
          <a:endParaRPr lang="zh-CN" altLang="en-US"/>
        </a:p>
      </dgm:t>
    </dgm:pt>
    <dgm:pt modelId="{66827282-EB98-40DB-81D6-7CE71EF7346D}" type="sibTrans" cxnId="{BB152251-A89E-4ECC-ACF0-0416FA5F7AA1}">
      <dgm:prSet/>
      <dgm:spPr>
        <a:blipFill>
          <a:blip xmlns:r="http://schemas.openxmlformats.org/officeDocument/2006/relationships" r:embed="rId8">
            <a:extLs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4CCB18B6-D0D8-4BE7-9449-7F455DBDA110}">
      <dgm:prSet phldrT="[文本]"/>
      <dgm:spPr/>
      <dgm:t>
        <a:bodyPr/>
        <a:lstStyle/>
        <a:p>
          <a:r>
            <a:rPr lang="zh-CN" altLang="en-US" dirty="0">
              <a:latin typeface="微软雅黑" panose="020B0503020204020204" pitchFamily="34" charset="-122"/>
              <a:ea typeface="微软雅黑" panose="020B0503020204020204" pitchFamily="34" charset="-122"/>
            </a:rPr>
            <a:t>折跃</a:t>
          </a:r>
        </a:p>
      </dgm:t>
    </dgm:pt>
    <dgm:pt modelId="{F0072E32-7212-437F-B80A-A4D7B4CB7250}" type="parTrans" cxnId="{DD5E1C9D-DAD2-4259-9F76-C148D9959E5A}">
      <dgm:prSet/>
      <dgm:spPr/>
      <dgm:t>
        <a:bodyPr/>
        <a:lstStyle/>
        <a:p>
          <a:endParaRPr lang="zh-CN" altLang="en-US"/>
        </a:p>
      </dgm:t>
    </dgm:pt>
    <dgm:pt modelId="{C24C2ABE-3F8D-4307-A8A1-F438866BE2BF}" type="sibTrans" cxnId="{DD5E1C9D-DAD2-4259-9F76-C148D9959E5A}">
      <dgm:prSet/>
      <dgm:spPr>
        <a:blipFill>
          <a:blip xmlns:r="http://schemas.openxmlformats.org/officeDocument/2006/relationships" r:embed="rId9" cstate="print">
            <a:extLst>
              <a:ext uri="{BEBA8EAE-BF5A-486C-A8C5-ECC9F3942E4B}">
                <a14:imgProps xmlns:a14="http://schemas.microsoft.com/office/drawing/2010/main">
                  <a14:imgLayer r:embed="rId10">
                    <a14:imgEffect>
                      <a14:backgroundRemoval t="15517" b="84483" l="10000" r="90000">
                        <a14:foregroundMark x1="48242" y1="47266" x2="48242" y2="47266"/>
                        <a14:foregroundMark x1="75977" y1="73242" x2="75977" y2="73242"/>
                      </a14:backgroundRemoval>
                    </a14:imgEffect>
                  </a14:imgLayer>
                </a14:imgProps>
              </a:ext>
              <a:ext uri="{28A0092B-C50C-407E-A947-70E740481C1C}">
                <a14:useLocalDpi xmlns:a14="http://schemas.microsoft.com/office/drawing/2010/main" val="0"/>
              </a:ext>
            </a:extLst>
          </a:blip>
          <a:srcRect/>
          <a:stretch>
            <a:fillRect t="-8000" b="-8000"/>
          </a:stretch>
        </a:blipFill>
      </dgm:spPr>
      <dgm:t>
        <a:bodyPr/>
        <a:lstStyle/>
        <a:p>
          <a:endParaRPr lang="zh-CN" altLang="en-US"/>
        </a:p>
      </dgm:t>
    </dgm:pt>
    <dgm:pt modelId="{B27BD52F-AEE1-4FAD-B7E4-C26275009EED}" type="pres">
      <dgm:prSet presAssocID="{98FD9ED9-A1A5-46F6-8230-727AB5498D8B}" presName="Name0" presStyleCnt="0">
        <dgm:presLayoutVars>
          <dgm:chMax val="21"/>
          <dgm:chPref val="21"/>
        </dgm:presLayoutVars>
      </dgm:prSet>
      <dgm:spPr/>
    </dgm:pt>
    <dgm:pt modelId="{7AD64215-70CA-46F6-A276-437F878585F5}" type="pres">
      <dgm:prSet presAssocID="{95D95C5D-517D-4AFE-9DD0-A33881C1F8BD}" presName="text1" presStyleCnt="0"/>
      <dgm:spPr/>
    </dgm:pt>
    <dgm:pt modelId="{910C0D12-3A8E-4FB0-93F2-AA41E20068FD}" type="pres">
      <dgm:prSet presAssocID="{95D95C5D-517D-4AFE-9DD0-A33881C1F8BD}" presName="textRepeatNode" presStyleLbl="alignNode1" presStyleIdx="0" presStyleCnt="9">
        <dgm:presLayoutVars>
          <dgm:chMax val="0"/>
          <dgm:chPref val="0"/>
          <dgm:bulletEnabled val="1"/>
        </dgm:presLayoutVars>
      </dgm:prSet>
      <dgm:spPr/>
    </dgm:pt>
    <dgm:pt modelId="{8D0BD362-5595-4B63-A117-207314F1B350}" type="pres">
      <dgm:prSet presAssocID="{95D95C5D-517D-4AFE-9DD0-A33881C1F8BD}" presName="textaccent1" presStyleCnt="0"/>
      <dgm:spPr/>
    </dgm:pt>
    <dgm:pt modelId="{C37EDEFF-CE37-4E59-A284-A263823E2B56}" type="pres">
      <dgm:prSet presAssocID="{95D95C5D-517D-4AFE-9DD0-A33881C1F8BD}" presName="accentRepeatNode" presStyleLbl="solidAlignAcc1" presStyleIdx="0" presStyleCnt="18"/>
      <dgm:spPr/>
    </dgm:pt>
    <dgm:pt modelId="{5CB13779-1F37-4DE4-8242-15F3469EFEC8}" type="pres">
      <dgm:prSet presAssocID="{5F52002F-F5FD-4722-B9E9-5A955B446A54}" presName="image1" presStyleCnt="0"/>
      <dgm:spPr/>
    </dgm:pt>
    <dgm:pt modelId="{590CBE76-FE54-4CB6-A9B7-CBC1896321E7}" type="pres">
      <dgm:prSet presAssocID="{5F52002F-F5FD-4722-B9E9-5A955B446A54}" presName="imageRepeatNode" presStyleLbl="alignAcc1" presStyleIdx="0" presStyleCnt="9"/>
      <dgm:spPr/>
    </dgm:pt>
    <dgm:pt modelId="{EE05E525-646F-4FA6-879C-B02EB807C9ED}" type="pres">
      <dgm:prSet presAssocID="{5F52002F-F5FD-4722-B9E9-5A955B446A54}" presName="imageaccent1" presStyleCnt="0"/>
      <dgm:spPr/>
    </dgm:pt>
    <dgm:pt modelId="{38E5E581-AED9-4DC3-8FE8-E6ABEDDFA208}" type="pres">
      <dgm:prSet presAssocID="{5F52002F-F5FD-4722-B9E9-5A955B446A54}" presName="accentRepeatNode" presStyleLbl="solidAlignAcc1" presStyleIdx="1" presStyleCnt="18"/>
      <dgm:spPr/>
    </dgm:pt>
    <dgm:pt modelId="{06975D10-5AEB-4C7A-B063-3B242EEFA560}" type="pres">
      <dgm:prSet presAssocID="{B286E252-C2DD-43B3-A152-B3EE29C84B6E}" presName="text2" presStyleCnt="0"/>
      <dgm:spPr/>
    </dgm:pt>
    <dgm:pt modelId="{71A84823-A4A1-4DFB-AC15-E319D0CAB792}" type="pres">
      <dgm:prSet presAssocID="{B286E252-C2DD-43B3-A152-B3EE29C84B6E}" presName="textRepeatNode" presStyleLbl="alignNode1" presStyleIdx="1" presStyleCnt="9">
        <dgm:presLayoutVars>
          <dgm:chMax val="0"/>
          <dgm:chPref val="0"/>
          <dgm:bulletEnabled val="1"/>
        </dgm:presLayoutVars>
      </dgm:prSet>
      <dgm:spPr/>
    </dgm:pt>
    <dgm:pt modelId="{77EF5F39-C277-40C3-843A-FC368CCF493F}" type="pres">
      <dgm:prSet presAssocID="{B286E252-C2DD-43B3-A152-B3EE29C84B6E}" presName="textaccent2" presStyleCnt="0"/>
      <dgm:spPr/>
    </dgm:pt>
    <dgm:pt modelId="{16CAD90B-8BAD-459C-9880-977A4F049FD7}" type="pres">
      <dgm:prSet presAssocID="{B286E252-C2DD-43B3-A152-B3EE29C84B6E}" presName="accentRepeatNode" presStyleLbl="solidAlignAcc1" presStyleIdx="2" presStyleCnt="18"/>
      <dgm:spPr/>
    </dgm:pt>
    <dgm:pt modelId="{9688F021-9D45-4986-8455-5A0479F05ED1}" type="pres">
      <dgm:prSet presAssocID="{D2DB7526-40B8-4952-B667-6F251F8C953D}" presName="image2" presStyleCnt="0"/>
      <dgm:spPr/>
    </dgm:pt>
    <dgm:pt modelId="{D4ABCC17-7C2F-4B47-94D7-7DFAE4363B20}" type="pres">
      <dgm:prSet presAssocID="{D2DB7526-40B8-4952-B667-6F251F8C953D}" presName="imageRepeatNode" presStyleLbl="alignAcc1" presStyleIdx="1" presStyleCnt="9"/>
      <dgm:spPr/>
    </dgm:pt>
    <dgm:pt modelId="{8F50837C-A75F-47EB-B484-2ECAD4C72B92}" type="pres">
      <dgm:prSet presAssocID="{D2DB7526-40B8-4952-B667-6F251F8C953D}" presName="imageaccent2" presStyleCnt="0"/>
      <dgm:spPr/>
    </dgm:pt>
    <dgm:pt modelId="{CBCE87C5-70EF-40EB-9B2B-624ECA0591DC}" type="pres">
      <dgm:prSet presAssocID="{D2DB7526-40B8-4952-B667-6F251F8C953D}" presName="accentRepeatNode" presStyleLbl="solidAlignAcc1" presStyleIdx="3" presStyleCnt="18"/>
      <dgm:spPr/>
    </dgm:pt>
    <dgm:pt modelId="{9794FCAB-B0ED-4743-8A64-6A3243A42C53}" type="pres">
      <dgm:prSet presAssocID="{70AE07E9-CC51-4858-96FB-C68A1720065B}" presName="text3" presStyleCnt="0"/>
      <dgm:spPr/>
    </dgm:pt>
    <dgm:pt modelId="{102C030D-E8D0-424F-9DB8-9534B2529AD2}" type="pres">
      <dgm:prSet presAssocID="{70AE07E9-CC51-4858-96FB-C68A1720065B}" presName="textRepeatNode" presStyleLbl="alignNode1" presStyleIdx="2" presStyleCnt="9">
        <dgm:presLayoutVars>
          <dgm:chMax val="0"/>
          <dgm:chPref val="0"/>
          <dgm:bulletEnabled val="1"/>
        </dgm:presLayoutVars>
      </dgm:prSet>
      <dgm:spPr/>
    </dgm:pt>
    <dgm:pt modelId="{5326479A-C282-4DF0-A4C3-A46C83B10F8B}" type="pres">
      <dgm:prSet presAssocID="{70AE07E9-CC51-4858-96FB-C68A1720065B}" presName="textaccent3" presStyleCnt="0"/>
      <dgm:spPr/>
    </dgm:pt>
    <dgm:pt modelId="{15E600B8-F1CA-4FDC-BA68-B7695A11004D}" type="pres">
      <dgm:prSet presAssocID="{70AE07E9-CC51-4858-96FB-C68A1720065B}" presName="accentRepeatNode" presStyleLbl="solidAlignAcc1" presStyleIdx="4" presStyleCnt="18"/>
      <dgm:spPr/>
    </dgm:pt>
    <dgm:pt modelId="{EDF2281F-3A3A-4B68-94D7-0855EEB33E0B}" type="pres">
      <dgm:prSet presAssocID="{0300D878-69BA-41FE-AD4A-AF9EF2E5B4F2}" presName="image3" presStyleCnt="0"/>
      <dgm:spPr/>
    </dgm:pt>
    <dgm:pt modelId="{3CDAE3D3-0F21-4EF7-8022-316822ED2E42}" type="pres">
      <dgm:prSet presAssocID="{0300D878-69BA-41FE-AD4A-AF9EF2E5B4F2}" presName="imageRepeatNode" presStyleLbl="alignAcc1" presStyleIdx="2" presStyleCnt="9"/>
      <dgm:spPr/>
    </dgm:pt>
    <dgm:pt modelId="{4B69FB0F-FB97-44C5-A89A-229E3196D766}" type="pres">
      <dgm:prSet presAssocID="{0300D878-69BA-41FE-AD4A-AF9EF2E5B4F2}" presName="imageaccent3" presStyleCnt="0"/>
      <dgm:spPr/>
    </dgm:pt>
    <dgm:pt modelId="{956A6EC7-B81E-416D-8321-6F8152A5D60B}" type="pres">
      <dgm:prSet presAssocID="{0300D878-69BA-41FE-AD4A-AF9EF2E5B4F2}" presName="accentRepeatNode" presStyleLbl="solidAlignAcc1" presStyleIdx="5" presStyleCnt="18"/>
      <dgm:spPr/>
    </dgm:pt>
    <dgm:pt modelId="{AC299AD1-9BC8-4575-8350-CDBAB30D5501}" type="pres">
      <dgm:prSet presAssocID="{CD706292-48C3-4AFC-A64C-1B13A905C6E2}" presName="text4" presStyleCnt="0"/>
      <dgm:spPr/>
    </dgm:pt>
    <dgm:pt modelId="{AA5C1E32-A23E-48C4-A0E4-FDA1D5443759}" type="pres">
      <dgm:prSet presAssocID="{CD706292-48C3-4AFC-A64C-1B13A905C6E2}" presName="textRepeatNode" presStyleLbl="alignNode1" presStyleIdx="3" presStyleCnt="9">
        <dgm:presLayoutVars>
          <dgm:chMax val="0"/>
          <dgm:chPref val="0"/>
          <dgm:bulletEnabled val="1"/>
        </dgm:presLayoutVars>
      </dgm:prSet>
      <dgm:spPr/>
    </dgm:pt>
    <dgm:pt modelId="{2F8A3484-D729-4524-A451-984BEADA2A01}" type="pres">
      <dgm:prSet presAssocID="{CD706292-48C3-4AFC-A64C-1B13A905C6E2}" presName="textaccent4" presStyleCnt="0"/>
      <dgm:spPr/>
    </dgm:pt>
    <dgm:pt modelId="{D756DB8A-31D7-4465-BA55-7757908EC8C2}" type="pres">
      <dgm:prSet presAssocID="{CD706292-48C3-4AFC-A64C-1B13A905C6E2}" presName="accentRepeatNode" presStyleLbl="solidAlignAcc1" presStyleIdx="6" presStyleCnt="18"/>
      <dgm:spPr/>
    </dgm:pt>
    <dgm:pt modelId="{6CAEE9BB-413A-4F75-BC69-6C8435476476}" type="pres">
      <dgm:prSet presAssocID="{470BDB0D-2325-418F-A148-BD2590255740}" presName="image4" presStyleCnt="0"/>
      <dgm:spPr/>
    </dgm:pt>
    <dgm:pt modelId="{C3142E31-F461-482B-864C-9486FB130117}" type="pres">
      <dgm:prSet presAssocID="{470BDB0D-2325-418F-A148-BD2590255740}" presName="imageRepeatNode" presStyleLbl="alignAcc1" presStyleIdx="3" presStyleCnt="9"/>
      <dgm:spPr/>
    </dgm:pt>
    <dgm:pt modelId="{5C9ACA8C-E75A-45C1-BB0C-67EC72A16FD5}" type="pres">
      <dgm:prSet presAssocID="{470BDB0D-2325-418F-A148-BD2590255740}" presName="imageaccent4" presStyleCnt="0"/>
      <dgm:spPr/>
    </dgm:pt>
    <dgm:pt modelId="{6A36E95E-0FC0-4C87-B178-CE9018784BA2}" type="pres">
      <dgm:prSet presAssocID="{470BDB0D-2325-418F-A148-BD2590255740}" presName="accentRepeatNode" presStyleLbl="solidAlignAcc1" presStyleIdx="7" presStyleCnt="18"/>
      <dgm:spPr/>
    </dgm:pt>
    <dgm:pt modelId="{D6B1D31D-A634-4462-9945-6627EBA8ADA7}" type="pres">
      <dgm:prSet presAssocID="{2CAEB7E9-B9AA-4588-90E9-A1C77805C1F5}" presName="text5" presStyleCnt="0"/>
      <dgm:spPr/>
    </dgm:pt>
    <dgm:pt modelId="{2397C294-182B-4A17-B8A5-9A53A561BE9C}" type="pres">
      <dgm:prSet presAssocID="{2CAEB7E9-B9AA-4588-90E9-A1C77805C1F5}" presName="textRepeatNode" presStyleLbl="alignNode1" presStyleIdx="4" presStyleCnt="9">
        <dgm:presLayoutVars>
          <dgm:chMax val="0"/>
          <dgm:chPref val="0"/>
          <dgm:bulletEnabled val="1"/>
        </dgm:presLayoutVars>
      </dgm:prSet>
      <dgm:spPr/>
    </dgm:pt>
    <dgm:pt modelId="{4360F2BB-56AD-4BBA-A953-607325C48CD3}" type="pres">
      <dgm:prSet presAssocID="{2CAEB7E9-B9AA-4588-90E9-A1C77805C1F5}" presName="textaccent5" presStyleCnt="0"/>
      <dgm:spPr/>
    </dgm:pt>
    <dgm:pt modelId="{FC38689A-5E45-4164-BF8B-410D40924D5C}" type="pres">
      <dgm:prSet presAssocID="{2CAEB7E9-B9AA-4588-90E9-A1C77805C1F5}" presName="accentRepeatNode" presStyleLbl="solidAlignAcc1" presStyleIdx="8" presStyleCnt="18"/>
      <dgm:spPr/>
    </dgm:pt>
    <dgm:pt modelId="{3E7260F0-7D2F-4A5A-A00A-DA72F6FE137C}" type="pres">
      <dgm:prSet presAssocID="{7A881F3B-1E87-4004-87CA-59A7AA03EDD1}" presName="image5" presStyleCnt="0"/>
      <dgm:spPr/>
    </dgm:pt>
    <dgm:pt modelId="{8719C9E4-E9B3-4AC3-8832-463914C8B081}" type="pres">
      <dgm:prSet presAssocID="{7A881F3B-1E87-4004-87CA-59A7AA03EDD1}" presName="imageRepeatNode" presStyleLbl="alignAcc1" presStyleIdx="4" presStyleCnt="9"/>
      <dgm:spPr/>
    </dgm:pt>
    <dgm:pt modelId="{0808187D-8E49-48D8-ACF1-AD0579F2BF1C}" type="pres">
      <dgm:prSet presAssocID="{7A881F3B-1E87-4004-87CA-59A7AA03EDD1}" presName="imageaccent5" presStyleCnt="0"/>
      <dgm:spPr/>
    </dgm:pt>
    <dgm:pt modelId="{504686F0-2F5B-42E5-AAF6-6D23355AEEDE}" type="pres">
      <dgm:prSet presAssocID="{7A881F3B-1E87-4004-87CA-59A7AA03EDD1}" presName="accentRepeatNode" presStyleLbl="solidAlignAcc1" presStyleIdx="9" presStyleCnt="18"/>
      <dgm:spPr/>
    </dgm:pt>
    <dgm:pt modelId="{D054144D-6787-482D-B5B3-4B109C407D9E}" type="pres">
      <dgm:prSet presAssocID="{41B9E2B9-DFCC-4633-B6A9-81F5F8456D01}" presName="text6" presStyleCnt="0"/>
      <dgm:spPr/>
    </dgm:pt>
    <dgm:pt modelId="{2387D090-F8F9-4FF4-9F71-428A7CC4D5DB}" type="pres">
      <dgm:prSet presAssocID="{41B9E2B9-DFCC-4633-B6A9-81F5F8456D01}" presName="textRepeatNode" presStyleLbl="alignNode1" presStyleIdx="5" presStyleCnt="9">
        <dgm:presLayoutVars>
          <dgm:chMax val="0"/>
          <dgm:chPref val="0"/>
          <dgm:bulletEnabled val="1"/>
        </dgm:presLayoutVars>
      </dgm:prSet>
      <dgm:spPr/>
    </dgm:pt>
    <dgm:pt modelId="{DD660E5E-CFBD-4FE0-AE68-A1AFB3094FAE}" type="pres">
      <dgm:prSet presAssocID="{41B9E2B9-DFCC-4633-B6A9-81F5F8456D01}" presName="textaccent6" presStyleCnt="0"/>
      <dgm:spPr/>
    </dgm:pt>
    <dgm:pt modelId="{57FF0C93-8823-4657-807E-B78AE051C82D}" type="pres">
      <dgm:prSet presAssocID="{41B9E2B9-DFCC-4633-B6A9-81F5F8456D01}" presName="accentRepeatNode" presStyleLbl="solidAlignAcc1" presStyleIdx="10" presStyleCnt="18"/>
      <dgm:spPr/>
    </dgm:pt>
    <dgm:pt modelId="{29019AC5-458B-4245-9CA3-CE8F0732C5E6}" type="pres">
      <dgm:prSet presAssocID="{DBADAAE9-3F34-4568-8213-5B04A39AA6E9}" presName="image6" presStyleCnt="0"/>
      <dgm:spPr/>
    </dgm:pt>
    <dgm:pt modelId="{DA1BF47C-B059-457F-92FF-E8BB60D94A07}" type="pres">
      <dgm:prSet presAssocID="{DBADAAE9-3F34-4568-8213-5B04A39AA6E9}" presName="imageRepeatNode" presStyleLbl="alignAcc1" presStyleIdx="5" presStyleCnt="9"/>
      <dgm:spPr/>
    </dgm:pt>
    <dgm:pt modelId="{29AEE689-8DB8-424D-8287-ADD8F9CF2B74}" type="pres">
      <dgm:prSet presAssocID="{DBADAAE9-3F34-4568-8213-5B04A39AA6E9}" presName="imageaccent6" presStyleCnt="0"/>
      <dgm:spPr/>
    </dgm:pt>
    <dgm:pt modelId="{E6492573-922E-47B3-A448-09784EA4BECB}" type="pres">
      <dgm:prSet presAssocID="{DBADAAE9-3F34-4568-8213-5B04A39AA6E9}" presName="accentRepeatNode" presStyleLbl="solidAlignAcc1" presStyleIdx="11" presStyleCnt="18"/>
      <dgm:spPr/>
    </dgm:pt>
    <dgm:pt modelId="{EFF4573B-419C-414C-92E4-2E5286D30CCD}" type="pres">
      <dgm:prSet presAssocID="{CF30DC57-A553-4DBE-8907-07C4F1001E5E}" presName="text7" presStyleCnt="0"/>
      <dgm:spPr/>
    </dgm:pt>
    <dgm:pt modelId="{20360F27-64EB-48BF-8993-19FC1BF39991}" type="pres">
      <dgm:prSet presAssocID="{CF30DC57-A553-4DBE-8907-07C4F1001E5E}" presName="textRepeatNode" presStyleLbl="alignNode1" presStyleIdx="6" presStyleCnt="9">
        <dgm:presLayoutVars>
          <dgm:chMax val="0"/>
          <dgm:chPref val="0"/>
          <dgm:bulletEnabled val="1"/>
        </dgm:presLayoutVars>
      </dgm:prSet>
      <dgm:spPr/>
    </dgm:pt>
    <dgm:pt modelId="{233B6737-0DAE-4494-A6AA-AB9A0680B4FC}" type="pres">
      <dgm:prSet presAssocID="{CF30DC57-A553-4DBE-8907-07C4F1001E5E}" presName="textaccent7" presStyleCnt="0"/>
      <dgm:spPr/>
    </dgm:pt>
    <dgm:pt modelId="{E51EB40E-0ABE-4D71-9FB1-23003F571CDD}" type="pres">
      <dgm:prSet presAssocID="{CF30DC57-A553-4DBE-8907-07C4F1001E5E}" presName="accentRepeatNode" presStyleLbl="solidAlignAcc1" presStyleIdx="12" presStyleCnt="18"/>
      <dgm:spPr/>
    </dgm:pt>
    <dgm:pt modelId="{7D79A584-59B9-4B21-82DF-242C481A8177}" type="pres">
      <dgm:prSet presAssocID="{72EE10D9-A10E-44BC-A5D5-B2D0281CCED0}" presName="image7" presStyleCnt="0"/>
      <dgm:spPr/>
    </dgm:pt>
    <dgm:pt modelId="{5312518F-1B42-4F90-BEB6-B85D4AC642C6}" type="pres">
      <dgm:prSet presAssocID="{72EE10D9-A10E-44BC-A5D5-B2D0281CCED0}" presName="imageRepeatNode" presStyleLbl="alignAcc1" presStyleIdx="6" presStyleCnt="9"/>
      <dgm:spPr/>
    </dgm:pt>
    <dgm:pt modelId="{BE967991-A207-4C8F-901B-8B4DDC2E11D7}" type="pres">
      <dgm:prSet presAssocID="{72EE10D9-A10E-44BC-A5D5-B2D0281CCED0}" presName="imageaccent7" presStyleCnt="0"/>
      <dgm:spPr/>
    </dgm:pt>
    <dgm:pt modelId="{283DDBC3-B4AC-4A99-B823-2A75007584F6}" type="pres">
      <dgm:prSet presAssocID="{72EE10D9-A10E-44BC-A5D5-B2D0281CCED0}" presName="accentRepeatNode" presStyleLbl="solidAlignAcc1" presStyleIdx="13" presStyleCnt="18"/>
      <dgm:spPr/>
    </dgm:pt>
    <dgm:pt modelId="{3A886A1F-6881-416C-8038-4EFE03AE6C7C}" type="pres">
      <dgm:prSet presAssocID="{45FF1116-60B1-411B-82C5-E1E06DAFA39A}" presName="text8" presStyleCnt="0"/>
      <dgm:spPr/>
    </dgm:pt>
    <dgm:pt modelId="{CF3D1006-11AD-42E1-9A7B-3C2EF0B18878}" type="pres">
      <dgm:prSet presAssocID="{45FF1116-60B1-411B-82C5-E1E06DAFA39A}" presName="textRepeatNode" presStyleLbl="alignNode1" presStyleIdx="7" presStyleCnt="9">
        <dgm:presLayoutVars>
          <dgm:chMax val="0"/>
          <dgm:chPref val="0"/>
          <dgm:bulletEnabled val="1"/>
        </dgm:presLayoutVars>
      </dgm:prSet>
      <dgm:spPr/>
    </dgm:pt>
    <dgm:pt modelId="{D8B25A67-3CD9-4E08-95B8-2D20F8B8245A}" type="pres">
      <dgm:prSet presAssocID="{45FF1116-60B1-411B-82C5-E1E06DAFA39A}" presName="textaccent8" presStyleCnt="0"/>
      <dgm:spPr/>
    </dgm:pt>
    <dgm:pt modelId="{E746B9BB-780C-400C-A807-EFC50125F59D}" type="pres">
      <dgm:prSet presAssocID="{45FF1116-60B1-411B-82C5-E1E06DAFA39A}" presName="accentRepeatNode" presStyleLbl="solidAlignAcc1" presStyleIdx="14" presStyleCnt="18"/>
      <dgm:spPr/>
    </dgm:pt>
    <dgm:pt modelId="{C3D75EF3-C916-40C3-85CA-45E8C14CC9C4}" type="pres">
      <dgm:prSet presAssocID="{66827282-EB98-40DB-81D6-7CE71EF7346D}" presName="image8" presStyleCnt="0"/>
      <dgm:spPr/>
    </dgm:pt>
    <dgm:pt modelId="{25824760-5069-4A3E-863F-97B7E6A1F7BF}" type="pres">
      <dgm:prSet presAssocID="{66827282-EB98-40DB-81D6-7CE71EF7346D}" presName="imageRepeatNode" presStyleLbl="alignAcc1" presStyleIdx="7" presStyleCnt="9"/>
      <dgm:spPr/>
    </dgm:pt>
    <dgm:pt modelId="{F0521892-4721-4B38-BA88-CEBCC7BBF2EA}" type="pres">
      <dgm:prSet presAssocID="{66827282-EB98-40DB-81D6-7CE71EF7346D}" presName="imageaccent8" presStyleCnt="0"/>
      <dgm:spPr/>
    </dgm:pt>
    <dgm:pt modelId="{0A992C80-2DA0-460D-BC77-251EC240D319}" type="pres">
      <dgm:prSet presAssocID="{66827282-EB98-40DB-81D6-7CE71EF7346D}" presName="accentRepeatNode" presStyleLbl="solidAlignAcc1" presStyleIdx="15" presStyleCnt="18"/>
      <dgm:spPr/>
    </dgm:pt>
    <dgm:pt modelId="{D099ECD3-A14A-4E95-A1F7-23A47F498D04}" type="pres">
      <dgm:prSet presAssocID="{4CCB18B6-D0D8-4BE7-9449-7F455DBDA110}" presName="text9" presStyleCnt="0"/>
      <dgm:spPr/>
    </dgm:pt>
    <dgm:pt modelId="{E9CDD8E4-3A51-4256-B6DC-43A02B24AB37}" type="pres">
      <dgm:prSet presAssocID="{4CCB18B6-D0D8-4BE7-9449-7F455DBDA110}" presName="textRepeatNode" presStyleLbl="alignNode1" presStyleIdx="8" presStyleCnt="9">
        <dgm:presLayoutVars>
          <dgm:chMax val="0"/>
          <dgm:chPref val="0"/>
          <dgm:bulletEnabled val="1"/>
        </dgm:presLayoutVars>
      </dgm:prSet>
      <dgm:spPr/>
    </dgm:pt>
    <dgm:pt modelId="{2A7BACE4-796E-4B4C-A024-3E8791C05701}" type="pres">
      <dgm:prSet presAssocID="{4CCB18B6-D0D8-4BE7-9449-7F455DBDA110}" presName="textaccent9" presStyleCnt="0"/>
      <dgm:spPr/>
    </dgm:pt>
    <dgm:pt modelId="{66333C80-030F-420C-ADC9-FF549336F3EA}" type="pres">
      <dgm:prSet presAssocID="{4CCB18B6-D0D8-4BE7-9449-7F455DBDA110}" presName="accentRepeatNode" presStyleLbl="solidAlignAcc1" presStyleIdx="16" presStyleCnt="18"/>
      <dgm:spPr/>
    </dgm:pt>
    <dgm:pt modelId="{C9D38CFD-D00A-45F7-9671-0BD4FC7B4BC3}" type="pres">
      <dgm:prSet presAssocID="{C24C2ABE-3F8D-4307-A8A1-F438866BE2BF}" presName="image9" presStyleCnt="0"/>
      <dgm:spPr/>
    </dgm:pt>
    <dgm:pt modelId="{10C2F7D6-4A80-48BE-B14C-7E38BF321782}" type="pres">
      <dgm:prSet presAssocID="{C24C2ABE-3F8D-4307-A8A1-F438866BE2BF}" presName="imageRepeatNode" presStyleLbl="alignAcc1" presStyleIdx="8" presStyleCnt="9"/>
      <dgm:spPr/>
    </dgm:pt>
    <dgm:pt modelId="{4C8E91FA-08E3-4386-BAB4-5EB9DB80D405}" type="pres">
      <dgm:prSet presAssocID="{C24C2ABE-3F8D-4307-A8A1-F438866BE2BF}" presName="imageaccent9" presStyleCnt="0"/>
      <dgm:spPr/>
    </dgm:pt>
    <dgm:pt modelId="{3E3B0DD8-87D2-4441-84AF-8264CEBBD95E}" type="pres">
      <dgm:prSet presAssocID="{C24C2ABE-3F8D-4307-A8A1-F438866BE2BF}" presName="accentRepeatNode" presStyleLbl="solidAlignAcc1" presStyleIdx="17" presStyleCnt="18"/>
      <dgm:spPr/>
    </dgm:pt>
  </dgm:ptLst>
  <dgm:cxnLst>
    <dgm:cxn modelId="{8E25AE09-0050-4250-8E05-0FFA56653DFC}" type="presOf" srcId="{2CAEB7E9-B9AA-4588-90E9-A1C77805C1F5}" destId="{2397C294-182B-4A17-B8A5-9A53A561BE9C}" srcOrd="0" destOrd="0" presId="urn:microsoft.com/office/officeart/2008/layout/HexagonCluster"/>
    <dgm:cxn modelId="{F1B34019-2C7E-4E12-B46A-5AE0EE29DF99}" type="presOf" srcId="{72EE10D9-A10E-44BC-A5D5-B2D0281CCED0}" destId="{5312518F-1B42-4F90-BEB6-B85D4AC642C6}" srcOrd="0" destOrd="0" presId="urn:microsoft.com/office/officeart/2008/layout/HexagonCluster"/>
    <dgm:cxn modelId="{1FF1281F-B62A-4644-8F06-1E44F19E9E31}" type="presOf" srcId="{66827282-EB98-40DB-81D6-7CE71EF7346D}" destId="{25824760-5069-4A3E-863F-97B7E6A1F7BF}" srcOrd="0" destOrd="0" presId="urn:microsoft.com/office/officeart/2008/layout/HexagonCluster"/>
    <dgm:cxn modelId="{CD7FB12B-FC96-452C-83F3-46CDD1A0A419}" srcId="{98FD9ED9-A1A5-46F6-8230-727AB5498D8B}" destId="{41B9E2B9-DFCC-4633-B6A9-81F5F8456D01}" srcOrd="5" destOrd="0" parTransId="{BBA3A2A2-DCA4-494C-8AD1-ABEFCBD9486A}" sibTransId="{DBADAAE9-3F34-4568-8213-5B04A39AA6E9}"/>
    <dgm:cxn modelId="{E2F4E134-5B1E-413D-A7B0-72A66D943801}" type="presOf" srcId="{0300D878-69BA-41FE-AD4A-AF9EF2E5B4F2}" destId="{3CDAE3D3-0F21-4EF7-8022-316822ED2E42}" srcOrd="0" destOrd="0" presId="urn:microsoft.com/office/officeart/2008/layout/HexagonCluster"/>
    <dgm:cxn modelId="{A384FA3D-C5FC-479F-829E-DB50AFDDB85B}" type="presOf" srcId="{5F52002F-F5FD-4722-B9E9-5A955B446A54}" destId="{590CBE76-FE54-4CB6-A9B7-CBC1896321E7}" srcOrd="0" destOrd="0" presId="urn:microsoft.com/office/officeart/2008/layout/HexagonCluster"/>
    <dgm:cxn modelId="{89D9D440-2106-47A7-9FC8-45512B8774E2}" srcId="{98FD9ED9-A1A5-46F6-8230-727AB5498D8B}" destId="{95D95C5D-517D-4AFE-9DD0-A33881C1F8BD}" srcOrd="0" destOrd="0" parTransId="{A31D9E87-0A8F-4F65-888B-F09DEE746658}" sibTransId="{5F52002F-F5FD-4722-B9E9-5A955B446A54}"/>
    <dgm:cxn modelId="{62A0515E-B52E-4436-87C1-F52A2D00F2A5}" type="presOf" srcId="{DBADAAE9-3F34-4568-8213-5B04A39AA6E9}" destId="{DA1BF47C-B059-457F-92FF-E8BB60D94A07}" srcOrd="0" destOrd="0" presId="urn:microsoft.com/office/officeart/2008/layout/HexagonCluster"/>
    <dgm:cxn modelId="{A70CAE63-68AF-405C-B1D3-89CBA9928F84}" type="presOf" srcId="{CD706292-48C3-4AFC-A64C-1B13A905C6E2}" destId="{AA5C1E32-A23E-48C4-A0E4-FDA1D5443759}" srcOrd="0" destOrd="0" presId="urn:microsoft.com/office/officeart/2008/layout/HexagonCluster"/>
    <dgm:cxn modelId="{4F391446-FF98-4A72-AC5D-F325E0104765}" type="presOf" srcId="{7A881F3B-1E87-4004-87CA-59A7AA03EDD1}" destId="{8719C9E4-E9B3-4AC3-8832-463914C8B081}" srcOrd="0" destOrd="0" presId="urn:microsoft.com/office/officeart/2008/layout/HexagonCluster"/>
    <dgm:cxn modelId="{CDA09D6E-165E-4AD4-A684-C2FE1C8AC09C}" type="presOf" srcId="{95D95C5D-517D-4AFE-9DD0-A33881C1F8BD}" destId="{910C0D12-3A8E-4FB0-93F2-AA41E20068FD}" srcOrd="0" destOrd="0" presId="urn:microsoft.com/office/officeart/2008/layout/HexagonCluster"/>
    <dgm:cxn modelId="{BB152251-A89E-4ECC-ACF0-0416FA5F7AA1}" srcId="{98FD9ED9-A1A5-46F6-8230-727AB5498D8B}" destId="{45FF1116-60B1-411B-82C5-E1E06DAFA39A}" srcOrd="7" destOrd="0" parTransId="{CD832A96-06A9-4450-B343-5691AA4D7FA2}" sibTransId="{66827282-EB98-40DB-81D6-7CE71EF7346D}"/>
    <dgm:cxn modelId="{7AA56152-6667-4858-9700-57AA115BB2D8}" type="presOf" srcId="{B286E252-C2DD-43B3-A152-B3EE29C84B6E}" destId="{71A84823-A4A1-4DFB-AC15-E319D0CAB792}" srcOrd="0" destOrd="0" presId="urn:microsoft.com/office/officeart/2008/layout/HexagonCluster"/>
    <dgm:cxn modelId="{37E93A75-8F84-47B7-9FFA-E7C87AE27562}" type="presOf" srcId="{70AE07E9-CC51-4858-96FB-C68A1720065B}" destId="{102C030D-E8D0-424F-9DB8-9534B2529AD2}" srcOrd="0" destOrd="0" presId="urn:microsoft.com/office/officeart/2008/layout/HexagonCluster"/>
    <dgm:cxn modelId="{EE48E282-4FAF-4C6F-9BC2-C0043A396D12}" type="presOf" srcId="{C24C2ABE-3F8D-4307-A8A1-F438866BE2BF}" destId="{10C2F7D6-4A80-48BE-B14C-7E38BF321782}" srcOrd="0" destOrd="0" presId="urn:microsoft.com/office/officeart/2008/layout/HexagonCluster"/>
    <dgm:cxn modelId="{DD5E1C9D-DAD2-4259-9F76-C148D9959E5A}" srcId="{98FD9ED9-A1A5-46F6-8230-727AB5498D8B}" destId="{4CCB18B6-D0D8-4BE7-9449-7F455DBDA110}" srcOrd="8" destOrd="0" parTransId="{F0072E32-7212-437F-B80A-A4D7B4CB7250}" sibTransId="{C24C2ABE-3F8D-4307-A8A1-F438866BE2BF}"/>
    <dgm:cxn modelId="{3930DBAC-1CD6-48E3-8579-ADCB9F8D304B}" type="presOf" srcId="{41B9E2B9-DFCC-4633-B6A9-81F5F8456D01}" destId="{2387D090-F8F9-4FF4-9F71-428A7CC4D5DB}" srcOrd="0" destOrd="0" presId="urn:microsoft.com/office/officeart/2008/layout/HexagonCluster"/>
    <dgm:cxn modelId="{5B964AB1-6552-4210-9B85-21F02839BE50}" srcId="{98FD9ED9-A1A5-46F6-8230-727AB5498D8B}" destId="{B286E252-C2DD-43B3-A152-B3EE29C84B6E}" srcOrd="1" destOrd="0" parTransId="{58821A93-A080-4698-85CD-23B0502DE5DB}" sibTransId="{D2DB7526-40B8-4952-B667-6F251F8C953D}"/>
    <dgm:cxn modelId="{378829B4-1A82-4335-9523-BE8C3982EF8C}" type="presOf" srcId="{CF30DC57-A553-4DBE-8907-07C4F1001E5E}" destId="{20360F27-64EB-48BF-8993-19FC1BF39991}" srcOrd="0" destOrd="0" presId="urn:microsoft.com/office/officeart/2008/layout/HexagonCluster"/>
    <dgm:cxn modelId="{3500C0B8-F907-4D1F-BC07-F6B278D6BEDB}" type="presOf" srcId="{45FF1116-60B1-411B-82C5-E1E06DAFA39A}" destId="{CF3D1006-11AD-42E1-9A7B-3C2EF0B18878}" srcOrd="0" destOrd="0" presId="urn:microsoft.com/office/officeart/2008/layout/HexagonCluster"/>
    <dgm:cxn modelId="{B4E1EEBD-B89B-4ECD-AC1F-92081BDAA7C4}" type="presOf" srcId="{470BDB0D-2325-418F-A148-BD2590255740}" destId="{C3142E31-F461-482B-864C-9486FB130117}" srcOrd="0" destOrd="0" presId="urn:microsoft.com/office/officeart/2008/layout/HexagonCluster"/>
    <dgm:cxn modelId="{AFA278BF-F9F4-4CB3-BDBD-CC64CF90A176}" type="presOf" srcId="{D2DB7526-40B8-4952-B667-6F251F8C953D}" destId="{D4ABCC17-7C2F-4B47-94D7-7DFAE4363B20}" srcOrd="0" destOrd="0" presId="urn:microsoft.com/office/officeart/2008/layout/HexagonCluster"/>
    <dgm:cxn modelId="{4BF9F1C6-6F20-44B8-9BE7-5FFD2F9C3F36}" srcId="{98FD9ED9-A1A5-46F6-8230-727AB5498D8B}" destId="{70AE07E9-CC51-4858-96FB-C68A1720065B}" srcOrd="2" destOrd="0" parTransId="{4766ED99-54BD-4060-9691-FE1903E693DF}" sibTransId="{0300D878-69BA-41FE-AD4A-AF9EF2E5B4F2}"/>
    <dgm:cxn modelId="{0F9AECD6-85C8-4278-82EC-8893E4D04556}" srcId="{98FD9ED9-A1A5-46F6-8230-727AB5498D8B}" destId="{CF30DC57-A553-4DBE-8907-07C4F1001E5E}" srcOrd="6" destOrd="0" parTransId="{A5659A1E-323B-4097-80B5-9C0A055A4A39}" sibTransId="{72EE10D9-A10E-44BC-A5D5-B2D0281CCED0}"/>
    <dgm:cxn modelId="{B5FBCADA-699D-410E-ACAB-BF5478DE79FF}" srcId="{98FD9ED9-A1A5-46F6-8230-727AB5498D8B}" destId="{2CAEB7E9-B9AA-4588-90E9-A1C77805C1F5}" srcOrd="4" destOrd="0" parTransId="{77195989-2E3A-4F37-A157-ED1CFD19D889}" sibTransId="{7A881F3B-1E87-4004-87CA-59A7AA03EDD1}"/>
    <dgm:cxn modelId="{00B33FE1-2403-4DAB-A0EA-CB5C2CB1988F}" type="presOf" srcId="{4CCB18B6-D0D8-4BE7-9449-7F455DBDA110}" destId="{E9CDD8E4-3A51-4256-B6DC-43A02B24AB37}" srcOrd="0" destOrd="0" presId="urn:microsoft.com/office/officeart/2008/layout/HexagonCluster"/>
    <dgm:cxn modelId="{D7D8AEFC-8BD2-4ACD-A26D-8D51E139D0DB}" srcId="{98FD9ED9-A1A5-46F6-8230-727AB5498D8B}" destId="{CD706292-48C3-4AFC-A64C-1B13A905C6E2}" srcOrd="3" destOrd="0" parTransId="{6442D23D-0998-49F7-80B2-6423CA6E8120}" sibTransId="{470BDB0D-2325-418F-A148-BD2590255740}"/>
    <dgm:cxn modelId="{F1DA72FD-FD5C-4FBD-A5BB-88E7C8371746}" type="presOf" srcId="{98FD9ED9-A1A5-46F6-8230-727AB5498D8B}" destId="{B27BD52F-AEE1-4FAD-B7E4-C26275009EED}" srcOrd="0" destOrd="0" presId="urn:microsoft.com/office/officeart/2008/layout/HexagonCluster"/>
    <dgm:cxn modelId="{83CE600E-1E9A-499F-9EE7-7BF38516C217}" type="presParOf" srcId="{B27BD52F-AEE1-4FAD-B7E4-C26275009EED}" destId="{7AD64215-70CA-46F6-A276-437F878585F5}" srcOrd="0" destOrd="0" presId="urn:microsoft.com/office/officeart/2008/layout/HexagonCluster"/>
    <dgm:cxn modelId="{DD13A568-99DB-4A0D-A86A-D1CAFFC7DF9E}" type="presParOf" srcId="{7AD64215-70CA-46F6-A276-437F878585F5}" destId="{910C0D12-3A8E-4FB0-93F2-AA41E20068FD}" srcOrd="0" destOrd="0" presId="urn:microsoft.com/office/officeart/2008/layout/HexagonCluster"/>
    <dgm:cxn modelId="{ADAE6B3C-9FF6-4CFD-9E6E-2033680222F7}" type="presParOf" srcId="{B27BD52F-AEE1-4FAD-B7E4-C26275009EED}" destId="{8D0BD362-5595-4B63-A117-207314F1B350}" srcOrd="1" destOrd="0" presId="urn:microsoft.com/office/officeart/2008/layout/HexagonCluster"/>
    <dgm:cxn modelId="{4E37DB96-9473-474A-9134-165E674DDD22}" type="presParOf" srcId="{8D0BD362-5595-4B63-A117-207314F1B350}" destId="{C37EDEFF-CE37-4E59-A284-A263823E2B56}" srcOrd="0" destOrd="0" presId="urn:microsoft.com/office/officeart/2008/layout/HexagonCluster"/>
    <dgm:cxn modelId="{A8386BFE-EE2A-4FFB-B17F-784D3704860C}" type="presParOf" srcId="{B27BD52F-AEE1-4FAD-B7E4-C26275009EED}" destId="{5CB13779-1F37-4DE4-8242-15F3469EFEC8}" srcOrd="2" destOrd="0" presId="urn:microsoft.com/office/officeart/2008/layout/HexagonCluster"/>
    <dgm:cxn modelId="{87156442-DC7C-4B9A-A14B-B6B987C7F749}" type="presParOf" srcId="{5CB13779-1F37-4DE4-8242-15F3469EFEC8}" destId="{590CBE76-FE54-4CB6-A9B7-CBC1896321E7}" srcOrd="0" destOrd="0" presId="urn:microsoft.com/office/officeart/2008/layout/HexagonCluster"/>
    <dgm:cxn modelId="{AD0BBD4B-B723-4FC0-AC11-FED2E335F5B6}" type="presParOf" srcId="{B27BD52F-AEE1-4FAD-B7E4-C26275009EED}" destId="{EE05E525-646F-4FA6-879C-B02EB807C9ED}" srcOrd="3" destOrd="0" presId="urn:microsoft.com/office/officeart/2008/layout/HexagonCluster"/>
    <dgm:cxn modelId="{59C8FE9C-7F21-4573-B6EA-477DACED21AB}" type="presParOf" srcId="{EE05E525-646F-4FA6-879C-B02EB807C9ED}" destId="{38E5E581-AED9-4DC3-8FE8-E6ABEDDFA208}" srcOrd="0" destOrd="0" presId="urn:microsoft.com/office/officeart/2008/layout/HexagonCluster"/>
    <dgm:cxn modelId="{7C43D3F1-E218-45C0-AB53-796219876FE9}" type="presParOf" srcId="{B27BD52F-AEE1-4FAD-B7E4-C26275009EED}" destId="{06975D10-5AEB-4C7A-B063-3B242EEFA560}" srcOrd="4" destOrd="0" presId="urn:microsoft.com/office/officeart/2008/layout/HexagonCluster"/>
    <dgm:cxn modelId="{BE419BE3-86C9-4287-B064-A0B6FC97CC4B}" type="presParOf" srcId="{06975D10-5AEB-4C7A-B063-3B242EEFA560}" destId="{71A84823-A4A1-4DFB-AC15-E319D0CAB792}" srcOrd="0" destOrd="0" presId="urn:microsoft.com/office/officeart/2008/layout/HexagonCluster"/>
    <dgm:cxn modelId="{7ECBBA8D-CC40-4440-977A-3C00E6458D07}" type="presParOf" srcId="{B27BD52F-AEE1-4FAD-B7E4-C26275009EED}" destId="{77EF5F39-C277-40C3-843A-FC368CCF493F}" srcOrd="5" destOrd="0" presId="urn:microsoft.com/office/officeart/2008/layout/HexagonCluster"/>
    <dgm:cxn modelId="{1943BB9C-0B55-4343-8A45-F23F20A31184}" type="presParOf" srcId="{77EF5F39-C277-40C3-843A-FC368CCF493F}" destId="{16CAD90B-8BAD-459C-9880-977A4F049FD7}" srcOrd="0" destOrd="0" presId="urn:microsoft.com/office/officeart/2008/layout/HexagonCluster"/>
    <dgm:cxn modelId="{2C7749C0-BBA9-4E46-898B-D8D4C31BECA5}" type="presParOf" srcId="{B27BD52F-AEE1-4FAD-B7E4-C26275009EED}" destId="{9688F021-9D45-4986-8455-5A0479F05ED1}" srcOrd="6" destOrd="0" presId="urn:microsoft.com/office/officeart/2008/layout/HexagonCluster"/>
    <dgm:cxn modelId="{5515D77D-A9BF-4735-92F9-DC7EAD7C120D}" type="presParOf" srcId="{9688F021-9D45-4986-8455-5A0479F05ED1}" destId="{D4ABCC17-7C2F-4B47-94D7-7DFAE4363B20}" srcOrd="0" destOrd="0" presId="urn:microsoft.com/office/officeart/2008/layout/HexagonCluster"/>
    <dgm:cxn modelId="{B97DF16F-D989-4B21-88AD-933094F10E16}" type="presParOf" srcId="{B27BD52F-AEE1-4FAD-B7E4-C26275009EED}" destId="{8F50837C-A75F-47EB-B484-2ECAD4C72B92}" srcOrd="7" destOrd="0" presId="urn:microsoft.com/office/officeart/2008/layout/HexagonCluster"/>
    <dgm:cxn modelId="{CE71007E-1897-4B77-A3CD-E854139CDFE8}" type="presParOf" srcId="{8F50837C-A75F-47EB-B484-2ECAD4C72B92}" destId="{CBCE87C5-70EF-40EB-9B2B-624ECA0591DC}" srcOrd="0" destOrd="0" presId="urn:microsoft.com/office/officeart/2008/layout/HexagonCluster"/>
    <dgm:cxn modelId="{BB9A94C7-C004-4ADF-86D8-3D4F02037F7D}" type="presParOf" srcId="{B27BD52F-AEE1-4FAD-B7E4-C26275009EED}" destId="{9794FCAB-B0ED-4743-8A64-6A3243A42C53}" srcOrd="8" destOrd="0" presId="urn:microsoft.com/office/officeart/2008/layout/HexagonCluster"/>
    <dgm:cxn modelId="{C005E832-74EC-48E7-A89C-D0948AC3F8E0}" type="presParOf" srcId="{9794FCAB-B0ED-4743-8A64-6A3243A42C53}" destId="{102C030D-E8D0-424F-9DB8-9534B2529AD2}" srcOrd="0" destOrd="0" presId="urn:microsoft.com/office/officeart/2008/layout/HexagonCluster"/>
    <dgm:cxn modelId="{A11D26F1-44AF-49E7-9BA0-71FB32E69B41}" type="presParOf" srcId="{B27BD52F-AEE1-4FAD-B7E4-C26275009EED}" destId="{5326479A-C282-4DF0-A4C3-A46C83B10F8B}" srcOrd="9" destOrd="0" presId="urn:microsoft.com/office/officeart/2008/layout/HexagonCluster"/>
    <dgm:cxn modelId="{EE4B931A-10DA-4AEC-9327-56FC92FB2149}" type="presParOf" srcId="{5326479A-C282-4DF0-A4C3-A46C83B10F8B}" destId="{15E600B8-F1CA-4FDC-BA68-B7695A11004D}" srcOrd="0" destOrd="0" presId="urn:microsoft.com/office/officeart/2008/layout/HexagonCluster"/>
    <dgm:cxn modelId="{578C5538-E979-4B12-B1B7-5D1BDF63594F}" type="presParOf" srcId="{B27BD52F-AEE1-4FAD-B7E4-C26275009EED}" destId="{EDF2281F-3A3A-4B68-94D7-0855EEB33E0B}" srcOrd="10" destOrd="0" presId="urn:microsoft.com/office/officeart/2008/layout/HexagonCluster"/>
    <dgm:cxn modelId="{4B307AE2-0984-4D03-9C8C-DF79EEEB3012}" type="presParOf" srcId="{EDF2281F-3A3A-4B68-94D7-0855EEB33E0B}" destId="{3CDAE3D3-0F21-4EF7-8022-316822ED2E42}" srcOrd="0" destOrd="0" presId="urn:microsoft.com/office/officeart/2008/layout/HexagonCluster"/>
    <dgm:cxn modelId="{60A34287-A21A-4418-8E38-A852E4A03B2A}" type="presParOf" srcId="{B27BD52F-AEE1-4FAD-B7E4-C26275009EED}" destId="{4B69FB0F-FB97-44C5-A89A-229E3196D766}" srcOrd="11" destOrd="0" presId="urn:microsoft.com/office/officeart/2008/layout/HexagonCluster"/>
    <dgm:cxn modelId="{31B2C1AE-8E4A-421B-B267-852140CA60A0}" type="presParOf" srcId="{4B69FB0F-FB97-44C5-A89A-229E3196D766}" destId="{956A6EC7-B81E-416D-8321-6F8152A5D60B}" srcOrd="0" destOrd="0" presId="urn:microsoft.com/office/officeart/2008/layout/HexagonCluster"/>
    <dgm:cxn modelId="{3750842C-5C53-406C-AA85-2EB9CDE6B3D8}" type="presParOf" srcId="{B27BD52F-AEE1-4FAD-B7E4-C26275009EED}" destId="{AC299AD1-9BC8-4575-8350-CDBAB30D5501}" srcOrd="12" destOrd="0" presId="urn:microsoft.com/office/officeart/2008/layout/HexagonCluster"/>
    <dgm:cxn modelId="{87298812-57F3-442C-AF3F-96773581276A}" type="presParOf" srcId="{AC299AD1-9BC8-4575-8350-CDBAB30D5501}" destId="{AA5C1E32-A23E-48C4-A0E4-FDA1D5443759}" srcOrd="0" destOrd="0" presId="urn:microsoft.com/office/officeart/2008/layout/HexagonCluster"/>
    <dgm:cxn modelId="{DE75B83B-59F6-4C41-8EF9-5F232FBA8181}" type="presParOf" srcId="{B27BD52F-AEE1-4FAD-B7E4-C26275009EED}" destId="{2F8A3484-D729-4524-A451-984BEADA2A01}" srcOrd="13" destOrd="0" presId="urn:microsoft.com/office/officeart/2008/layout/HexagonCluster"/>
    <dgm:cxn modelId="{42771761-6535-49B9-9A9A-EC9C7087564B}" type="presParOf" srcId="{2F8A3484-D729-4524-A451-984BEADA2A01}" destId="{D756DB8A-31D7-4465-BA55-7757908EC8C2}" srcOrd="0" destOrd="0" presId="urn:microsoft.com/office/officeart/2008/layout/HexagonCluster"/>
    <dgm:cxn modelId="{DFC2996A-C733-47C2-9901-9A19453ACC38}" type="presParOf" srcId="{B27BD52F-AEE1-4FAD-B7E4-C26275009EED}" destId="{6CAEE9BB-413A-4F75-BC69-6C8435476476}" srcOrd="14" destOrd="0" presId="urn:microsoft.com/office/officeart/2008/layout/HexagonCluster"/>
    <dgm:cxn modelId="{3C2B4DA7-A63D-4C8C-B0DF-BB23452C87E5}" type="presParOf" srcId="{6CAEE9BB-413A-4F75-BC69-6C8435476476}" destId="{C3142E31-F461-482B-864C-9486FB130117}" srcOrd="0" destOrd="0" presId="urn:microsoft.com/office/officeart/2008/layout/HexagonCluster"/>
    <dgm:cxn modelId="{DFE75D64-72B3-48BE-B3B8-169271933A5B}" type="presParOf" srcId="{B27BD52F-AEE1-4FAD-B7E4-C26275009EED}" destId="{5C9ACA8C-E75A-45C1-BB0C-67EC72A16FD5}" srcOrd="15" destOrd="0" presId="urn:microsoft.com/office/officeart/2008/layout/HexagonCluster"/>
    <dgm:cxn modelId="{8DD995F5-1356-40FD-B318-9B0EC2C407ED}" type="presParOf" srcId="{5C9ACA8C-E75A-45C1-BB0C-67EC72A16FD5}" destId="{6A36E95E-0FC0-4C87-B178-CE9018784BA2}" srcOrd="0" destOrd="0" presId="urn:microsoft.com/office/officeart/2008/layout/HexagonCluster"/>
    <dgm:cxn modelId="{AC1D08C8-57E0-4131-8197-5DC15AA65225}" type="presParOf" srcId="{B27BD52F-AEE1-4FAD-B7E4-C26275009EED}" destId="{D6B1D31D-A634-4462-9945-6627EBA8ADA7}" srcOrd="16" destOrd="0" presId="urn:microsoft.com/office/officeart/2008/layout/HexagonCluster"/>
    <dgm:cxn modelId="{16957190-1F3D-4BA7-9FB4-568160A06512}" type="presParOf" srcId="{D6B1D31D-A634-4462-9945-6627EBA8ADA7}" destId="{2397C294-182B-4A17-B8A5-9A53A561BE9C}" srcOrd="0" destOrd="0" presId="urn:microsoft.com/office/officeart/2008/layout/HexagonCluster"/>
    <dgm:cxn modelId="{CBDF8BE4-EB0A-4BEA-AD5D-79D797E981D3}" type="presParOf" srcId="{B27BD52F-AEE1-4FAD-B7E4-C26275009EED}" destId="{4360F2BB-56AD-4BBA-A953-607325C48CD3}" srcOrd="17" destOrd="0" presId="urn:microsoft.com/office/officeart/2008/layout/HexagonCluster"/>
    <dgm:cxn modelId="{36CD1341-C3CC-4FB4-BC63-19631FBA0976}" type="presParOf" srcId="{4360F2BB-56AD-4BBA-A953-607325C48CD3}" destId="{FC38689A-5E45-4164-BF8B-410D40924D5C}" srcOrd="0" destOrd="0" presId="urn:microsoft.com/office/officeart/2008/layout/HexagonCluster"/>
    <dgm:cxn modelId="{02E59C94-5FC2-4C26-B85E-B42F76324D47}" type="presParOf" srcId="{B27BD52F-AEE1-4FAD-B7E4-C26275009EED}" destId="{3E7260F0-7D2F-4A5A-A00A-DA72F6FE137C}" srcOrd="18" destOrd="0" presId="urn:microsoft.com/office/officeart/2008/layout/HexagonCluster"/>
    <dgm:cxn modelId="{E1FF7844-95B3-46C2-A0F4-88F50D16E891}" type="presParOf" srcId="{3E7260F0-7D2F-4A5A-A00A-DA72F6FE137C}" destId="{8719C9E4-E9B3-4AC3-8832-463914C8B081}" srcOrd="0" destOrd="0" presId="urn:microsoft.com/office/officeart/2008/layout/HexagonCluster"/>
    <dgm:cxn modelId="{2BCF3F18-E909-401A-B73D-B5D8C4053A5F}" type="presParOf" srcId="{B27BD52F-AEE1-4FAD-B7E4-C26275009EED}" destId="{0808187D-8E49-48D8-ACF1-AD0579F2BF1C}" srcOrd="19" destOrd="0" presId="urn:microsoft.com/office/officeart/2008/layout/HexagonCluster"/>
    <dgm:cxn modelId="{E98E430B-CE29-4242-8EAC-775C657CAC94}" type="presParOf" srcId="{0808187D-8E49-48D8-ACF1-AD0579F2BF1C}" destId="{504686F0-2F5B-42E5-AAF6-6D23355AEEDE}" srcOrd="0" destOrd="0" presId="urn:microsoft.com/office/officeart/2008/layout/HexagonCluster"/>
    <dgm:cxn modelId="{96BA3452-C5E5-40F8-A007-20B47AFC0AD2}" type="presParOf" srcId="{B27BD52F-AEE1-4FAD-B7E4-C26275009EED}" destId="{D054144D-6787-482D-B5B3-4B109C407D9E}" srcOrd="20" destOrd="0" presId="urn:microsoft.com/office/officeart/2008/layout/HexagonCluster"/>
    <dgm:cxn modelId="{8CAC1FB8-E93F-4A18-9743-37662A2DC98C}" type="presParOf" srcId="{D054144D-6787-482D-B5B3-4B109C407D9E}" destId="{2387D090-F8F9-4FF4-9F71-428A7CC4D5DB}" srcOrd="0" destOrd="0" presId="urn:microsoft.com/office/officeart/2008/layout/HexagonCluster"/>
    <dgm:cxn modelId="{36EDF7A3-45FA-489F-9915-DAB18AC48AD5}" type="presParOf" srcId="{B27BD52F-AEE1-4FAD-B7E4-C26275009EED}" destId="{DD660E5E-CFBD-4FE0-AE68-A1AFB3094FAE}" srcOrd="21" destOrd="0" presId="urn:microsoft.com/office/officeart/2008/layout/HexagonCluster"/>
    <dgm:cxn modelId="{5F1A3689-A1B4-4F3B-9581-25176B8BAA86}" type="presParOf" srcId="{DD660E5E-CFBD-4FE0-AE68-A1AFB3094FAE}" destId="{57FF0C93-8823-4657-807E-B78AE051C82D}" srcOrd="0" destOrd="0" presId="urn:microsoft.com/office/officeart/2008/layout/HexagonCluster"/>
    <dgm:cxn modelId="{B62496B4-FF87-4A4B-9FAC-F7D918A83B99}" type="presParOf" srcId="{B27BD52F-AEE1-4FAD-B7E4-C26275009EED}" destId="{29019AC5-458B-4245-9CA3-CE8F0732C5E6}" srcOrd="22" destOrd="0" presId="urn:microsoft.com/office/officeart/2008/layout/HexagonCluster"/>
    <dgm:cxn modelId="{89BD3C8F-6D47-4844-8DAB-4F23BA82D4FD}" type="presParOf" srcId="{29019AC5-458B-4245-9CA3-CE8F0732C5E6}" destId="{DA1BF47C-B059-457F-92FF-E8BB60D94A07}" srcOrd="0" destOrd="0" presId="urn:microsoft.com/office/officeart/2008/layout/HexagonCluster"/>
    <dgm:cxn modelId="{99D3B7A2-8950-480D-B066-815BEF354A11}" type="presParOf" srcId="{B27BD52F-AEE1-4FAD-B7E4-C26275009EED}" destId="{29AEE689-8DB8-424D-8287-ADD8F9CF2B74}" srcOrd="23" destOrd="0" presId="urn:microsoft.com/office/officeart/2008/layout/HexagonCluster"/>
    <dgm:cxn modelId="{EB3CE3B7-F35C-4A27-8B46-CE4867E2352E}" type="presParOf" srcId="{29AEE689-8DB8-424D-8287-ADD8F9CF2B74}" destId="{E6492573-922E-47B3-A448-09784EA4BECB}" srcOrd="0" destOrd="0" presId="urn:microsoft.com/office/officeart/2008/layout/HexagonCluster"/>
    <dgm:cxn modelId="{5FC0DA85-CD18-49B5-9D19-ACF63CF21D08}" type="presParOf" srcId="{B27BD52F-AEE1-4FAD-B7E4-C26275009EED}" destId="{EFF4573B-419C-414C-92E4-2E5286D30CCD}" srcOrd="24" destOrd="0" presId="urn:microsoft.com/office/officeart/2008/layout/HexagonCluster"/>
    <dgm:cxn modelId="{9DF8CE1C-65A2-4D9E-96AD-F108ED9BBF1A}" type="presParOf" srcId="{EFF4573B-419C-414C-92E4-2E5286D30CCD}" destId="{20360F27-64EB-48BF-8993-19FC1BF39991}" srcOrd="0" destOrd="0" presId="urn:microsoft.com/office/officeart/2008/layout/HexagonCluster"/>
    <dgm:cxn modelId="{68C1F7C0-2C00-4EF7-A940-B334C86C3997}" type="presParOf" srcId="{B27BD52F-AEE1-4FAD-B7E4-C26275009EED}" destId="{233B6737-0DAE-4494-A6AA-AB9A0680B4FC}" srcOrd="25" destOrd="0" presId="urn:microsoft.com/office/officeart/2008/layout/HexagonCluster"/>
    <dgm:cxn modelId="{C9465F7C-C9D9-4805-BEE2-0A41822A4ECA}" type="presParOf" srcId="{233B6737-0DAE-4494-A6AA-AB9A0680B4FC}" destId="{E51EB40E-0ABE-4D71-9FB1-23003F571CDD}" srcOrd="0" destOrd="0" presId="urn:microsoft.com/office/officeart/2008/layout/HexagonCluster"/>
    <dgm:cxn modelId="{31718524-0EBB-4D4E-A32D-87FF9915BB74}" type="presParOf" srcId="{B27BD52F-AEE1-4FAD-B7E4-C26275009EED}" destId="{7D79A584-59B9-4B21-82DF-242C481A8177}" srcOrd="26" destOrd="0" presId="urn:microsoft.com/office/officeart/2008/layout/HexagonCluster"/>
    <dgm:cxn modelId="{33AF611B-353B-444D-A249-F1F899AFE946}" type="presParOf" srcId="{7D79A584-59B9-4B21-82DF-242C481A8177}" destId="{5312518F-1B42-4F90-BEB6-B85D4AC642C6}" srcOrd="0" destOrd="0" presId="urn:microsoft.com/office/officeart/2008/layout/HexagonCluster"/>
    <dgm:cxn modelId="{E95361A8-72DB-42E4-8DDE-80321216AD48}" type="presParOf" srcId="{B27BD52F-AEE1-4FAD-B7E4-C26275009EED}" destId="{BE967991-A207-4C8F-901B-8B4DDC2E11D7}" srcOrd="27" destOrd="0" presId="urn:microsoft.com/office/officeart/2008/layout/HexagonCluster"/>
    <dgm:cxn modelId="{BBE74B46-ABC9-470F-873E-452149726678}" type="presParOf" srcId="{BE967991-A207-4C8F-901B-8B4DDC2E11D7}" destId="{283DDBC3-B4AC-4A99-B823-2A75007584F6}" srcOrd="0" destOrd="0" presId="urn:microsoft.com/office/officeart/2008/layout/HexagonCluster"/>
    <dgm:cxn modelId="{08B1F38B-2FF1-448E-A406-693E0130726B}" type="presParOf" srcId="{B27BD52F-AEE1-4FAD-B7E4-C26275009EED}" destId="{3A886A1F-6881-416C-8038-4EFE03AE6C7C}" srcOrd="28" destOrd="0" presId="urn:microsoft.com/office/officeart/2008/layout/HexagonCluster"/>
    <dgm:cxn modelId="{60A76FC0-6E30-4A7C-A8EF-FF08066A3406}" type="presParOf" srcId="{3A886A1F-6881-416C-8038-4EFE03AE6C7C}" destId="{CF3D1006-11AD-42E1-9A7B-3C2EF0B18878}" srcOrd="0" destOrd="0" presId="urn:microsoft.com/office/officeart/2008/layout/HexagonCluster"/>
    <dgm:cxn modelId="{F272B357-16E7-4CDA-9FEC-789EACA360A2}" type="presParOf" srcId="{B27BD52F-AEE1-4FAD-B7E4-C26275009EED}" destId="{D8B25A67-3CD9-4E08-95B8-2D20F8B8245A}" srcOrd="29" destOrd="0" presId="urn:microsoft.com/office/officeart/2008/layout/HexagonCluster"/>
    <dgm:cxn modelId="{5B453B59-BB7B-4D0C-8F62-C535C491A4F8}" type="presParOf" srcId="{D8B25A67-3CD9-4E08-95B8-2D20F8B8245A}" destId="{E746B9BB-780C-400C-A807-EFC50125F59D}" srcOrd="0" destOrd="0" presId="urn:microsoft.com/office/officeart/2008/layout/HexagonCluster"/>
    <dgm:cxn modelId="{607EAEFA-395E-449F-AFAC-854EFE2A35F9}" type="presParOf" srcId="{B27BD52F-AEE1-4FAD-B7E4-C26275009EED}" destId="{C3D75EF3-C916-40C3-85CA-45E8C14CC9C4}" srcOrd="30" destOrd="0" presId="urn:microsoft.com/office/officeart/2008/layout/HexagonCluster"/>
    <dgm:cxn modelId="{8C5F6C00-3101-406B-BDF6-6B617F067779}" type="presParOf" srcId="{C3D75EF3-C916-40C3-85CA-45E8C14CC9C4}" destId="{25824760-5069-4A3E-863F-97B7E6A1F7BF}" srcOrd="0" destOrd="0" presId="urn:microsoft.com/office/officeart/2008/layout/HexagonCluster"/>
    <dgm:cxn modelId="{46E765CC-5E7F-48BB-9AF5-6DAA2EC621E2}" type="presParOf" srcId="{B27BD52F-AEE1-4FAD-B7E4-C26275009EED}" destId="{F0521892-4721-4B38-BA88-CEBCC7BBF2EA}" srcOrd="31" destOrd="0" presId="urn:microsoft.com/office/officeart/2008/layout/HexagonCluster"/>
    <dgm:cxn modelId="{CF120371-8887-4EC9-9836-EB69B373960D}" type="presParOf" srcId="{F0521892-4721-4B38-BA88-CEBCC7BBF2EA}" destId="{0A992C80-2DA0-460D-BC77-251EC240D319}" srcOrd="0" destOrd="0" presId="urn:microsoft.com/office/officeart/2008/layout/HexagonCluster"/>
    <dgm:cxn modelId="{C37BA92B-FDDD-4FFD-A4FF-052D5303F7D5}" type="presParOf" srcId="{B27BD52F-AEE1-4FAD-B7E4-C26275009EED}" destId="{D099ECD3-A14A-4E95-A1F7-23A47F498D04}" srcOrd="32" destOrd="0" presId="urn:microsoft.com/office/officeart/2008/layout/HexagonCluster"/>
    <dgm:cxn modelId="{D6D00610-432D-4FC1-A694-CF6606E24D10}" type="presParOf" srcId="{D099ECD3-A14A-4E95-A1F7-23A47F498D04}" destId="{E9CDD8E4-3A51-4256-B6DC-43A02B24AB37}" srcOrd="0" destOrd="0" presId="urn:microsoft.com/office/officeart/2008/layout/HexagonCluster"/>
    <dgm:cxn modelId="{DDC1AA9A-D34D-41C3-8E5D-D5B8C1CDB222}" type="presParOf" srcId="{B27BD52F-AEE1-4FAD-B7E4-C26275009EED}" destId="{2A7BACE4-796E-4B4C-A024-3E8791C05701}" srcOrd="33" destOrd="0" presId="urn:microsoft.com/office/officeart/2008/layout/HexagonCluster"/>
    <dgm:cxn modelId="{B0F7927D-C47B-4D01-8F1C-94BF054E8D07}" type="presParOf" srcId="{2A7BACE4-796E-4B4C-A024-3E8791C05701}" destId="{66333C80-030F-420C-ADC9-FF549336F3EA}" srcOrd="0" destOrd="0" presId="urn:microsoft.com/office/officeart/2008/layout/HexagonCluster"/>
    <dgm:cxn modelId="{62805B43-26CD-47FB-86F0-A356316E3E82}" type="presParOf" srcId="{B27BD52F-AEE1-4FAD-B7E4-C26275009EED}" destId="{C9D38CFD-D00A-45F7-9671-0BD4FC7B4BC3}" srcOrd="34" destOrd="0" presId="urn:microsoft.com/office/officeart/2008/layout/HexagonCluster"/>
    <dgm:cxn modelId="{DD6F64D7-4576-4990-A181-FD679A0AB0E2}" type="presParOf" srcId="{C9D38CFD-D00A-45F7-9671-0BD4FC7B4BC3}" destId="{10C2F7D6-4A80-48BE-B14C-7E38BF321782}" srcOrd="0" destOrd="0" presId="urn:microsoft.com/office/officeart/2008/layout/HexagonCluster"/>
    <dgm:cxn modelId="{2CE90987-4089-46E5-AE18-FFEAC8BCC4C6}" type="presParOf" srcId="{B27BD52F-AEE1-4FAD-B7E4-C26275009EED}" destId="{4C8E91FA-08E3-4386-BAB4-5EB9DB80D405}" srcOrd="35" destOrd="0" presId="urn:microsoft.com/office/officeart/2008/layout/HexagonCluster"/>
    <dgm:cxn modelId="{913AF38C-4763-4C84-B528-7EC10A42A821}" type="presParOf" srcId="{4C8E91FA-08E3-4386-BAB4-5EB9DB80D405}" destId="{3E3B0DD8-87D2-4441-84AF-8264CEBBD95E}"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F596D4B-B496-4752-A6D4-4BFF2AF4646F}" type="doc">
      <dgm:prSet loTypeId="urn:microsoft.com/office/officeart/2005/8/layout/cycle4" loCatId="relationship" qsTypeId="urn:microsoft.com/office/officeart/2005/8/quickstyle/simple5" qsCatId="simple" csTypeId="urn:microsoft.com/office/officeart/2005/8/colors/accent1_4" csCatId="accent1" phldr="1"/>
      <dgm:spPr/>
      <dgm:t>
        <a:bodyPr/>
        <a:lstStyle/>
        <a:p>
          <a:endParaRPr lang="zh-CN" altLang="en-US"/>
        </a:p>
      </dgm:t>
    </dgm:pt>
    <dgm:pt modelId="{239E8D77-2EAD-438B-A4A0-B911008CF30C}">
      <dgm:prSet phldrT="[文本]"/>
      <dgm:spPr/>
      <dgm:t>
        <a:bodyPr/>
        <a:lstStyle/>
        <a:p>
          <a:r>
            <a:rPr lang="zh-CN" altLang="en-US" dirty="0">
              <a:latin typeface="微软雅黑" panose="020B0503020204020204" pitchFamily="34" charset="-122"/>
              <a:ea typeface="微软雅黑" panose="020B0503020204020204" pitchFamily="34" charset="-122"/>
            </a:rPr>
            <a:t>已知</a:t>
          </a:r>
        </a:p>
      </dgm:t>
    </dgm:pt>
    <dgm:pt modelId="{648F0546-C0C9-453D-BD49-31FDE2100470}" type="parTrans" cxnId="{1F3BB8D0-B3AC-451A-A1D7-400BA66FE3A5}">
      <dgm:prSet/>
      <dgm:spPr/>
      <dgm:t>
        <a:bodyPr/>
        <a:lstStyle/>
        <a:p>
          <a:endParaRPr lang="zh-CN" altLang="en-US">
            <a:latin typeface="微软雅黑" panose="020B0503020204020204" pitchFamily="34" charset="-122"/>
            <a:ea typeface="微软雅黑" panose="020B0503020204020204" pitchFamily="34" charset="-122"/>
          </a:endParaRPr>
        </a:p>
      </dgm:t>
    </dgm:pt>
    <dgm:pt modelId="{03423CC9-F838-4142-BDA4-28AB5D80819E}" type="sibTrans" cxnId="{1F3BB8D0-B3AC-451A-A1D7-400BA66FE3A5}">
      <dgm:prSet/>
      <dgm:spPr/>
      <dgm:t>
        <a:bodyPr/>
        <a:lstStyle/>
        <a:p>
          <a:endParaRPr lang="zh-CN" altLang="en-US">
            <a:latin typeface="微软雅黑" panose="020B0503020204020204" pitchFamily="34" charset="-122"/>
            <a:ea typeface="微软雅黑" panose="020B0503020204020204" pitchFamily="34" charset="-122"/>
          </a:endParaRPr>
        </a:p>
      </dgm:t>
    </dgm:pt>
    <dgm:pt modelId="{87CD6C23-9D64-4FE6-AB0E-F0EAE3310A8A}">
      <dgm:prSet/>
      <dgm:spPr/>
      <dgm:t>
        <a:bodyPr/>
        <a:lstStyle/>
        <a:p>
          <a:r>
            <a:rPr lang="zh-CN" altLang="en-US" dirty="0">
              <a:solidFill>
                <a:schemeClr val="tx1"/>
              </a:solidFill>
              <a:latin typeface="微软雅黑" panose="020B0503020204020204" pitchFamily="34" charset="-122"/>
              <a:ea typeface="微软雅黑" panose="020B0503020204020204" pitchFamily="34" charset="-122"/>
            </a:rPr>
            <a:t>约束</a:t>
          </a:r>
          <a:endParaRPr lang="en-US" altLang="zh-CN" dirty="0">
            <a:solidFill>
              <a:schemeClr val="tx1"/>
            </a:solidFill>
            <a:latin typeface="微软雅黑" panose="020B0503020204020204" pitchFamily="34" charset="-122"/>
            <a:ea typeface="微软雅黑" panose="020B0503020204020204" pitchFamily="34" charset="-122"/>
          </a:endParaRPr>
        </a:p>
      </dgm:t>
    </dgm:pt>
    <dgm:pt modelId="{864EF01D-DD93-4FF2-85BA-7904681F6AE3}" type="parTrans" cxnId="{E22FC48F-7CBC-4731-BFA0-AD0901113662}">
      <dgm:prSet/>
      <dgm:spPr/>
      <dgm:t>
        <a:bodyPr/>
        <a:lstStyle/>
        <a:p>
          <a:endParaRPr lang="zh-CN" altLang="en-US">
            <a:latin typeface="微软雅黑" panose="020B0503020204020204" pitchFamily="34" charset="-122"/>
            <a:ea typeface="微软雅黑" panose="020B0503020204020204" pitchFamily="34" charset="-122"/>
          </a:endParaRPr>
        </a:p>
      </dgm:t>
    </dgm:pt>
    <dgm:pt modelId="{3F24BBE9-23BE-4961-875B-BCBD1D0AD92A}" type="sibTrans" cxnId="{E22FC48F-7CBC-4731-BFA0-AD0901113662}">
      <dgm:prSet/>
      <dgm:spPr/>
      <dgm:t>
        <a:bodyPr/>
        <a:lstStyle/>
        <a:p>
          <a:endParaRPr lang="zh-CN" altLang="en-US">
            <a:latin typeface="微软雅黑" panose="020B0503020204020204" pitchFamily="34" charset="-122"/>
            <a:ea typeface="微软雅黑" panose="020B0503020204020204" pitchFamily="34" charset="-122"/>
          </a:endParaRPr>
        </a:p>
      </dgm:t>
    </dgm:pt>
    <dgm:pt modelId="{BE12F32E-12D8-4C4D-8BD4-046FAC503AAF}">
      <dgm:prSet/>
      <dgm:spPr/>
      <dgm:t>
        <a:bodyPr/>
        <a:lstStyle/>
        <a:p>
          <a:r>
            <a:rPr lang="zh-CN" altLang="en-US" strike="noStrike" baseline="0" dirty="0">
              <a:effectLst/>
              <a:latin typeface="微软雅黑" panose="020B0503020204020204" pitchFamily="34" charset="-122"/>
              <a:ea typeface="微软雅黑" panose="020B0503020204020204" pitchFamily="34" charset="-122"/>
            </a:rPr>
            <a:t>不择手段</a:t>
          </a:r>
          <a:endParaRPr lang="en-US" altLang="zh-CN" strike="noStrike" baseline="0" dirty="0">
            <a:effectLst/>
            <a:latin typeface="微软雅黑" panose="020B0503020204020204" pitchFamily="34" charset="-122"/>
            <a:ea typeface="微软雅黑" panose="020B0503020204020204" pitchFamily="34" charset="-122"/>
          </a:endParaRPr>
        </a:p>
      </dgm:t>
    </dgm:pt>
    <dgm:pt modelId="{7539D9D6-A14E-4C53-84A3-E175D70D5A51}" type="parTrans" cxnId="{E8E6DC0F-E424-422C-A899-ECC04B385E88}">
      <dgm:prSet/>
      <dgm:spPr/>
      <dgm:t>
        <a:bodyPr/>
        <a:lstStyle/>
        <a:p>
          <a:endParaRPr lang="zh-CN" altLang="en-US"/>
        </a:p>
      </dgm:t>
    </dgm:pt>
    <dgm:pt modelId="{A103B0EC-B9A6-4549-A8DD-3D57620A73E7}" type="sibTrans" cxnId="{E8E6DC0F-E424-422C-A899-ECC04B385E88}">
      <dgm:prSet/>
      <dgm:spPr/>
      <dgm:t>
        <a:bodyPr/>
        <a:lstStyle/>
        <a:p>
          <a:endParaRPr lang="zh-CN" altLang="en-US"/>
        </a:p>
      </dgm:t>
    </dgm:pt>
    <dgm:pt modelId="{DB63FB94-57AA-4F34-B578-443A112D6E64}">
      <dgm:prSet phldrT="[文本]"/>
      <dgm:spPr/>
      <dgm:t>
        <a:bodyPr/>
        <a:lstStyle/>
        <a:p>
          <a:r>
            <a:rPr lang="zh-CN" altLang="en-US" dirty="0">
              <a:latin typeface="微软雅黑" panose="020B0503020204020204" pitchFamily="34" charset="-122"/>
              <a:ea typeface="微软雅黑" panose="020B0503020204020204" pitchFamily="34" charset="-122"/>
            </a:rPr>
            <a:t>知己知彼</a:t>
          </a:r>
        </a:p>
      </dgm:t>
    </dgm:pt>
    <dgm:pt modelId="{B5EF90E9-5E87-4029-86E6-6D7F27207FD1}" type="parTrans" cxnId="{6B9EB736-0E3B-44EF-A0D5-643A050FED47}">
      <dgm:prSet/>
      <dgm:spPr/>
      <dgm:t>
        <a:bodyPr/>
        <a:lstStyle/>
        <a:p>
          <a:endParaRPr lang="zh-CN" altLang="en-US"/>
        </a:p>
      </dgm:t>
    </dgm:pt>
    <dgm:pt modelId="{D03C2AEC-FAB1-4C6B-A183-07A922749C15}" type="sibTrans" cxnId="{6B9EB736-0E3B-44EF-A0D5-643A050FED47}">
      <dgm:prSet/>
      <dgm:spPr/>
      <dgm:t>
        <a:bodyPr/>
        <a:lstStyle/>
        <a:p>
          <a:endParaRPr lang="zh-CN" altLang="en-US"/>
        </a:p>
      </dgm:t>
    </dgm:pt>
    <dgm:pt modelId="{382270A9-EB76-4C25-A135-B0EAB036CEB2}">
      <dgm:prSet phldrT="[文本]"/>
      <dgm:spPr/>
      <dgm:t>
        <a:bodyPr/>
        <a:lstStyle/>
        <a:p>
          <a:r>
            <a:rPr lang="zh-CN" altLang="en-US" dirty="0">
              <a:latin typeface="微软雅黑" panose="020B0503020204020204" pitchFamily="34" charset="-122"/>
              <a:ea typeface="微软雅黑" panose="020B0503020204020204" pitchFamily="34" charset="-122"/>
            </a:rPr>
            <a:t>决策</a:t>
          </a:r>
        </a:p>
      </dgm:t>
    </dgm:pt>
    <dgm:pt modelId="{0A525FA7-0933-427A-AC32-3A27E23FC8A3}" type="parTrans" cxnId="{F8E5DB36-5CD0-44AE-B0DE-FA99ED0AC430}">
      <dgm:prSet/>
      <dgm:spPr/>
      <dgm:t>
        <a:bodyPr/>
        <a:lstStyle/>
        <a:p>
          <a:endParaRPr lang="zh-CN" altLang="en-US"/>
        </a:p>
      </dgm:t>
    </dgm:pt>
    <dgm:pt modelId="{B2B58E9A-CCBE-40F7-9FCF-CA46C39955B1}" type="sibTrans" cxnId="{F8E5DB36-5CD0-44AE-B0DE-FA99ED0AC430}">
      <dgm:prSet/>
      <dgm:spPr/>
      <dgm:t>
        <a:bodyPr/>
        <a:lstStyle/>
        <a:p>
          <a:endParaRPr lang="zh-CN" altLang="en-US"/>
        </a:p>
      </dgm:t>
    </dgm:pt>
    <dgm:pt modelId="{A22064A0-7615-4DA0-A4E9-0DDE815122A3}">
      <dgm:prSet phldrT="[文本]"/>
      <dgm:spPr/>
      <dgm:t>
        <a:bodyPr/>
        <a:lstStyle/>
        <a:p>
          <a:r>
            <a:rPr lang="zh-CN" altLang="en-US" dirty="0">
              <a:latin typeface="微软雅黑" panose="020B0503020204020204" pitchFamily="34" charset="-122"/>
              <a:ea typeface="微软雅黑" panose="020B0503020204020204" pitchFamily="34" charset="-122"/>
            </a:rPr>
            <a:t>目标</a:t>
          </a:r>
          <a:endParaRPr lang="en-US" altLang="zh-CN" dirty="0">
            <a:latin typeface="微软雅黑" panose="020B0503020204020204" pitchFamily="34" charset="-122"/>
            <a:ea typeface="微软雅黑" panose="020B0503020204020204" pitchFamily="34" charset="-122"/>
          </a:endParaRPr>
        </a:p>
      </dgm:t>
    </dgm:pt>
    <dgm:pt modelId="{853DF5C9-6B69-497B-9835-37C0616D3B55}" type="parTrans" cxnId="{959B6610-0573-427E-9FB3-3D3FB60E7447}">
      <dgm:prSet/>
      <dgm:spPr/>
      <dgm:t>
        <a:bodyPr/>
        <a:lstStyle/>
        <a:p>
          <a:endParaRPr lang="zh-CN" altLang="en-US"/>
        </a:p>
      </dgm:t>
    </dgm:pt>
    <dgm:pt modelId="{0FA35532-945A-457E-93EC-D4A47005114C}" type="sibTrans" cxnId="{959B6610-0573-427E-9FB3-3D3FB60E7447}">
      <dgm:prSet/>
      <dgm:spPr/>
      <dgm:t>
        <a:bodyPr/>
        <a:lstStyle/>
        <a:p>
          <a:endParaRPr lang="zh-CN" altLang="en-US"/>
        </a:p>
      </dgm:t>
    </dgm:pt>
    <dgm:pt modelId="{10ACF50C-688C-4D6B-B670-45827E7DAE69}">
      <dgm:prSet phldrT="[文本]"/>
      <dgm:spPr/>
      <dgm:t>
        <a:bodyPr/>
        <a:lstStyle/>
        <a:p>
          <a:r>
            <a:rPr lang="zh-CN" altLang="en-US" dirty="0">
              <a:latin typeface="微软雅黑" panose="020B0503020204020204" pitchFamily="34" charset="-122"/>
              <a:ea typeface="微软雅黑" panose="020B0503020204020204" pitchFamily="34" charset="-122"/>
            </a:rPr>
            <a:t>运筹帷幄</a:t>
          </a:r>
          <a:endParaRPr lang="zh-CN" altLang="en-US"/>
        </a:p>
      </dgm:t>
    </dgm:pt>
    <dgm:pt modelId="{C968C7DA-41C6-4F7C-9318-57FE47E917FF}" type="parTrans" cxnId="{3CB00625-4E69-4E85-8623-F03D8B6E9E13}">
      <dgm:prSet/>
      <dgm:spPr/>
      <dgm:t>
        <a:bodyPr/>
        <a:lstStyle/>
        <a:p>
          <a:endParaRPr lang="zh-CN" altLang="en-US"/>
        </a:p>
      </dgm:t>
    </dgm:pt>
    <dgm:pt modelId="{79DDDFD5-5E25-4777-8479-0A8FB5BB810D}" type="sibTrans" cxnId="{3CB00625-4E69-4E85-8623-F03D8B6E9E13}">
      <dgm:prSet/>
      <dgm:spPr/>
      <dgm:t>
        <a:bodyPr/>
        <a:lstStyle/>
        <a:p>
          <a:endParaRPr lang="zh-CN" altLang="en-US"/>
        </a:p>
      </dgm:t>
    </dgm:pt>
    <dgm:pt modelId="{54E685FD-DA03-4B04-8EDD-8BC3DCDC79FB}">
      <dgm:prSet phldrT="[文本]"/>
      <dgm:spPr/>
      <dgm:t>
        <a:bodyPr/>
        <a:lstStyle/>
        <a:p>
          <a:r>
            <a:rPr lang="zh-CN" altLang="en-US" dirty="0">
              <a:latin typeface="微软雅黑" panose="020B0503020204020204" pitchFamily="34" charset="-122"/>
              <a:ea typeface="微软雅黑" panose="020B0503020204020204" pitchFamily="34" charset="-122"/>
            </a:rPr>
            <a:t>有的放矢</a:t>
          </a:r>
        </a:p>
      </dgm:t>
    </dgm:pt>
    <dgm:pt modelId="{D5E3ABA6-16C1-4DCB-AE75-A7D3ECB3721C}" type="parTrans" cxnId="{DDF05290-5CA9-4CC9-918F-07F918EEABF5}">
      <dgm:prSet/>
      <dgm:spPr/>
      <dgm:t>
        <a:bodyPr/>
        <a:lstStyle/>
        <a:p>
          <a:endParaRPr lang="zh-CN" altLang="en-US"/>
        </a:p>
      </dgm:t>
    </dgm:pt>
    <dgm:pt modelId="{3623F7C8-0DE2-4B7E-91FD-0EB9214A4A15}" type="sibTrans" cxnId="{DDF05290-5CA9-4CC9-918F-07F918EEABF5}">
      <dgm:prSet/>
      <dgm:spPr/>
      <dgm:t>
        <a:bodyPr/>
        <a:lstStyle/>
        <a:p>
          <a:endParaRPr lang="zh-CN" altLang="en-US"/>
        </a:p>
      </dgm:t>
    </dgm:pt>
    <dgm:pt modelId="{5865734A-EF09-43C9-A2F8-2B56342D7C36}" type="pres">
      <dgm:prSet presAssocID="{4F596D4B-B496-4752-A6D4-4BFF2AF4646F}" presName="cycleMatrixDiagram" presStyleCnt="0">
        <dgm:presLayoutVars>
          <dgm:chMax val="1"/>
          <dgm:dir/>
          <dgm:animLvl val="lvl"/>
          <dgm:resizeHandles val="exact"/>
        </dgm:presLayoutVars>
      </dgm:prSet>
      <dgm:spPr/>
    </dgm:pt>
    <dgm:pt modelId="{514B07DA-CE32-4229-9C8F-53BDBA8AA866}" type="pres">
      <dgm:prSet presAssocID="{4F596D4B-B496-4752-A6D4-4BFF2AF4646F}" presName="children" presStyleCnt="0"/>
      <dgm:spPr/>
    </dgm:pt>
    <dgm:pt modelId="{94DC074C-629E-4076-91B0-70FE8B8B61EA}" type="pres">
      <dgm:prSet presAssocID="{4F596D4B-B496-4752-A6D4-4BFF2AF4646F}" presName="child1group" presStyleCnt="0"/>
      <dgm:spPr/>
    </dgm:pt>
    <dgm:pt modelId="{9B513119-6CAA-4D26-B2CA-AB3E9077C503}" type="pres">
      <dgm:prSet presAssocID="{4F596D4B-B496-4752-A6D4-4BFF2AF4646F}" presName="child1" presStyleLbl="bgAcc1" presStyleIdx="0" presStyleCnt="4"/>
      <dgm:spPr/>
    </dgm:pt>
    <dgm:pt modelId="{588D427F-C76B-4D55-8572-3581F6E6598C}" type="pres">
      <dgm:prSet presAssocID="{4F596D4B-B496-4752-A6D4-4BFF2AF4646F}" presName="child1Text" presStyleLbl="bgAcc1" presStyleIdx="0" presStyleCnt="4">
        <dgm:presLayoutVars>
          <dgm:bulletEnabled val="1"/>
        </dgm:presLayoutVars>
      </dgm:prSet>
      <dgm:spPr/>
    </dgm:pt>
    <dgm:pt modelId="{6B175F69-DE0B-496E-A677-2AA63F284C25}" type="pres">
      <dgm:prSet presAssocID="{4F596D4B-B496-4752-A6D4-4BFF2AF4646F}" presName="child2group" presStyleCnt="0"/>
      <dgm:spPr/>
    </dgm:pt>
    <dgm:pt modelId="{3D4C489A-3751-40F4-95EC-4A84F386F9F3}" type="pres">
      <dgm:prSet presAssocID="{4F596D4B-B496-4752-A6D4-4BFF2AF4646F}" presName="child2" presStyleLbl="bgAcc1" presStyleIdx="1" presStyleCnt="4"/>
      <dgm:spPr/>
    </dgm:pt>
    <dgm:pt modelId="{ABB9C1A2-D93A-45F6-8BA1-A70F8EF5C8D8}" type="pres">
      <dgm:prSet presAssocID="{4F596D4B-B496-4752-A6D4-4BFF2AF4646F}" presName="child2Text" presStyleLbl="bgAcc1" presStyleIdx="1" presStyleCnt="4">
        <dgm:presLayoutVars>
          <dgm:bulletEnabled val="1"/>
        </dgm:presLayoutVars>
      </dgm:prSet>
      <dgm:spPr/>
    </dgm:pt>
    <dgm:pt modelId="{FDFA68E1-7A8F-403F-91CD-DB66DF122C96}" type="pres">
      <dgm:prSet presAssocID="{4F596D4B-B496-4752-A6D4-4BFF2AF4646F}" presName="child3group" presStyleCnt="0"/>
      <dgm:spPr/>
    </dgm:pt>
    <dgm:pt modelId="{440F14AA-14C3-4083-8CE8-5CE1A3422736}" type="pres">
      <dgm:prSet presAssocID="{4F596D4B-B496-4752-A6D4-4BFF2AF4646F}" presName="child3" presStyleLbl="bgAcc1" presStyleIdx="2" presStyleCnt="4"/>
      <dgm:spPr/>
    </dgm:pt>
    <dgm:pt modelId="{412F5AEB-DEEB-48A8-8AC7-4E051BBDB28C}" type="pres">
      <dgm:prSet presAssocID="{4F596D4B-B496-4752-A6D4-4BFF2AF4646F}" presName="child3Text" presStyleLbl="bgAcc1" presStyleIdx="2" presStyleCnt="4">
        <dgm:presLayoutVars>
          <dgm:bulletEnabled val="1"/>
        </dgm:presLayoutVars>
      </dgm:prSet>
      <dgm:spPr/>
    </dgm:pt>
    <dgm:pt modelId="{CEA0DF61-C561-4DFB-9A96-3773BD6E51CA}" type="pres">
      <dgm:prSet presAssocID="{4F596D4B-B496-4752-A6D4-4BFF2AF4646F}" presName="child4group" presStyleCnt="0"/>
      <dgm:spPr/>
    </dgm:pt>
    <dgm:pt modelId="{F2E41382-9083-4E88-93EA-A6FE648C4A8F}" type="pres">
      <dgm:prSet presAssocID="{4F596D4B-B496-4752-A6D4-4BFF2AF4646F}" presName="child4" presStyleLbl="bgAcc1" presStyleIdx="3" presStyleCnt="4"/>
      <dgm:spPr/>
    </dgm:pt>
    <dgm:pt modelId="{503D383D-4FAE-49CB-AD31-F2FEA12B0431}" type="pres">
      <dgm:prSet presAssocID="{4F596D4B-B496-4752-A6D4-4BFF2AF4646F}" presName="child4Text" presStyleLbl="bgAcc1" presStyleIdx="3" presStyleCnt="4">
        <dgm:presLayoutVars>
          <dgm:bulletEnabled val="1"/>
        </dgm:presLayoutVars>
      </dgm:prSet>
      <dgm:spPr/>
    </dgm:pt>
    <dgm:pt modelId="{B7DF0AD1-7EA3-4E85-8BC7-9EAD68E236D4}" type="pres">
      <dgm:prSet presAssocID="{4F596D4B-B496-4752-A6D4-4BFF2AF4646F}" presName="childPlaceholder" presStyleCnt="0"/>
      <dgm:spPr/>
    </dgm:pt>
    <dgm:pt modelId="{34164A25-AC83-40C4-8AD9-6917F579AD14}" type="pres">
      <dgm:prSet presAssocID="{4F596D4B-B496-4752-A6D4-4BFF2AF4646F}" presName="circle" presStyleCnt="0"/>
      <dgm:spPr/>
    </dgm:pt>
    <dgm:pt modelId="{689F04E2-2CAD-4555-8C85-14502084729C}" type="pres">
      <dgm:prSet presAssocID="{4F596D4B-B496-4752-A6D4-4BFF2AF4646F}" presName="quadrant1" presStyleLbl="node1" presStyleIdx="0" presStyleCnt="4">
        <dgm:presLayoutVars>
          <dgm:chMax val="1"/>
          <dgm:bulletEnabled val="1"/>
        </dgm:presLayoutVars>
      </dgm:prSet>
      <dgm:spPr/>
    </dgm:pt>
    <dgm:pt modelId="{E3381BBF-152E-4BB9-A0E6-986F8B8974EA}" type="pres">
      <dgm:prSet presAssocID="{4F596D4B-B496-4752-A6D4-4BFF2AF4646F}" presName="quadrant2" presStyleLbl="node1" presStyleIdx="1" presStyleCnt="4">
        <dgm:presLayoutVars>
          <dgm:chMax val="1"/>
          <dgm:bulletEnabled val="1"/>
        </dgm:presLayoutVars>
      </dgm:prSet>
      <dgm:spPr/>
    </dgm:pt>
    <dgm:pt modelId="{58759100-6265-4893-9F92-05999108F4EF}" type="pres">
      <dgm:prSet presAssocID="{4F596D4B-B496-4752-A6D4-4BFF2AF4646F}" presName="quadrant3" presStyleLbl="node1" presStyleIdx="2" presStyleCnt="4">
        <dgm:presLayoutVars>
          <dgm:chMax val="1"/>
          <dgm:bulletEnabled val="1"/>
        </dgm:presLayoutVars>
      </dgm:prSet>
      <dgm:spPr/>
    </dgm:pt>
    <dgm:pt modelId="{58CCDF32-707F-47E3-96C4-AA269EAD9790}" type="pres">
      <dgm:prSet presAssocID="{4F596D4B-B496-4752-A6D4-4BFF2AF4646F}" presName="quadrant4" presStyleLbl="node1" presStyleIdx="3" presStyleCnt="4">
        <dgm:presLayoutVars>
          <dgm:chMax val="1"/>
          <dgm:bulletEnabled val="1"/>
        </dgm:presLayoutVars>
      </dgm:prSet>
      <dgm:spPr/>
    </dgm:pt>
    <dgm:pt modelId="{DEA01A62-1B87-4609-86CB-4C76BD56463D}" type="pres">
      <dgm:prSet presAssocID="{4F596D4B-B496-4752-A6D4-4BFF2AF4646F}" presName="quadrantPlaceholder" presStyleCnt="0"/>
      <dgm:spPr/>
    </dgm:pt>
    <dgm:pt modelId="{FBFEC61F-31F9-43B5-80E5-997958AD29F7}" type="pres">
      <dgm:prSet presAssocID="{4F596D4B-B496-4752-A6D4-4BFF2AF4646F}" presName="center1" presStyleLbl="fgShp" presStyleIdx="0" presStyleCnt="2"/>
      <dgm:spPr/>
    </dgm:pt>
    <dgm:pt modelId="{C1AEFF5B-2360-4019-80E5-4A4609810486}" type="pres">
      <dgm:prSet presAssocID="{4F596D4B-B496-4752-A6D4-4BFF2AF4646F}" presName="center2" presStyleLbl="fgShp" presStyleIdx="1" presStyleCnt="2"/>
      <dgm:spPr/>
    </dgm:pt>
  </dgm:ptLst>
  <dgm:cxnLst>
    <dgm:cxn modelId="{34287204-8F02-415A-A877-5F5FF8C4AEAE}" type="presOf" srcId="{BE12F32E-12D8-4C4D-8BD4-046FAC503AAF}" destId="{440F14AA-14C3-4083-8CE8-5CE1A3422736}" srcOrd="0" destOrd="0" presId="urn:microsoft.com/office/officeart/2005/8/layout/cycle4"/>
    <dgm:cxn modelId="{04310A08-23F1-4205-969A-3791DF9C6232}" type="presOf" srcId="{54E685FD-DA03-4B04-8EDD-8BC3DCDC79FB}" destId="{503D383D-4FAE-49CB-AD31-F2FEA12B0431}" srcOrd="1" destOrd="0" presId="urn:microsoft.com/office/officeart/2005/8/layout/cycle4"/>
    <dgm:cxn modelId="{C7D7B10F-B90F-40DE-A925-125454EDA050}" type="presOf" srcId="{10ACF50C-688C-4D6B-B670-45827E7DAE69}" destId="{3D4C489A-3751-40F4-95EC-4A84F386F9F3}" srcOrd="0" destOrd="0" presId="urn:microsoft.com/office/officeart/2005/8/layout/cycle4"/>
    <dgm:cxn modelId="{E8E6DC0F-E424-422C-A899-ECC04B385E88}" srcId="{87CD6C23-9D64-4FE6-AB0E-F0EAE3310A8A}" destId="{BE12F32E-12D8-4C4D-8BD4-046FAC503AAF}" srcOrd="0" destOrd="0" parTransId="{7539D9D6-A14E-4C53-84A3-E175D70D5A51}" sibTransId="{A103B0EC-B9A6-4549-A8DD-3D57620A73E7}"/>
    <dgm:cxn modelId="{959B6610-0573-427E-9FB3-3D3FB60E7447}" srcId="{4F596D4B-B496-4752-A6D4-4BFF2AF4646F}" destId="{A22064A0-7615-4DA0-A4E9-0DDE815122A3}" srcOrd="3" destOrd="0" parTransId="{853DF5C9-6B69-497B-9835-37C0616D3B55}" sibTransId="{0FA35532-945A-457E-93EC-D4A47005114C}"/>
    <dgm:cxn modelId="{D5EF631C-1D3D-4E59-A174-BB49D300996C}" type="presOf" srcId="{DB63FB94-57AA-4F34-B578-443A112D6E64}" destId="{588D427F-C76B-4D55-8572-3581F6E6598C}" srcOrd="1" destOrd="0" presId="urn:microsoft.com/office/officeart/2005/8/layout/cycle4"/>
    <dgm:cxn modelId="{3CB00625-4E69-4E85-8623-F03D8B6E9E13}" srcId="{382270A9-EB76-4C25-A135-B0EAB036CEB2}" destId="{10ACF50C-688C-4D6B-B670-45827E7DAE69}" srcOrd="0" destOrd="0" parTransId="{C968C7DA-41C6-4F7C-9318-57FE47E917FF}" sibTransId="{79DDDFD5-5E25-4777-8479-0A8FB5BB810D}"/>
    <dgm:cxn modelId="{6B9EB736-0E3B-44EF-A0D5-643A050FED47}" srcId="{239E8D77-2EAD-438B-A4A0-B911008CF30C}" destId="{DB63FB94-57AA-4F34-B578-443A112D6E64}" srcOrd="0" destOrd="0" parTransId="{B5EF90E9-5E87-4029-86E6-6D7F27207FD1}" sibTransId="{D03C2AEC-FAB1-4C6B-A183-07A922749C15}"/>
    <dgm:cxn modelId="{F8E5DB36-5CD0-44AE-B0DE-FA99ED0AC430}" srcId="{4F596D4B-B496-4752-A6D4-4BFF2AF4646F}" destId="{382270A9-EB76-4C25-A135-B0EAB036CEB2}" srcOrd="1" destOrd="0" parTransId="{0A525FA7-0933-427A-AC32-3A27E23FC8A3}" sibTransId="{B2B58E9A-CCBE-40F7-9FCF-CA46C39955B1}"/>
    <dgm:cxn modelId="{FA91463C-154F-4A56-A15C-4DC1FD4661DB}" type="presOf" srcId="{382270A9-EB76-4C25-A135-B0EAB036CEB2}" destId="{E3381BBF-152E-4BB9-A0E6-986F8B8974EA}" srcOrd="0" destOrd="0" presId="urn:microsoft.com/office/officeart/2005/8/layout/cycle4"/>
    <dgm:cxn modelId="{C503163D-8174-4319-82A2-C1D3E00B181C}" type="presOf" srcId="{10ACF50C-688C-4D6B-B670-45827E7DAE69}" destId="{ABB9C1A2-D93A-45F6-8BA1-A70F8EF5C8D8}" srcOrd="1" destOrd="0" presId="urn:microsoft.com/office/officeart/2005/8/layout/cycle4"/>
    <dgm:cxn modelId="{AFB8F675-49E1-4A59-98C5-AE9CC1FA2CFA}" type="presOf" srcId="{BE12F32E-12D8-4C4D-8BD4-046FAC503AAF}" destId="{412F5AEB-DEEB-48A8-8AC7-4E051BBDB28C}" srcOrd="1" destOrd="0" presId="urn:microsoft.com/office/officeart/2005/8/layout/cycle4"/>
    <dgm:cxn modelId="{1998FE7E-C2BE-4B30-BF40-0E12151A9F00}" type="presOf" srcId="{DB63FB94-57AA-4F34-B578-443A112D6E64}" destId="{9B513119-6CAA-4D26-B2CA-AB3E9077C503}" srcOrd="0" destOrd="0" presId="urn:microsoft.com/office/officeart/2005/8/layout/cycle4"/>
    <dgm:cxn modelId="{E22FC48F-7CBC-4731-BFA0-AD0901113662}" srcId="{4F596D4B-B496-4752-A6D4-4BFF2AF4646F}" destId="{87CD6C23-9D64-4FE6-AB0E-F0EAE3310A8A}" srcOrd="2" destOrd="0" parTransId="{864EF01D-DD93-4FF2-85BA-7904681F6AE3}" sibTransId="{3F24BBE9-23BE-4961-875B-BCBD1D0AD92A}"/>
    <dgm:cxn modelId="{DDF05290-5CA9-4CC9-918F-07F918EEABF5}" srcId="{A22064A0-7615-4DA0-A4E9-0DDE815122A3}" destId="{54E685FD-DA03-4B04-8EDD-8BC3DCDC79FB}" srcOrd="0" destOrd="0" parTransId="{D5E3ABA6-16C1-4DCB-AE75-A7D3ECB3721C}" sibTransId="{3623F7C8-0DE2-4B7E-91FD-0EB9214A4A15}"/>
    <dgm:cxn modelId="{0BA447B5-6F77-4A28-96E2-F000AB1CBE57}" type="presOf" srcId="{87CD6C23-9D64-4FE6-AB0E-F0EAE3310A8A}" destId="{58759100-6265-4893-9F92-05999108F4EF}" srcOrd="0" destOrd="0" presId="urn:microsoft.com/office/officeart/2005/8/layout/cycle4"/>
    <dgm:cxn modelId="{3F07D1C0-9D7F-4A06-A429-6A7E3F4483D4}" type="presOf" srcId="{54E685FD-DA03-4B04-8EDD-8BC3DCDC79FB}" destId="{F2E41382-9083-4E88-93EA-A6FE648C4A8F}" srcOrd="0" destOrd="0" presId="urn:microsoft.com/office/officeart/2005/8/layout/cycle4"/>
    <dgm:cxn modelId="{4DECAFCC-CA9F-4140-8FC2-3407AB94B3AD}" type="presOf" srcId="{A22064A0-7615-4DA0-A4E9-0DDE815122A3}" destId="{58CCDF32-707F-47E3-96C4-AA269EAD9790}" srcOrd="0" destOrd="0" presId="urn:microsoft.com/office/officeart/2005/8/layout/cycle4"/>
    <dgm:cxn modelId="{1F3BB8D0-B3AC-451A-A1D7-400BA66FE3A5}" srcId="{4F596D4B-B496-4752-A6D4-4BFF2AF4646F}" destId="{239E8D77-2EAD-438B-A4A0-B911008CF30C}" srcOrd="0" destOrd="0" parTransId="{648F0546-C0C9-453D-BD49-31FDE2100470}" sibTransId="{03423CC9-F838-4142-BDA4-28AB5D80819E}"/>
    <dgm:cxn modelId="{8F9371D9-00EA-4AD9-9A20-71C22EB74CD8}" type="presOf" srcId="{239E8D77-2EAD-438B-A4A0-B911008CF30C}" destId="{689F04E2-2CAD-4555-8C85-14502084729C}" srcOrd="0" destOrd="0" presId="urn:microsoft.com/office/officeart/2005/8/layout/cycle4"/>
    <dgm:cxn modelId="{7055F7FC-1F84-4696-B9EC-1070A0B0E36A}" type="presOf" srcId="{4F596D4B-B496-4752-A6D4-4BFF2AF4646F}" destId="{5865734A-EF09-43C9-A2F8-2B56342D7C36}" srcOrd="0" destOrd="0" presId="urn:microsoft.com/office/officeart/2005/8/layout/cycle4"/>
    <dgm:cxn modelId="{775102F6-DCDE-43DB-A195-635FDB62917E}" type="presParOf" srcId="{5865734A-EF09-43C9-A2F8-2B56342D7C36}" destId="{514B07DA-CE32-4229-9C8F-53BDBA8AA866}" srcOrd="0" destOrd="0" presId="urn:microsoft.com/office/officeart/2005/8/layout/cycle4"/>
    <dgm:cxn modelId="{2988BF1E-EC81-453C-96E7-B4695F5B6C49}" type="presParOf" srcId="{514B07DA-CE32-4229-9C8F-53BDBA8AA866}" destId="{94DC074C-629E-4076-91B0-70FE8B8B61EA}" srcOrd="0" destOrd="0" presId="urn:microsoft.com/office/officeart/2005/8/layout/cycle4"/>
    <dgm:cxn modelId="{7F5E9EC4-B461-4F71-9DDD-E449F598C183}" type="presParOf" srcId="{94DC074C-629E-4076-91B0-70FE8B8B61EA}" destId="{9B513119-6CAA-4D26-B2CA-AB3E9077C503}" srcOrd="0" destOrd="0" presId="urn:microsoft.com/office/officeart/2005/8/layout/cycle4"/>
    <dgm:cxn modelId="{B2105377-F04B-4E75-8B41-BDA066D3A163}" type="presParOf" srcId="{94DC074C-629E-4076-91B0-70FE8B8B61EA}" destId="{588D427F-C76B-4D55-8572-3581F6E6598C}" srcOrd="1" destOrd="0" presId="urn:microsoft.com/office/officeart/2005/8/layout/cycle4"/>
    <dgm:cxn modelId="{B3D74887-D9B2-48F4-A5DA-DE3D2402F6F4}" type="presParOf" srcId="{514B07DA-CE32-4229-9C8F-53BDBA8AA866}" destId="{6B175F69-DE0B-496E-A677-2AA63F284C25}" srcOrd="1" destOrd="0" presId="urn:microsoft.com/office/officeart/2005/8/layout/cycle4"/>
    <dgm:cxn modelId="{40F3B639-D495-4E8A-94D6-643002796437}" type="presParOf" srcId="{6B175F69-DE0B-496E-A677-2AA63F284C25}" destId="{3D4C489A-3751-40F4-95EC-4A84F386F9F3}" srcOrd="0" destOrd="0" presId="urn:microsoft.com/office/officeart/2005/8/layout/cycle4"/>
    <dgm:cxn modelId="{4116852E-72F1-411A-BD80-FAF64B54C832}" type="presParOf" srcId="{6B175F69-DE0B-496E-A677-2AA63F284C25}" destId="{ABB9C1A2-D93A-45F6-8BA1-A70F8EF5C8D8}" srcOrd="1" destOrd="0" presId="urn:microsoft.com/office/officeart/2005/8/layout/cycle4"/>
    <dgm:cxn modelId="{1A32DECD-9D7E-4DB1-BA45-32720EEE4AB5}" type="presParOf" srcId="{514B07DA-CE32-4229-9C8F-53BDBA8AA866}" destId="{FDFA68E1-7A8F-403F-91CD-DB66DF122C96}" srcOrd="2" destOrd="0" presId="urn:microsoft.com/office/officeart/2005/8/layout/cycle4"/>
    <dgm:cxn modelId="{5F5D9AF5-F8ED-480C-A04F-4716E0C87624}" type="presParOf" srcId="{FDFA68E1-7A8F-403F-91CD-DB66DF122C96}" destId="{440F14AA-14C3-4083-8CE8-5CE1A3422736}" srcOrd="0" destOrd="0" presId="urn:microsoft.com/office/officeart/2005/8/layout/cycle4"/>
    <dgm:cxn modelId="{8D75615C-62C2-4B9E-8D9F-9818193C05B6}" type="presParOf" srcId="{FDFA68E1-7A8F-403F-91CD-DB66DF122C96}" destId="{412F5AEB-DEEB-48A8-8AC7-4E051BBDB28C}" srcOrd="1" destOrd="0" presId="urn:microsoft.com/office/officeart/2005/8/layout/cycle4"/>
    <dgm:cxn modelId="{158E8A3B-B9F3-4DA2-B0C6-2E32F0B3C1E1}" type="presParOf" srcId="{514B07DA-CE32-4229-9C8F-53BDBA8AA866}" destId="{CEA0DF61-C561-4DFB-9A96-3773BD6E51CA}" srcOrd="3" destOrd="0" presId="urn:microsoft.com/office/officeart/2005/8/layout/cycle4"/>
    <dgm:cxn modelId="{E5F8B4A7-F779-49D0-BB34-32239ADA4D8C}" type="presParOf" srcId="{CEA0DF61-C561-4DFB-9A96-3773BD6E51CA}" destId="{F2E41382-9083-4E88-93EA-A6FE648C4A8F}" srcOrd="0" destOrd="0" presId="urn:microsoft.com/office/officeart/2005/8/layout/cycle4"/>
    <dgm:cxn modelId="{418E9906-5842-4E6E-94CF-C4D6B260E9B4}" type="presParOf" srcId="{CEA0DF61-C561-4DFB-9A96-3773BD6E51CA}" destId="{503D383D-4FAE-49CB-AD31-F2FEA12B0431}" srcOrd="1" destOrd="0" presId="urn:microsoft.com/office/officeart/2005/8/layout/cycle4"/>
    <dgm:cxn modelId="{5EA6F1ED-021A-41E7-A804-546C47A72413}" type="presParOf" srcId="{514B07DA-CE32-4229-9C8F-53BDBA8AA866}" destId="{B7DF0AD1-7EA3-4E85-8BC7-9EAD68E236D4}" srcOrd="4" destOrd="0" presId="urn:microsoft.com/office/officeart/2005/8/layout/cycle4"/>
    <dgm:cxn modelId="{9A5AB05A-082E-4C69-94A3-F15C2A0BA172}" type="presParOf" srcId="{5865734A-EF09-43C9-A2F8-2B56342D7C36}" destId="{34164A25-AC83-40C4-8AD9-6917F579AD14}" srcOrd="1" destOrd="0" presId="urn:microsoft.com/office/officeart/2005/8/layout/cycle4"/>
    <dgm:cxn modelId="{4C290A6F-5E0E-4481-9CAC-BFBE35FF8BA1}" type="presParOf" srcId="{34164A25-AC83-40C4-8AD9-6917F579AD14}" destId="{689F04E2-2CAD-4555-8C85-14502084729C}" srcOrd="0" destOrd="0" presId="urn:microsoft.com/office/officeart/2005/8/layout/cycle4"/>
    <dgm:cxn modelId="{E71B6A82-1912-4392-8D3B-AC1CBD4894F5}" type="presParOf" srcId="{34164A25-AC83-40C4-8AD9-6917F579AD14}" destId="{E3381BBF-152E-4BB9-A0E6-986F8B8974EA}" srcOrd="1" destOrd="0" presId="urn:microsoft.com/office/officeart/2005/8/layout/cycle4"/>
    <dgm:cxn modelId="{574718E7-0D48-48AD-A9CD-17DA1A28FE82}" type="presParOf" srcId="{34164A25-AC83-40C4-8AD9-6917F579AD14}" destId="{58759100-6265-4893-9F92-05999108F4EF}" srcOrd="2" destOrd="0" presId="urn:microsoft.com/office/officeart/2005/8/layout/cycle4"/>
    <dgm:cxn modelId="{6C81E0D2-2CCB-492E-AD04-7E72D34D3725}" type="presParOf" srcId="{34164A25-AC83-40C4-8AD9-6917F579AD14}" destId="{58CCDF32-707F-47E3-96C4-AA269EAD9790}" srcOrd="3" destOrd="0" presId="urn:microsoft.com/office/officeart/2005/8/layout/cycle4"/>
    <dgm:cxn modelId="{A305621D-82FC-4D7A-BDD5-6C2A629CBB64}" type="presParOf" srcId="{34164A25-AC83-40C4-8AD9-6917F579AD14}" destId="{DEA01A62-1B87-4609-86CB-4C76BD56463D}" srcOrd="4" destOrd="0" presId="urn:microsoft.com/office/officeart/2005/8/layout/cycle4"/>
    <dgm:cxn modelId="{010CBEBF-0166-4B37-AB17-36507E2A922C}" type="presParOf" srcId="{5865734A-EF09-43C9-A2F8-2B56342D7C36}" destId="{FBFEC61F-31F9-43B5-80E5-997958AD29F7}" srcOrd="2" destOrd="0" presId="urn:microsoft.com/office/officeart/2005/8/layout/cycle4"/>
    <dgm:cxn modelId="{8D17B738-5EC7-401C-9AA6-932641F30C40}" type="presParOf" srcId="{5865734A-EF09-43C9-A2F8-2B56342D7C36}" destId="{C1AEFF5B-2360-4019-80E5-4A4609810486}"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5AED6D9-216C-40D1-99A6-8CA64EE578BB}">
      <dsp:nvSpPr>
        <dsp:cNvPr id="0" name=""/>
        <dsp:cNvSpPr/>
      </dsp:nvSpPr>
      <dsp:spPr>
        <a:xfrm>
          <a:off x="503914" y="35879"/>
          <a:ext cx="7696434" cy="1120485"/>
        </a:xfrm>
        <a:prstGeom prst="rightArrow">
          <a:avLst>
            <a:gd name="adj1" fmla="val 50000"/>
            <a:gd name="adj2" fmla="val 5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254000" bIns="177877" numCol="1" spcCol="1270" anchor="ctr" anchorCtr="0">
          <a:noAutofit/>
        </a:bodyPr>
        <a:lstStyle/>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基础</a:t>
          </a:r>
        </a:p>
      </dsp:txBody>
      <dsp:txXfrm>
        <a:off x="503914" y="316000"/>
        <a:ext cx="7416313" cy="560243"/>
      </dsp:txXfrm>
    </dsp:sp>
    <dsp:sp modelId="{E273DFEB-E548-4B6C-AFFD-6DE477343700}">
      <dsp:nvSpPr>
        <dsp:cNvPr id="0" name=""/>
        <dsp:cNvSpPr/>
      </dsp:nvSpPr>
      <dsp:spPr>
        <a:xfrm>
          <a:off x="503914" y="901763"/>
          <a:ext cx="1774028" cy="2072560"/>
        </a:xfrm>
        <a:prstGeom prst="re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概念</a:t>
          </a:r>
        </a:p>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意义</a:t>
          </a:r>
        </a:p>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要素</a:t>
          </a:r>
        </a:p>
      </dsp:txBody>
      <dsp:txXfrm>
        <a:off x="503914" y="901763"/>
        <a:ext cx="1774028" cy="2072560"/>
      </dsp:txXfrm>
    </dsp:sp>
    <dsp:sp modelId="{7CCDDB22-9134-4445-8C02-99A462E3FA0F}">
      <dsp:nvSpPr>
        <dsp:cNvPr id="0" name=""/>
        <dsp:cNvSpPr/>
      </dsp:nvSpPr>
      <dsp:spPr>
        <a:xfrm>
          <a:off x="2277942" y="409242"/>
          <a:ext cx="5922406" cy="1120485"/>
        </a:xfrm>
        <a:prstGeom prst="rightArrow">
          <a:avLst>
            <a:gd name="adj1" fmla="val 50000"/>
            <a:gd name="adj2" fmla="val 5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254000" bIns="177877" numCol="1" spcCol="1270" anchor="ctr" anchorCtr="0">
          <a:noAutofit/>
        </a:bodyPr>
        <a:lstStyle/>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数学规划</a:t>
          </a:r>
        </a:p>
      </dsp:txBody>
      <dsp:txXfrm>
        <a:off x="2277942" y="689363"/>
        <a:ext cx="5642285" cy="560243"/>
      </dsp:txXfrm>
    </dsp:sp>
    <dsp:sp modelId="{9DF823CC-6C1D-483B-999E-D721E6D8CD2D}">
      <dsp:nvSpPr>
        <dsp:cNvPr id="0" name=""/>
        <dsp:cNvSpPr/>
      </dsp:nvSpPr>
      <dsp:spPr>
        <a:xfrm>
          <a:off x="2277942" y="1275125"/>
          <a:ext cx="1774028" cy="2019733"/>
        </a:xfrm>
        <a:prstGeom prst="re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常用范式</a:t>
          </a:r>
        </a:p>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标准型</a:t>
          </a:r>
        </a:p>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一般型</a:t>
          </a:r>
        </a:p>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求解器</a:t>
          </a:r>
        </a:p>
      </dsp:txBody>
      <dsp:txXfrm>
        <a:off x="2277942" y="1275125"/>
        <a:ext cx="1774028" cy="2019733"/>
      </dsp:txXfrm>
    </dsp:sp>
    <dsp:sp modelId="{10555CCD-0D81-4A86-9DB1-B53F28F1DAC1}">
      <dsp:nvSpPr>
        <dsp:cNvPr id="0" name=""/>
        <dsp:cNvSpPr/>
      </dsp:nvSpPr>
      <dsp:spPr>
        <a:xfrm>
          <a:off x="4051970" y="782604"/>
          <a:ext cx="4148378" cy="1120485"/>
        </a:xfrm>
        <a:prstGeom prst="rightArrow">
          <a:avLst>
            <a:gd name="adj1" fmla="val 50000"/>
            <a:gd name="adj2" fmla="val 5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254000" bIns="177877" numCol="1" spcCol="1270" anchor="ctr" anchorCtr="0">
          <a:noAutofit/>
        </a:bodyPr>
        <a:lstStyle/>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建模技巧</a:t>
          </a:r>
        </a:p>
      </dsp:txBody>
      <dsp:txXfrm>
        <a:off x="4051970" y="1062725"/>
        <a:ext cx="3868257" cy="560243"/>
      </dsp:txXfrm>
    </dsp:sp>
    <dsp:sp modelId="{B052EAAB-A140-48EE-B135-F802790E893D}">
      <dsp:nvSpPr>
        <dsp:cNvPr id="0" name=""/>
        <dsp:cNvSpPr/>
      </dsp:nvSpPr>
      <dsp:spPr>
        <a:xfrm>
          <a:off x="4051970" y="1648488"/>
          <a:ext cx="1774028" cy="2033237"/>
        </a:xfrm>
        <a:prstGeom prst="re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观察角度</a:t>
          </a:r>
        </a:p>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多目标</a:t>
          </a:r>
        </a:p>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非线性表达式</a:t>
          </a:r>
        </a:p>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改进模型</a:t>
          </a:r>
        </a:p>
      </dsp:txBody>
      <dsp:txXfrm>
        <a:off x="4051970" y="1648488"/>
        <a:ext cx="1774028" cy="2033237"/>
      </dsp:txXfrm>
    </dsp:sp>
    <dsp:sp modelId="{01444169-69FD-45FD-ADAC-F5F31472EF2E}">
      <dsp:nvSpPr>
        <dsp:cNvPr id="0" name=""/>
        <dsp:cNvSpPr/>
      </dsp:nvSpPr>
      <dsp:spPr>
        <a:xfrm>
          <a:off x="5825998" y="1155967"/>
          <a:ext cx="2374350" cy="1120485"/>
        </a:xfrm>
        <a:prstGeom prst="rightArrow">
          <a:avLst>
            <a:gd name="adj1" fmla="val 50000"/>
            <a:gd name="adj2" fmla="val 5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7150" tIns="57150" rIns="254000" bIns="177877" numCol="1" spcCol="1270" anchor="ctr" anchorCtr="0">
          <a:noAutofit/>
        </a:bodyPr>
        <a:lstStyle/>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总结</a:t>
          </a:r>
        </a:p>
      </dsp:txBody>
      <dsp:txXfrm>
        <a:off x="5825998" y="1436088"/>
        <a:ext cx="2094229" cy="560243"/>
      </dsp:txXfrm>
    </dsp:sp>
    <dsp:sp modelId="{FEFA01A2-247E-4F09-86FF-19F28C7BD4CA}">
      <dsp:nvSpPr>
        <dsp:cNvPr id="0" name=""/>
        <dsp:cNvSpPr/>
      </dsp:nvSpPr>
      <dsp:spPr>
        <a:xfrm>
          <a:off x="5825998" y="2021851"/>
          <a:ext cx="1790190" cy="2057069"/>
        </a:xfrm>
        <a:prstGeom prst="rect">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txBody>
        <a:bodyPr spcFirstLastPara="0" vert="horz" wrap="square" lIns="57150" tIns="57150" rIns="57150" bIns="57150" numCol="1" spcCol="1270" anchor="t" anchorCtr="0">
          <a:noAutofit/>
        </a:bodyPr>
        <a:lstStyle/>
        <a:p>
          <a:pPr marL="0" lvl="0" indent="0" algn="l" defTabSz="666750">
            <a:lnSpc>
              <a:spcPct val="90000"/>
            </a:lnSpc>
            <a:spcBef>
              <a:spcPct val="0"/>
            </a:spcBef>
            <a:spcAft>
              <a:spcPct val="35000"/>
            </a:spcAft>
            <a:buNone/>
          </a:pPr>
          <a:r>
            <a:rPr lang="zh-CN" altLang="en-US" sz="1500" kern="1200" dirty="0">
              <a:latin typeface="微软雅黑" panose="020B0503020204020204" pitchFamily="34" charset="-122"/>
              <a:ea typeface="微软雅黑" panose="020B0503020204020204" pitchFamily="34" charset="-122"/>
            </a:rPr>
            <a:t>课堂练习</a:t>
          </a:r>
        </a:p>
      </dsp:txBody>
      <dsp:txXfrm>
        <a:off x="5825998" y="2021851"/>
        <a:ext cx="1790190" cy="20570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EB5CD4-183E-4746-8F0D-75A764023A9A}">
      <dsp:nvSpPr>
        <dsp:cNvPr id="0" name=""/>
        <dsp:cNvSpPr/>
      </dsp:nvSpPr>
      <dsp:spPr>
        <a:xfrm>
          <a:off x="2130032" y="0"/>
          <a:ext cx="1549656" cy="1549656"/>
        </a:xfrm>
        <a:prstGeom prst="ellipse">
          <a:avLst/>
        </a:prstGeom>
        <a:gradFill rotWithShape="0">
          <a:gsLst>
            <a:gs pos="0">
              <a:schemeClr val="accent2">
                <a:shade val="50000"/>
                <a:hueOff val="0"/>
                <a:satOff val="0"/>
                <a:lumOff val="0"/>
                <a:alphaOff val="0"/>
                <a:satMod val="103000"/>
                <a:lumMod val="102000"/>
                <a:tint val="94000"/>
              </a:schemeClr>
            </a:gs>
            <a:gs pos="50000">
              <a:schemeClr val="accent2">
                <a:shade val="50000"/>
                <a:hueOff val="0"/>
                <a:satOff val="0"/>
                <a:lumOff val="0"/>
                <a:alphaOff val="0"/>
                <a:satMod val="110000"/>
                <a:lumMod val="100000"/>
                <a:shade val="100000"/>
              </a:schemeClr>
            </a:gs>
            <a:gs pos="100000">
              <a:schemeClr val="accent2">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dirty="0">
              <a:latin typeface="微软雅黑" panose="020B0503020204020204" pitchFamily="34" charset="-122"/>
              <a:ea typeface="微软雅黑" panose="020B0503020204020204" pitchFamily="34" charset="-122"/>
            </a:rPr>
            <a:t>武汉</a:t>
          </a:r>
        </a:p>
      </dsp:txBody>
      <dsp:txXfrm>
        <a:off x="2356974" y="226942"/>
        <a:ext cx="1095772" cy="1095772"/>
      </dsp:txXfrm>
    </dsp:sp>
    <dsp:sp modelId="{92F3FEA5-05D2-44AD-BF18-5A741E46D6F8}">
      <dsp:nvSpPr>
        <dsp:cNvPr id="0" name=""/>
        <dsp:cNvSpPr/>
      </dsp:nvSpPr>
      <dsp:spPr>
        <a:xfrm rot="7637174">
          <a:off x="1347796" y="1962740"/>
          <a:ext cx="1517159" cy="523009"/>
        </a:xfrm>
        <a:prstGeom prst="rightArrow">
          <a:avLst>
            <a:gd name="adj1" fmla="val 60000"/>
            <a:gd name="adj2" fmla="val 50000"/>
          </a:avLst>
        </a:prstGeom>
        <a:gradFill rotWithShape="0">
          <a:gsLst>
            <a:gs pos="0">
              <a:schemeClr val="accent2">
                <a:shade val="90000"/>
                <a:hueOff val="0"/>
                <a:satOff val="0"/>
                <a:lumOff val="0"/>
                <a:alphaOff val="0"/>
                <a:satMod val="103000"/>
                <a:lumMod val="102000"/>
                <a:tint val="94000"/>
              </a:schemeClr>
            </a:gs>
            <a:gs pos="50000">
              <a:schemeClr val="accent2">
                <a:shade val="90000"/>
                <a:hueOff val="0"/>
                <a:satOff val="0"/>
                <a:lumOff val="0"/>
                <a:alphaOff val="0"/>
                <a:satMod val="110000"/>
                <a:lumMod val="100000"/>
                <a:shade val="100000"/>
              </a:schemeClr>
            </a:gs>
            <a:gs pos="100000">
              <a:schemeClr val="accent2">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latin typeface="微软雅黑" panose="020B0503020204020204" pitchFamily="34" charset="-122"/>
            <a:ea typeface="微软雅黑" panose="020B0503020204020204" pitchFamily="34" charset="-122"/>
          </a:endParaRPr>
        </a:p>
      </dsp:txBody>
      <dsp:txXfrm rot="10800000">
        <a:off x="1473773" y="2004924"/>
        <a:ext cx="1360256" cy="313805"/>
      </dsp:txXfrm>
    </dsp:sp>
    <dsp:sp modelId="{9624CF59-BC8A-4375-9416-722754AB1073}">
      <dsp:nvSpPr>
        <dsp:cNvPr id="0" name=""/>
        <dsp:cNvSpPr/>
      </dsp:nvSpPr>
      <dsp:spPr>
        <a:xfrm>
          <a:off x="176460" y="2565143"/>
          <a:ext cx="1549656" cy="1549656"/>
        </a:xfrm>
        <a:prstGeom prst="ellipse">
          <a:avLst/>
        </a:prstGeom>
        <a:gradFill rotWithShape="0">
          <a:gsLst>
            <a:gs pos="0">
              <a:schemeClr val="accent2">
                <a:shade val="50000"/>
                <a:hueOff val="328038"/>
                <a:satOff val="7800"/>
                <a:lumOff val="42545"/>
                <a:alphaOff val="0"/>
                <a:satMod val="103000"/>
                <a:lumMod val="102000"/>
                <a:tint val="94000"/>
              </a:schemeClr>
            </a:gs>
            <a:gs pos="50000">
              <a:schemeClr val="accent2">
                <a:shade val="50000"/>
                <a:hueOff val="328038"/>
                <a:satOff val="7800"/>
                <a:lumOff val="42545"/>
                <a:alphaOff val="0"/>
                <a:satMod val="110000"/>
                <a:lumMod val="100000"/>
                <a:shade val="100000"/>
              </a:schemeClr>
            </a:gs>
            <a:gs pos="100000">
              <a:schemeClr val="accent2">
                <a:shade val="50000"/>
                <a:hueOff val="328038"/>
                <a:satOff val="7800"/>
                <a:lumOff val="4254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1733550">
            <a:lnSpc>
              <a:spcPct val="90000"/>
            </a:lnSpc>
            <a:spcBef>
              <a:spcPct val="0"/>
            </a:spcBef>
            <a:spcAft>
              <a:spcPct val="35000"/>
            </a:spcAft>
            <a:buNone/>
          </a:pPr>
          <a:r>
            <a:rPr lang="zh-CN" altLang="en-US" sz="3900" kern="1200">
              <a:solidFill>
                <a:schemeClr val="tx1"/>
              </a:solidFill>
              <a:latin typeface="微软雅黑" panose="020B0503020204020204" pitchFamily="34" charset="-122"/>
              <a:ea typeface="微软雅黑" panose="020B0503020204020204" pitchFamily="34" charset="-122"/>
            </a:rPr>
            <a:t>长沙</a:t>
          </a:r>
          <a:endParaRPr lang="zh-CN" altLang="en-US" sz="3900" kern="1200" dirty="0">
            <a:solidFill>
              <a:schemeClr val="tx1"/>
            </a:solidFill>
            <a:latin typeface="微软雅黑" panose="020B0503020204020204" pitchFamily="34" charset="-122"/>
            <a:ea typeface="微软雅黑" panose="020B0503020204020204" pitchFamily="34" charset="-122"/>
          </a:endParaRPr>
        </a:p>
      </dsp:txBody>
      <dsp:txXfrm>
        <a:off x="403402" y="2792085"/>
        <a:ext cx="1095772" cy="1095772"/>
      </dsp:txXfrm>
    </dsp:sp>
    <dsp:sp modelId="{3A2C18E1-85C2-4D69-B5B9-99B3094EDAEF}">
      <dsp:nvSpPr>
        <dsp:cNvPr id="0" name=""/>
        <dsp:cNvSpPr/>
      </dsp:nvSpPr>
      <dsp:spPr>
        <a:xfrm rot="18437934">
          <a:off x="901255" y="1545615"/>
          <a:ext cx="1509704" cy="523009"/>
        </a:xfrm>
        <a:prstGeom prst="rightArrow">
          <a:avLst>
            <a:gd name="adj1" fmla="val 60000"/>
            <a:gd name="adj2" fmla="val 50000"/>
          </a:avLst>
        </a:prstGeom>
        <a:gradFill rotWithShape="0">
          <a:gsLst>
            <a:gs pos="0">
              <a:schemeClr val="accent2">
                <a:shade val="90000"/>
                <a:hueOff val="314101"/>
                <a:satOff val="-3251"/>
                <a:lumOff val="27121"/>
                <a:alphaOff val="0"/>
                <a:satMod val="103000"/>
                <a:lumMod val="102000"/>
                <a:tint val="94000"/>
              </a:schemeClr>
            </a:gs>
            <a:gs pos="50000">
              <a:schemeClr val="accent2">
                <a:shade val="90000"/>
                <a:hueOff val="314101"/>
                <a:satOff val="-3251"/>
                <a:lumOff val="27121"/>
                <a:alphaOff val="0"/>
                <a:satMod val="110000"/>
                <a:lumMod val="100000"/>
                <a:shade val="100000"/>
              </a:schemeClr>
            </a:gs>
            <a:gs pos="100000">
              <a:schemeClr val="accent2">
                <a:shade val="90000"/>
                <a:hueOff val="314101"/>
                <a:satOff val="-3251"/>
                <a:lumOff val="27121"/>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endParaRPr lang="zh-CN" altLang="en-US" sz="1500" kern="1200">
            <a:latin typeface="微软雅黑" panose="020B0503020204020204" pitchFamily="34" charset="-122"/>
            <a:ea typeface="微软雅黑" panose="020B0503020204020204" pitchFamily="34" charset="-122"/>
          </a:endParaRPr>
        </a:p>
      </dsp:txBody>
      <dsp:txXfrm>
        <a:off x="932167" y="1712624"/>
        <a:ext cx="1352801" cy="31380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4BA2C-8423-4B7C-A2F0-D76D34B5A3A2}">
      <dsp:nvSpPr>
        <dsp:cNvPr id="0" name=""/>
        <dsp:cNvSpPr/>
      </dsp:nvSpPr>
      <dsp:spPr>
        <a:xfrm>
          <a:off x="-4271043" y="-655258"/>
          <a:ext cx="5088768" cy="5088768"/>
        </a:xfrm>
        <a:prstGeom prst="blockArc">
          <a:avLst>
            <a:gd name="adj1" fmla="val 18900000"/>
            <a:gd name="adj2" fmla="val 2700000"/>
            <a:gd name="adj3" fmla="val 424"/>
          </a:avLst>
        </a:pr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1D0565E-B1F7-4576-A9CE-E2B1B260C484}">
      <dsp:nvSpPr>
        <dsp:cNvPr id="0" name=""/>
        <dsp:cNvSpPr/>
      </dsp:nvSpPr>
      <dsp:spPr>
        <a:xfrm>
          <a:off x="428408" y="290471"/>
          <a:ext cx="7093292" cy="5812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1364" tIns="58420" rIns="58420" bIns="58420" numCol="1" spcCol="1270" anchor="ctr" anchorCtr="0">
          <a:noAutofit/>
        </a:bodyPr>
        <a:lstStyle/>
        <a:p>
          <a:pPr marL="0" lvl="0" indent="0" algn="l" defTabSz="1022350">
            <a:lnSpc>
              <a:spcPct val="90000"/>
            </a:lnSpc>
            <a:spcBef>
              <a:spcPct val="0"/>
            </a:spcBef>
            <a:spcAft>
              <a:spcPct val="35000"/>
            </a:spcAft>
            <a:buNone/>
            <a:tabLst>
              <a:tab pos="2241550" algn="l"/>
            </a:tabLst>
          </a:pPr>
          <a:r>
            <a:rPr lang="zh-CN" altLang="en-US" sz="2300" kern="1200" dirty="0">
              <a:latin typeface="微软雅黑" panose="020B0503020204020204" pitchFamily="34" charset="-122"/>
              <a:ea typeface="微软雅黑" panose="020B0503020204020204" pitchFamily="34" charset="-122"/>
            </a:rPr>
            <a:t>正常</a:t>
          </a:r>
          <a:r>
            <a:rPr lang="en-US" altLang="zh-CN" sz="2300" kern="1200" dirty="0">
              <a:latin typeface="微软雅黑" panose="020B0503020204020204" pitchFamily="34" charset="-122"/>
              <a:ea typeface="微软雅黑" panose="020B0503020204020204" pitchFamily="34" charset="-122"/>
            </a:rPr>
            <a:t>:	</a:t>
          </a:r>
          <a:r>
            <a:rPr lang="zh-CN" altLang="en-US" sz="2300" kern="1200" dirty="0">
              <a:latin typeface="微软雅黑" panose="020B0503020204020204" pitchFamily="34" charset="-122"/>
              <a:ea typeface="微软雅黑" panose="020B0503020204020204" pitchFamily="34" charset="-122"/>
            </a:rPr>
            <a:t>最省钱</a:t>
          </a:r>
          <a:endParaRPr lang="zh-CN" altLang="en-US" sz="2300" kern="1200" dirty="0"/>
        </a:p>
      </dsp:txBody>
      <dsp:txXfrm>
        <a:off x="428408" y="290471"/>
        <a:ext cx="7093292" cy="581245"/>
      </dsp:txXfrm>
    </dsp:sp>
    <dsp:sp modelId="{667501F2-88B8-4E5F-ACEA-492AAC8BB977}">
      <dsp:nvSpPr>
        <dsp:cNvPr id="0" name=""/>
        <dsp:cNvSpPr/>
      </dsp:nvSpPr>
      <dsp:spPr>
        <a:xfrm>
          <a:off x="65129" y="217816"/>
          <a:ext cx="726557" cy="726557"/>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A36E6AC-7794-45CB-8973-2AAC81B3B560}">
      <dsp:nvSpPr>
        <dsp:cNvPr id="0" name=""/>
        <dsp:cNvSpPr/>
      </dsp:nvSpPr>
      <dsp:spPr>
        <a:xfrm>
          <a:off x="761650" y="1162491"/>
          <a:ext cx="6760051" cy="581245"/>
        </a:xfrm>
        <a:prstGeom prst="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1364" tIns="58420" rIns="58420" bIns="58420" numCol="1" spcCol="1270" anchor="ctr" anchorCtr="0">
          <a:noAutofit/>
        </a:bodyPr>
        <a:lstStyle/>
        <a:p>
          <a:pPr marL="0" lvl="0" indent="0" algn="l" defTabSz="1022350">
            <a:lnSpc>
              <a:spcPct val="90000"/>
            </a:lnSpc>
            <a:spcBef>
              <a:spcPct val="0"/>
            </a:spcBef>
            <a:spcAft>
              <a:spcPct val="35000"/>
            </a:spcAft>
            <a:buNone/>
            <a:tabLst>
              <a:tab pos="1882775" algn="l"/>
            </a:tabLst>
          </a:pPr>
          <a:r>
            <a:rPr lang="zh-CN" altLang="en-US" sz="2300" kern="1200" dirty="0">
              <a:latin typeface="微软雅黑" panose="020B0503020204020204" pitchFamily="34" charset="-122"/>
              <a:ea typeface="微软雅黑" panose="020B0503020204020204" pitchFamily="34" charset="-122"/>
            </a:rPr>
            <a:t>政客</a:t>
          </a:r>
          <a:r>
            <a:rPr lang="en-US" altLang="zh-CN" sz="2300" kern="1200" dirty="0">
              <a:latin typeface="微软雅黑" panose="020B0503020204020204" pitchFamily="34" charset="-122"/>
              <a:ea typeface="微软雅黑" panose="020B0503020204020204" pitchFamily="34" charset="-122"/>
            </a:rPr>
            <a:t>:	</a:t>
          </a:r>
          <a:r>
            <a:rPr lang="zh-CN" altLang="en-US" sz="2300" kern="1200" dirty="0">
              <a:latin typeface="微软雅黑" panose="020B0503020204020204" pitchFamily="34" charset="-122"/>
              <a:ea typeface="微软雅黑" panose="020B0503020204020204" pitchFamily="34" charset="-122"/>
            </a:rPr>
            <a:t>时间最短</a:t>
          </a:r>
        </a:p>
      </dsp:txBody>
      <dsp:txXfrm>
        <a:off x="761650" y="1162491"/>
        <a:ext cx="6760051" cy="581245"/>
      </dsp:txXfrm>
    </dsp:sp>
    <dsp:sp modelId="{7941EDC5-CCCA-4C67-965B-7839D759F805}">
      <dsp:nvSpPr>
        <dsp:cNvPr id="0" name=""/>
        <dsp:cNvSpPr/>
      </dsp:nvSpPr>
      <dsp:spPr>
        <a:xfrm>
          <a:off x="398371" y="1089836"/>
          <a:ext cx="726557" cy="726557"/>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7E40C1E-7764-49DB-911B-16FFEBEFBBB4}">
      <dsp:nvSpPr>
        <dsp:cNvPr id="0" name=""/>
        <dsp:cNvSpPr/>
      </dsp:nvSpPr>
      <dsp:spPr>
        <a:xfrm>
          <a:off x="761650" y="2034512"/>
          <a:ext cx="6760051" cy="581245"/>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1364" tIns="58420" rIns="58420" bIns="58420" numCol="1" spcCol="1270" anchor="ctr" anchorCtr="0">
          <a:noAutofit/>
        </a:bodyPr>
        <a:lstStyle/>
        <a:p>
          <a:pPr marL="0" lvl="0" indent="0" algn="l" defTabSz="1022350">
            <a:lnSpc>
              <a:spcPct val="90000"/>
            </a:lnSpc>
            <a:spcBef>
              <a:spcPct val="0"/>
            </a:spcBef>
            <a:spcAft>
              <a:spcPct val="35000"/>
            </a:spcAft>
            <a:buNone/>
            <a:tabLst>
              <a:tab pos="1882775" algn="l"/>
            </a:tabLst>
          </a:pPr>
          <a:r>
            <a:rPr lang="zh-CN" altLang="en-US" sz="2300" kern="1200" dirty="0">
              <a:latin typeface="微软雅黑" panose="020B0503020204020204" pitchFamily="34" charset="-122"/>
              <a:ea typeface="微软雅黑" panose="020B0503020204020204" pitchFamily="34" charset="-122"/>
            </a:rPr>
            <a:t>商人</a:t>
          </a:r>
          <a:r>
            <a:rPr lang="en-US" altLang="zh-CN" sz="2300" kern="1200" dirty="0">
              <a:latin typeface="微软雅黑" panose="020B0503020204020204" pitchFamily="34" charset="-122"/>
              <a:ea typeface="微软雅黑" panose="020B0503020204020204" pitchFamily="34" charset="-122"/>
            </a:rPr>
            <a:t>:	</a:t>
          </a:r>
          <a:r>
            <a:rPr lang="zh-CN" altLang="en-US" sz="2300" kern="1200" dirty="0">
              <a:latin typeface="微软雅黑" panose="020B0503020204020204" pitchFamily="34" charset="-122"/>
              <a:ea typeface="微软雅黑" panose="020B0503020204020204" pitchFamily="34" charset="-122"/>
            </a:rPr>
            <a:t>时间和金钱的平衡</a:t>
          </a:r>
        </a:p>
      </dsp:txBody>
      <dsp:txXfrm>
        <a:off x="761650" y="2034512"/>
        <a:ext cx="6760051" cy="581245"/>
      </dsp:txXfrm>
    </dsp:sp>
    <dsp:sp modelId="{119B2EA0-0EDB-4082-8F60-63212F1A92F9}">
      <dsp:nvSpPr>
        <dsp:cNvPr id="0" name=""/>
        <dsp:cNvSpPr/>
      </dsp:nvSpPr>
      <dsp:spPr>
        <a:xfrm>
          <a:off x="398371" y="1961856"/>
          <a:ext cx="726557" cy="726557"/>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50307D75-4B77-4750-9BD3-0F560C695379}">
      <dsp:nvSpPr>
        <dsp:cNvPr id="0" name=""/>
        <dsp:cNvSpPr/>
      </dsp:nvSpPr>
      <dsp:spPr>
        <a:xfrm>
          <a:off x="428408" y="2906532"/>
          <a:ext cx="7093292" cy="581245"/>
        </a:xfrm>
        <a:prstGeom prst="rect">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61364" tIns="58420" rIns="58420" bIns="58420" numCol="1" spcCol="1270" anchor="ctr" anchorCtr="0">
          <a:noAutofit/>
        </a:bodyPr>
        <a:lstStyle/>
        <a:p>
          <a:pPr marL="0" lvl="0" indent="0" algn="l" defTabSz="1022350">
            <a:lnSpc>
              <a:spcPct val="90000"/>
            </a:lnSpc>
            <a:spcBef>
              <a:spcPct val="0"/>
            </a:spcBef>
            <a:spcAft>
              <a:spcPct val="35000"/>
            </a:spcAft>
            <a:buNone/>
            <a:tabLst>
              <a:tab pos="2241550" algn="l"/>
            </a:tabLst>
          </a:pPr>
          <a:r>
            <a:rPr lang="zh-CN" altLang="en-US" sz="2300" kern="1200" dirty="0">
              <a:latin typeface="微软雅黑" panose="020B0503020204020204" pitchFamily="34" charset="-122"/>
              <a:ea typeface="微软雅黑" panose="020B0503020204020204" pitchFamily="34" charset="-122"/>
            </a:rPr>
            <a:t>环保</a:t>
          </a:r>
          <a:r>
            <a:rPr lang="en-US" altLang="zh-CN" sz="2300" kern="1200" dirty="0">
              <a:latin typeface="微软雅黑" panose="020B0503020204020204" pitchFamily="34" charset="-122"/>
              <a:ea typeface="微软雅黑" panose="020B0503020204020204" pitchFamily="34" charset="-122"/>
            </a:rPr>
            <a:t>:	</a:t>
          </a:r>
          <a:r>
            <a:rPr lang="zh-CN" altLang="en-US" sz="2300" kern="1200" dirty="0">
              <a:latin typeface="微软雅黑" panose="020B0503020204020204" pitchFamily="34" charset="-122"/>
              <a:ea typeface="微软雅黑" panose="020B0503020204020204" pitchFamily="34" charset="-122"/>
            </a:rPr>
            <a:t>能耗最少</a:t>
          </a:r>
        </a:p>
      </dsp:txBody>
      <dsp:txXfrm>
        <a:off x="428408" y="2906532"/>
        <a:ext cx="7093292" cy="581245"/>
      </dsp:txXfrm>
    </dsp:sp>
    <dsp:sp modelId="{B41585B3-8C9C-4E78-A5CE-3B51660A3E8D}">
      <dsp:nvSpPr>
        <dsp:cNvPr id="0" name=""/>
        <dsp:cNvSpPr/>
      </dsp:nvSpPr>
      <dsp:spPr>
        <a:xfrm>
          <a:off x="65129" y="2833876"/>
          <a:ext cx="726557" cy="726557"/>
        </a:xfrm>
        <a:prstGeom prst="ellipse">
          <a:avLst/>
        </a:prstGeom>
        <a:solidFill>
          <a:schemeClr val="lt1">
            <a:hueOff val="0"/>
            <a:satOff val="0"/>
            <a:lumOff val="0"/>
            <a:alphaOff val="0"/>
          </a:schemeClr>
        </a:solidFill>
        <a:ln w="6350" cap="flat" cmpd="sng" algn="ctr">
          <a:solidFill>
            <a:schemeClr val="accent5">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0C0D12-3A8E-4FB0-93F2-AA41E20068FD}">
      <dsp:nvSpPr>
        <dsp:cNvPr id="0" name=""/>
        <dsp:cNvSpPr/>
      </dsp:nvSpPr>
      <dsp:spPr>
        <a:xfrm>
          <a:off x="1200899" y="1660540"/>
          <a:ext cx="1164240" cy="999347"/>
        </a:xfrm>
        <a:prstGeom prst="hexagon">
          <a:avLst>
            <a:gd name="adj" fmla="val 25000"/>
            <a:gd name="vf" fmla="val 11547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徒步</a:t>
          </a:r>
          <a:endParaRPr lang="zh-CN" altLang="en-US" sz="1600" kern="1200" dirty="0"/>
        </a:p>
      </dsp:txBody>
      <dsp:txXfrm>
        <a:off x="1381198" y="1815303"/>
        <a:ext cx="803642" cy="689821"/>
      </dsp:txXfrm>
    </dsp:sp>
    <dsp:sp modelId="{C37EDEFF-CE37-4E59-A284-A263823E2B56}">
      <dsp:nvSpPr>
        <dsp:cNvPr id="0" name=""/>
        <dsp:cNvSpPr/>
      </dsp:nvSpPr>
      <dsp:spPr>
        <a:xfrm>
          <a:off x="1228875" y="2107507"/>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590CBE76-FE54-4CB6-A9B7-CBC1896321E7}">
      <dsp:nvSpPr>
        <dsp:cNvPr id="0" name=""/>
        <dsp:cNvSpPr/>
      </dsp:nvSpPr>
      <dsp:spPr>
        <a:xfrm>
          <a:off x="199494" y="1108160"/>
          <a:ext cx="1164240" cy="999347"/>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8000" b="-8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38E5E581-AED9-4DC3-8FE8-E6ABEDDFA208}">
      <dsp:nvSpPr>
        <dsp:cNvPr id="0" name=""/>
        <dsp:cNvSpPr/>
      </dsp:nvSpPr>
      <dsp:spPr>
        <a:xfrm>
          <a:off x="996457" y="1974891"/>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100839"/>
              <a:satOff val="854"/>
              <a:lumOff val="-36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71A84823-A4A1-4DFB-AC15-E319D0CAB792}">
      <dsp:nvSpPr>
        <dsp:cNvPr id="0" name=""/>
        <dsp:cNvSpPr/>
      </dsp:nvSpPr>
      <dsp:spPr>
        <a:xfrm>
          <a:off x="2203021" y="1105138"/>
          <a:ext cx="1164240" cy="999347"/>
        </a:xfrm>
        <a:prstGeom prst="hexagon">
          <a:avLst>
            <a:gd name="adj" fmla="val 25000"/>
            <a:gd name="vf" fmla="val 115470"/>
          </a:avLst>
        </a:prstGeom>
        <a:gradFill rotWithShape="0">
          <a:gsLst>
            <a:gs pos="0">
              <a:schemeClr val="accent4">
                <a:hueOff val="-214283"/>
                <a:satOff val="1815"/>
                <a:lumOff val="-784"/>
                <a:alphaOff val="0"/>
                <a:satMod val="103000"/>
                <a:lumMod val="102000"/>
                <a:tint val="94000"/>
              </a:schemeClr>
            </a:gs>
            <a:gs pos="50000">
              <a:schemeClr val="accent4">
                <a:hueOff val="-214283"/>
                <a:satOff val="1815"/>
                <a:lumOff val="-784"/>
                <a:alphaOff val="0"/>
                <a:satMod val="110000"/>
                <a:lumMod val="100000"/>
                <a:shade val="100000"/>
              </a:schemeClr>
            </a:gs>
            <a:gs pos="100000">
              <a:schemeClr val="accent4">
                <a:hueOff val="-214283"/>
                <a:satOff val="1815"/>
                <a:lumOff val="-784"/>
                <a:alphaOff val="0"/>
                <a:lumMod val="99000"/>
                <a:satMod val="120000"/>
                <a:shade val="78000"/>
              </a:schemeClr>
            </a:gs>
          </a:gsLst>
          <a:lin ang="5400000" scaled="0"/>
        </a:gradFill>
        <a:ln w="6350" cap="flat" cmpd="sng" algn="ctr">
          <a:solidFill>
            <a:schemeClr val="accent4">
              <a:hueOff val="-214283"/>
              <a:satOff val="1815"/>
              <a:lumOff val="-78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骑行</a:t>
          </a:r>
        </a:p>
      </dsp:txBody>
      <dsp:txXfrm>
        <a:off x="2383320" y="1259901"/>
        <a:ext cx="803642" cy="689821"/>
      </dsp:txXfrm>
    </dsp:sp>
    <dsp:sp modelId="{16CAD90B-8BAD-459C-9880-977A4F049FD7}">
      <dsp:nvSpPr>
        <dsp:cNvPr id="0" name=""/>
        <dsp:cNvSpPr/>
      </dsp:nvSpPr>
      <dsp:spPr>
        <a:xfrm>
          <a:off x="3004288" y="1969601"/>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201678"/>
              <a:satOff val="1708"/>
              <a:lumOff val="-73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D4ABCC17-7C2F-4B47-94D7-7DFAE4363B20}">
      <dsp:nvSpPr>
        <dsp:cNvPr id="0" name=""/>
        <dsp:cNvSpPr/>
      </dsp:nvSpPr>
      <dsp:spPr>
        <a:xfrm>
          <a:off x="3204425" y="1658651"/>
          <a:ext cx="1164240" cy="999347"/>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8000" b="-8000"/>
          </a:stretch>
        </a:blipFill>
        <a:ln w="6350" cap="flat" cmpd="sng" algn="ctr">
          <a:solidFill>
            <a:schemeClr val="accent4">
              <a:hueOff val="-214283"/>
              <a:satOff val="1815"/>
              <a:lumOff val="-784"/>
              <a:alphaOff val="0"/>
            </a:schemeClr>
          </a:solidFill>
          <a:prstDash val="solid"/>
          <a:miter lim="800000"/>
        </a:ln>
        <a:effectLst/>
      </dsp:spPr>
      <dsp:style>
        <a:lnRef idx="1">
          <a:scrgbClr r="0" g="0" b="0"/>
        </a:lnRef>
        <a:fillRef idx="1">
          <a:scrgbClr r="0" g="0" b="0"/>
        </a:fillRef>
        <a:effectRef idx="2">
          <a:scrgbClr r="0" g="0" b="0"/>
        </a:effectRef>
        <a:fontRef idx="minor"/>
      </dsp:style>
    </dsp:sp>
    <dsp:sp modelId="{CBCE87C5-70EF-40EB-9B2B-624ECA0591DC}">
      <dsp:nvSpPr>
        <dsp:cNvPr id="0" name=""/>
        <dsp:cNvSpPr/>
      </dsp:nvSpPr>
      <dsp:spPr>
        <a:xfrm>
          <a:off x="3232402" y="2103351"/>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302518"/>
              <a:satOff val="2562"/>
              <a:lumOff val="-110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102C030D-E8D0-424F-9DB8-9534B2529AD2}">
      <dsp:nvSpPr>
        <dsp:cNvPr id="0" name=""/>
        <dsp:cNvSpPr/>
      </dsp:nvSpPr>
      <dsp:spPr>
        <a:xfrm>
          <a:off x="1200899" y="555780"/>
          <a:ext cx="1164240" cy="999347"/>
        </a:xfrm>
        <a:prstGeom prst="hexagon">
          <a:avLst>
            <a:gd name="adj" fmla="val 25000"/>
            <a:gd name="vf" fmla="val 115470"/>
          </a:avLst>
        </a:prstGeom>
        <a:gradFill rotWithShape="0">
          <a:gsLst>
            <a:gs pos="0">
              <a:schemeClr val="accent4">
                <a:hueOff val="-428567"/>
                <a:satOff val="3630"/>
                <a:lumOff val="-1568"/>
                <a:alphaOff val="0"/>
                <a:satMod val="103000"/>
                <a:lumMod val="102000"/>
                <a:tint val="94000"/>
              </a:schemeClr>
            </a:gs>
            <a:gs pos="50000">
              <a:schemeClr val="accent4">
                <a:hueOff val="-428567"/>
                <a:satOff val="3630"/>
                <a:lumOff val="-1568"/>
                <a:alphaOff val="0"/>
                <a:satMod val="110000"/>
                <a:lumMod val="100000"/>
                <a:shade val="100000"/>
              </a:schemeClr>
            </a:gs>
            <a:gs pos="100000">
              <a:schemeClr val="accent4">
                <a:hueOff val="-428567"/>
                <a:satOff val="3630"/>
                <a:lumOff val="-1568"/>
                <a:alphaOff val="0"/>
                <a:lumMod val="99000"/>
                <a:satMod val="120000"/>
                <a:shade val="78000"/>
              </a:schemeClr>
            </a:gs>
          </a:gsLst>
          <a:lin ang="5400000" scaled="0"/>
        </a:gradFill>
        <a:ln w="6350" cap="flat" cmpd="sng" algn="ctr">
          <a:solidFill>
            <a:schemeClr val="accent4">
              <a:hueOff val="-428567"/>
              <a:satOff val="3630"/>
              <a:lumOff val="-156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自驾</a:t>
          </a:r>
        </a:p>
      </dsp:txBody>
      <dsp:txXfrm>
        <a:off x="1381198" y="710543"/>
        <a:ext cx="803642" cy="689821"/>
      </dsp:txXfrm>
    </dsp:sp>
    <dsp:sp modelId="{15E600B8-F1CA-4FDC-BA68-B7695A11004D}">
      <dsp:nvSpPr>
        <dsp:cNvPr id="0" name=""/>
        <dsp:cNvSpPr/>
      </dsp:nvSpPr>
      <dsp:spPr>
        <a:xfrm>
          <a:off x="1993558" y="569382"/>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403357"/>
              <a:satOff val="3416"/>
              <a:lumOff val="-147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3CDAE3D3-0F21-4EF7-8022-316822ED2E42}">
      <dsp:nvSpPr>
        <dsp:cNvPr id="0" name=""/>
        <dsp:cNvSpPr/>
      </dsp:nvSpPr>
      <dsp:spPr>
        <a:xfrm>
          <a:off x="2203021" y="0"/>
          <a:ext cx="1164240" cy="999347"/>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8000" b="-8000"/>
          </a:stretch>
        </a:blipFill>
        <a:ln w="6350" cap="flat" cmpd="sng" algn="ctr">
          <a:solidFill>
            <a:schemeClr val="accent4">
              <a:hueOff val="-428567"/>
              <a:satOff val="3630"/>
              <a:lumOff val="-1568"/>
              <a:alphaOff val="0"/>
            </a:schemeClr>
          </a:solidFill>
          <a:prstDash val="solid"/>
          <a:miter lim="800000"/>
        </a:ln>
        <a:effectLst/>
      </dsp:spPr>
      <dsp:style>
        <a:lnRef idx="1">
          <a:scrgbClr r="0" g="0" b="0"/>
        </a:lnRef>
        <a:fillRef idx="1">
          <a:scrgbClr r="0" g="0" b="0"/>
        </a:fillRef>
        <a:effectRef idx="2">
          <a:scrgbClr r="0" g="0" b="0"/>
        </a:effectRef>
        <a:fontRef idx="minor"/>
      </dsp:style>
    </dsp:sp>
    <dsp:sp modelId="{956A6EC7-B81E-416D-8321-6F8152A5D60B}">
      <dsp:nvSpPr>
        <dsp:cNvPr id="0" name=""/>
        <dsp:cNvSpPr/>
      </dsp:nvSpPr>
      <dsp:spPr>
        <a:xfrm>
          <a:off x="2236018" y="442810"/>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504196"/>
              <a:satOff val="4271"/>
              <a:lumOff val="-184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AA5C1E32-A23E-48C4-A0E4-FDA1D5443759}">
      <dsp:nvSpPr>
        <dsp:cNvPr id="0" name=""/>
        <dsp:cNvSpPr/>
      </dsp:nvSpPr>
      <dsp:spPr>
        <a:xfrm>
          <a:off x="3204425" y="553513"/>
          <a:ext cx="1164240" cy="999347"/>
        </a:xfrm>
        <a:prstGeom prst="hexagon">
          <a:avLst>
            <a:gd name="adj" fmla="val 25000"/>
            <a:gd name="vf" fmla="val 115470"/>
          </a:avLst>
        </a:prstGeom>
        <a:gradFill rotWithShape="0">
          <a:gsLst>
            <a:gs pos="0">
              <a:schemeClr val="accent4">
                <a:hueOff val="-642850"/>
                <a:satOff val="5445"/>
                <a:lumOff val="-2353"/>
                <a:alphaOff val="0"/>
                <a:satMod val="103000"/>
                <a:lumMod val="102000"/>
                <a:tint val="94000"/>
              </a:schemeClr>
            </a:gs>
            <a:gs pos="50000">
              <a:schemeClr val="accent4">
                <a:hueOff val="-642850"/>
                <a:satOff val="5445"/>
                <a:lumOff val="-2353"/>
                <a:alphaOff val="0"/>
                <a:satMod val="110000"/>
                <a:lumMod val="100000"/>
                <a:shade val="100000"/>
              </a:schemeClr>
            </a:gs>
            <a:gs pos="100000">
              <a:schemeClr val="accent4">
                <a:hueOff val="-642850"/>
                <a:satOff val="5445"/>
                <a:lumOff val="-2353"/>
                <a:alphaOff val="0"/>
                <a:lumMod val="99000"/>
                <a:satMod val="120000"/>
                <a:shade val="78000"/>
              </a:schemeClr>
            </a:gs>
          </a:gsLst>
          <a:lin ang="5400000" scaled="0"/>
        </a:gradFill>
        <a:ln w="6350" cap="flat" cmpd="sng" algn="ctr">
          <a:solidFill>
            <a:schemeClr val="accent4">
              <a:hueOff val="-642850"/>
              <a:satOff val="5445"/>
              <a:lumOff val="-235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长途</a:t>
          </a:r>
          <a:br>
            <a:rPr lang="en-US" altLang="zh-CN" sz="1600" kern="1200" dirty="0">
              <a:latin typeface="微软雅黑" panose="020B0503020204020204" pitchFamily="34" charset="-122"/>
              <a:ea typeface="微软雅黑" panose="020B0503020204020204" pitchFamily="34" charset="-122"/>
            </a:rPr>
          </a:br>
          <a:r>
            <a:rPr lang="zh-CN" altLang="en-US" sz="1600" kern="1200" dirty="0">
              <a:latin typeface="微软雅黑" panose="020B0503020204020204" pitchFamily="34" charset="-122"/>
              <a:ea typeface="微软雅黑" panose="020B0503020204020204" pitchFamily="34" charset="-122"/>
            </a:rPr>
            <a:t>大巴</a:t>
          </a:r>
        </a:p>
      </dsp:txBody>
      <dsp:txXfrm>
        <a:off x="3384724" y="708276"/>
        <a:ext cx="803642" cy="689821"/>
      </dsp:txXfrm>
    </dsp:sp>
    <dsp:sp modelId="{D756DB8A-31D7-4465-BA55-7757908EC8C2}">
      <dsp:nvSpPr>
        <dsp:cNvPr id="0" name=""/>
        <dsp:cNvSpPr/>
      </dsp:nvSpPr>
      <dsp:spPr>
        <a:xfrm>
          <a:off x="4211569" y="996324"/>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605035"/>
              <a:satOff val="5125"/>
              <a:lumOff val="-221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C3142E31-F461-482B-864C-9486FB130117}">
      <dsp:nvSpPr>
        <dsp:cNvPr id="0" name=""/>
        <dsp:cNvSpPr/>
      </dsp:nvSpPr>
      <dsp:spPr>
        <a:xfrm>
          <a:off x="4205830" y="1115339"/>
          <a:ext cx="1164240" cy="999347"/>
        </a:xfrm>
        <a:prstGeom prst="hexagon">
          <a:avLst>
            <a:gd name="adj" fmla="val 25000"/>
            <a:gd name="vf" fmla="val 115470"/>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8000" b="-8000"/>
          </a:stretch>
        </a:blipFill>
        <a:ln w="6350" cap="flat" cmpd="sng" algn="ctr">
          <a:solidFill>
            <a:schemeClr val="accent4">
              <a:hueOff val="-642850"/>
              <a:satOff val="5445"/>
              <a:lumOff val="-2353"/>
              <a:alphaOff val="0"/>
            </a:schemeClr>
          </a:solidFill>
          <a:prstDash val="solid"/>
          <a:miter lim="800000"/>
        </a:ln>
        <a:effectLst/>
      </dsp:spPr>
      <dsp:style>
        <a:lnRef idx="1">
          <a:scrgbClr r="0" g="0" b="0"/>
        </a:lnRef>
        <a:fillRef idx="1">
          <a:scrgbClr r="0" g="0" b="0"/>
        </a:fillRef>
        <a:effectRef idx="2">
          <a:scrgbClr r="0" g="0" b="0"/>
        </a:effectRef>
        <a:fontRef idx="minor"/>
      </dsp:style>
    </dsp:sp>
    <dsp:sp modelId="{6A36E95E-0FC0-4C87-B178-CE9018784BA2}">
      <dsp:nvSpPr>
        <dsp:cNvPr id="0" name=""/>
        <dsp:cNvSpPr/>
      </dsp:nvSpPr>
      <dsp:spPr>
        <a:xfrm>
          <a:off x="4432509" y="1133475"/>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705874"/>
              <a:satOff val="5979"/>
              <a:lumOff val="-2583"/>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2397C294-182B-4A17-B8A5-9A53A561BE9C}">
      <dsp:nvSpPr>
        <dsp:cNvPr id="0" name=""/>
        <dsp:cNvSpPr/>
      </dsp:nvSpPr>
      <dsp:spPr>
        <a:xfrm>
          <a:off x="4205830" y="10579"/>
          <a:ext cx="1164240" cy="999347"/>
        </a:xfrm>
        <a:prstGeom prst="hexagon">
          <a:avLst>
            <a:gd name="adj" fmla="val 25000"/>
            <a:gd name="vf" fmla="val 115470"/>
          </a:avLst>
        </a:prstGeom>
        <a:gradFill rotWithShape="0">
          <a:gsLst>
            <a:gs pos="0">
              <a:schemeClr val="accent4">
                <a:hueOff val="-857133"/>
                <a:satOff val="7260"/>
                <a:lumOff val="-3137"/>
                <a:alphaOff val="0"/>
                <a:satMod val="103000"/>
                <a:lumMod val="102000"/>
                <a:tint val="94000"/>
              </a:schemeClr>
            </a:gs>
            <a:gs pos="50000">
              <a:schemeClr val="accent4">
                <a:hueOff val="-857133"/>
                <a:satOff val="7260"/>
                <a:lumOff val="-3137"/>
                <a:alphaOff val="0"/>
                <a:satMod val="110000"/>
                <a:lumMod val="100000"/>
                <a:shade val="100000"/>
              </a:schemeClr>
            </a:gs>
            <a:gs pos="100000">
              <a:schemeClr val="accent4">
                <a:hueOff val="-857133"/>
                <a:satOff val="7260"/>
                <a:lumOff val="-3137"/>
                <a:alphaOff val="0"/>
                <a:lumMod val="99000"/>
                <a:satMod val="120000"/>
                <a:shade val="78000"/>
              </a:schemeClr>
            </a:gs>
          </a:gsLst>
          <a:lin ang="5400000" scaled="0"/>
        </a:gradFill>
        <a:ln w="6350" cap="flat" cmpd="sng" algn="ctr">
          <a:solidFill>
            <a:schemeClr val="accent4">
              <a:hueOff val="-857133"/>
              <a:satOff val="7260"/>
              <a:lumOff val="-313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动车</a:t>
          </a:r>
          <a:br>
            <a:rPr lang="en-US" altLang="zh-CN" sz="1600" kern="1200" dirty="0">
              <a:latin typeface="微软雅黑" panose="020B0503020204020204" pitchFamily="34" charset="-122"/>
              <a:ea typeface="微软雅黑" panose="020B0503020204020204" pitchFamily="34" charset="-122"/>
            </a:rPr>
          </a:br>
          <a:r>
            <a:rPr lang="zh-CN" altLang="en-US" sz="1600" kern="1200" dirty="0">
              <a:latin typeface="微软雅黑" panose="020B0503020204020204" pitchFamily="34" charset="-122"/>
              <a:ea typeface="微软雅黑" panose="020B0503020204020204" pitchFamily="34" charset="-122"/>
            </a:rPr>
            <a:t>高铁</a:t>
          </a:r>
        </a:p>
      </dsp:txBody>
      <dsp:txXfrm>
        <a:off x="4386129" y="165342"/>
        <a:ext cx="803642" cy="689821"/>
      </dsp:txXfrm>
    </dsp:sp>
    <dsp:sp modelId="{FC38689A-5E45-4164-BF8B-410D40924D5C}">
      <dsp:nvSpPr>
        <dsp:cNvPr id="0" name=""/>
        <dsp:cNvSpPr/>
      </dsp:nvSpPr>
      <dsp:spPr>
        <a:xfrm>
          <a:off x="5212973" y="458679"/>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806714"/>
              <a:satOff val="6833"/>
              <a:lumOff val="-295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8719C9E4-E9B3-4AC3-8832-463914C8B081}">
      <dsp:nvSpPr>
        <dsp:cNvPr id="0" name=""/>
        <dsp:cNvSpPr/>
      </dsp:nvSpPr>
      <dsp:spPr>
        <a:xfrm>
          <a:off x="5207952" y="568248"/>
          <a:ext cx="1164240" cy="999347"/>
        </a:xfrm>
        <a:prstGeom prst="hexagon">
          <a:avLst>
            <a:gd name="adj" fmla="val 25000"/>
            <a:gd name="vf" fmla="val 115470"/>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8000" b="-8000"/>
          </a:stretch>
        </a:blipFill>
        <a:ln w="6350" cap="flat" cmpd="sng" algn="ctr">
          <a:solidFill>
            <a:schemeClr val="accent4">
              <a:hueOff val="-857133"/>
              <a:satOff val="7260"/>
              <a:lumOff val="-3137"/>
              <a:alphaOff val="0"/>
            </a:schemeClr>
          </a:solidFill>
          <a:prstDash val="solid"/>
          <a:miter lim="800000"/>
        </a:ln>
        <a:effectLst/>
      </dsp:spPr>
      <dsp:style>
        <a:lnRef idx="1">
          <a:scrgbClr r="0" g="0" b="0"/>
        </a:lnRef>
        <a:fillRef idx="1">
          <a:scrgbClr r="0" g="0" b="0"/>
        </a:fillRef>
        <a:effectRef idx="2">
          <a:scrgbClr r="0" g="0" b="0"/>
        </a:effectRef>
        <a:fontRef idx="minor"/>
      </dsp:style>
    </dsp:sp>
    <dsp:sp modelId="{504686F0-2F5B-42E5-AAF6-6D23355AEEDE}">
      <dsp:nvSpPr>
        <dsp:cNvPr id="0" name=""/>
        <dsp:cNvSpPr/>
      </dsp:nvSpPr>
      <dsp:spPr>
        <a:xfrm>
          <a:off x="5439652" y="590540"/>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907553"/>
              <a:satOff val="7687"/>
              <a:lumOff val="-3322"/>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2387D090-F8F9-4FF4-9F71-428A7CC4D5DB}">
      <dsp:nvSpPr>
        <dsp:cNvPr id="0" name=""/>
        <dsp:cNvSpPr/>
      </dsp:nvSpPr>
      <dsp:spPr>
        <a:xfrm>
          <a:off x="5207952" y="1671497"/>
          <a:ext cx="1164240" cy="999347"/>
        </a:xfrm>
        <a:prstGeom prst="hexagon">
          <a:avLst>
            <a:gd name="adj" fmla="val 25000"/>
            <a:gd name="vf" fmla="val 115470"/>
          </a:avLst>
        </a:prstGeom>
        <a:gradFill rotWithShape="0">
          <a:gsLst>
            <a:gs pos="0">
              <a:schemeClr val="accent4">
                <a:hueOff val="-1071416"/>
                <a:satOff val="9075"/>
                <a:lumOff val="-3921"/>
                <a:alphaOff val="0"/>
                <a:satMod val="103000"/>
                <a:lumMod val="102000"/>
                <a:tint val="94000"/>
              </a:schemeClr>
            </a:gs>
            <a:gs pos="50000">
              <a:schemeClr val="accent4">
                <a:hueOff val="-1071416"/>
                <a:satOff val="9075"/>
                <a:lumOff val="-3921"/>
                <a:alphaOff val="0"/>
                <a:satMod val="110000"/>
                <a:lumMod val="100000"/>
                <a:shade val="100000"/>
              </a:schemeClr>
            </a:gs>
            <a:gs pos="100000">
              <a:schemeClr val="accent4">
                <a:hueOff val="-1071416"/>
                <a:satOff val="9075"/>
                <a:lumOff val="-3921"/>
                <a:alphaOff val="0"/>
                <a:lumMod val="99000"/>
                <a:satMod val="120000"/>
                <a:shade val="78000"/>
              </a:schemeClr>
            </a:gs>
          </a:gsLst>
          <a:lin ang="5400000" scaled="0"/>
        </a:gradFill>
        <a:ln w="6350" cap="flat" cmpd="sng" algn="ctr">
          <a:solidFill>
            <a:schemeClr val="accent4">
              <a:hueOff val="-1071416"/>
              <a:satOff val="9075"/>
              <a:lumOff val="-392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飞机</a:t>
          </a:r>
        </a:p>
      </dsp:txBody>
      <dsp:txXfrm>
        <a:off x="5388251" y="1826260"/>
        <a:ext cx="803642" cy="689821"/>
      </dsp:txXfrm>
    </dsp:sp>
    <dsp:sp modelId="{57FF0C93-8823-4657-807E-B78AE051C82D}">
      <dsp:nvSpPr>
        <dsp:cNvPr id="0" name=""/>
        <dsp:cNvSpPr/>
      </dsp:nvSpPr>
      <dsp:spPr>
        <a:xfrm>
          <a:off x="5438218" y="2546918"/>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1008392"/>
              <a:satOff val="8541"/>
              <a:lumOff val="-3691"/>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DA1BF47C-B059-457F-92FF-E8BB60D94A07}">
      <dsp:nvSpPr>
        <dsp:cNvPr id="0" name=""/>
        <dsp:cNvSpPr/>
      </dsp:nvSpPr>
      <dsp:spPr>
        <a:xfrm>
          <a:off x="4205830" y="2218588"/>
          <a:ext cx="1164240" cy="999347"/>
        </a:xfrm>
        <a:prstGeom prst="hexagon">
          <a:avLst>
            <a:gd name="adj" fmla="val 25000"/>
            <a:gd name="vf" fmla="val 115470"/>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8000" b="-8000"/>
          </a:stretch>
        </a:blipFill>
        <a:ln w="6350" cap="flat" cmpd="sng" algn="ctr">
          <a:solidFill>
            <a:schemeClr val="accent4">
              <a:hueOff val="-1071416"/>
              <a:satOff val="9075"/>
              <a:lumOff val="-3921"/>
              <a:alphaOff val="0"/>
            </a:schemeClr>
          </a:solidFill>
          <a:prstDash val="solid"/>
          <a:miter lim="800000"/>
        </a:ln>
        <a:effectLst/>
      </dsp:spPr>
      <dsp:style>
        <a:lnRef idx="1">
          <a:scrgbClr r="0" g="0" b="0"/>
        </a:lnRef>
        <a:fillRef idx="1">
          <a:scrgbClr r="0" g="0" b="0"/>
        </a:fillRef>
        <a:effectRef idx="2">
          <a:scrgbClr r="0" g="0" b="0"/>
        </a:effectRef>
        <a:fontRef idx="minor"/>
      </dsp:style>
    </dsp:sp>
    <dsp:sp modelId="{E6492573-922E-47B3-A448-09784EA4BECB}">
      <dsp:nvSpPr>
        <dsp:cNvPr id="0" name=""/>
        <dsp:cNvSpPr/>
      </dsp:nvSpPr>
      <dsp:spPr>
        <a:xfrm>
          <a:off x="5222299" y="2657243"/>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1109231"/>
              <a:satOff val="9395"/>
              <a:lumOff val="-406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20360F27-64EB-48BF-8993-19FC1BF39991}">
      <dsp:nvSpPr>
        <dsp:cNvPr id="0" name=""/>
        <dsp:cNvSpPr/>
      </dsp:nvSpPr>
      <dsp:spPr>
        <a:xfrm>
          <a:off x="2202303" y="2212543"/>
          <a:ext cx="1164240" cy="999347"/>
        </a:xfrm>
        <a:prstGeom prst="hexagon">
          <a:avLst>
            <a:gd name="adj" fmla="val 25000"/>
            <a:gd name="vf" fmla="val 115470"/>
          </a:avLst>
        </a:prstGeom>
        <a:gradFill rotWithShape="0">
          <a:gsLst>
            <a:gs pos="0">
              <a:schemeClr val="accent4">
                <a:hueOff val="-1285700"/>
                <a:satOff val="10890"/>
                <a:lumOff val="-4705"/>
                <a:alphaOff val="0"/>
                <a:satMod val="103000"/>
                <a:lumMod val="102000"/>
                <a:tint val="94000"/>
              </a:schemeClr>
            </a:gs>
            <a:gs pos="50000">
              <a:schemeClr val="accent4">
                <a:hueOff val="-1285700"/>
                <a:satOff val="10890"/>
                <a:lumOff val="-4705"/>
                <a:alphaOff val="0"/>
                <a:satMod val="110000"/>
                <a:lumMod val="100000"/>
                <a:shade val="100000"/>
              </a:schemeClr>
            </a:gs>
            <a:gs pos="100000">
              <a:schemeClr val="accent4">
                <a:hueOff val="-1285700"/>
                <a:satOff val="10890"/>
                <a:lumOff val="-4705"/>
                <a:alphaOff val="0"/>
                <a:lumMod val="99000"/>
                <a:satMod val="120000"/>
                <a:shade val="78000"/>
              </a:schemeClr>
            </a:gs>
          </a:gsLst>
          <a:lin ang="5400000" scaled="0"/>
        </a:gradFill>
        <a:ln w="6350" cap="flat" cmpd="sng" algn="ctr">
          <a:solidFill>
            <a:schemeClr val="accent4">
              <a:hueOff val="-1285700"/>
              <a:satOff val="10890"/>
              <a:lumOff val="-470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轮船</a:t>
          </a:r>
        </a:p>
      </dsp:txBody>
      <dsp:txXfrm>
        <a:off x="2382602" y="2367306"/>
        <a:ext cx="803642" cy="689821"/>
      </dsp:txXfrm>
    </dsp:sp>
    <dsp:sp modelId="{E51EB40E-0ABE-4D71-9FB1-23003F571CDD}">
      <dsp:nvSpPr>
        <dsp:cNvPr id="0" name=""/>
        <dsp:cNvSpPr/>
      </dsp:nvSpPr>
      <dsp:spPr>
        <a:xfrm>
          <a:off x="2235301" y="2655354"/>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1210070"/>
              <a:satOff val="10249"/>
              <a:lumOff val="-4429"/>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5312518F-1B42-4F90-BEB6-B85D4AC642C6}">
      <dsp:nvSpPr>
        <dsp:cNvPr id="0" name=""/>
        <dsp:cNvSpPr/>
      </dsp:nvSpPr>
      <dsp:spPr>
        <a:xfrm>
          <a:off x="1200182" y="2767945"/>
          <a:ext cx="1164240" cy="999347"/>
        </a:xfrm>
        <a:prstGeom prst="hexagon">
          <a:avLst>
            <a:gd name="adj" fmla="val 25000"/>
            <a:gd name="vf" fmla="val 115470"/>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8000" b="-8000"/>
          </a:stretch>
        </a:blipFill>
        <a:ln w="6350" cap="flat" cmpd="sng" algn="ctr">
          <a:solidFill>
            <a:schemeClr val="accent4">
              <a:hueOff val="-1285700"/>
              <a:satOff val="10890"/>
              <a:lumOff val="-4705"/>
              <a:alphaOff val="0"/>
            </a:schemeClr>
          </a:solidFill>
          <a:prstDash val="solid"/>
          <a:miter lim="800000"/>
        </a:ln>
        <a:effectLst/>
      </dsp:spPr>
      <dsp:style>
        <a:lnRef idx="1">
          <a:scrgbClr r="0" g="0" b="0"/>
        </a:lnRef>
        <a:fillRef idx="1">
          <a:scrgbClr r="0" g="0" b="0"/>
        </a:fillRef>
        <a:effectRef idx="2">
          <a:scrgbClr r="0" g="0" b="0"/>
        </a:effectRef>
        <a:fontRef idx="minor"/>
      </dsp:style>
    </dsp:sp>
    <dsp:sp modelId="{283DDBC3-B4AC-4A99-B823-2A75007584F6}">
      <dsp:nvSpPr>
        <dsp:cNvPr id="0" name=""/>
        <dsp:cNvSpPr/>
      </dsp:nvSpPr>
      <dsp:spPr>
        <a:xfrm>
          <a:off x="1992841" y="2781925"/>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1310910"/>
              <a:satOff val="11104"/>
              <a:lumOff val="-4798"/>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CF3D1006-11AD-42E1-9A7B-3C2EF0B18878}">
      <dsp:nvSpPr>
        <dsp:cNvPr id="0" name=""/>
        <dsp:cNvSpPr/>
      </dsp:nvSpPr>
      <dsp:spPr>
        <a:xfrm>
          <a:off x="6204335" y="2231434"/>
          <a:ext cx="1164240" cy="999347"/>
        </a:xfrm>
        <a:prstGeom prst="hexagon">
          <a:avLst>
            <a:gd name="adj" fmla="val 25000"/>
            <a:gd name="vf" fmla="val 115470"/>
          </a:avLst>
        </a:prstGeom>
        <a:gradFill rotWithShape="0">
          <a:gsLst>
            <a:gs pos="0">
              <a:schemeClr val="accent4">
                <a:hueOff val="-1499983"/>
                <a:satOff val="12705"/>
                <a:lumOff val="-5490"/>
                <a:alphaOff val="0"/>
                <a:satMod val="103000"/>
                <a:lumMod val="102000"/>
                <a:tint val="94000"/>
              </a:schemeClr>
            </a:gs>
            <a:gs pos="50000">
              <a:schemeClr val="accent4">
                <a:hueOff val="-1499983"/>
                <a:satOff val="12705"/>
                <a:lumOff val="-5490"/>
                <a:alphaOff val="0"/>
                <a:satMod val="110000"/>
                <a:lumMod val="100000"/>
                <a:shade val="100000"/>
              </a:schemeClr>
            </a:gs>
            <a:gs pos="100000">
              <a:schemeClr val="accent4">
                <a:hueOff val="-1499983"/>
                <a:satOff val="12705"/>
                <a:lumOff val="-5490"/>
                <a:alphaOff val="0"/>
                <a:lumMod val="99000"/>
                <a:satMod val="120000"/>
                <a:shade val="78000"/>
              </a:schemeClr>
            </a:gs>
          </a:gsLst>
          <a:lin ang="5400000" scaled="0"/>
        </a:gradFill>
        <a:ln w="6350" cap="flat" cmpd="sng" algn="ctr">
          <a:solidFill>
            <a:schemeClr val="accent4">
              <a:hueOff val="-1499983"/>
              <a:satOff val="12705"/>
              <a:lumOff val="-5490"/>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直升机</a:t>
          </a:r>
        </a:p>
      </dsp:txBody>
      <dsp:txXfrm>
        <a:off x="6384634" y="2386197"/>
        <a:ext cx="803642" cy="689821"/>
      </dsp:txXfrm>
    </dsp:sp>
    <dsp:sp modelId="{E746B9BB-780C-400C-A807-EFC50125F59D}">
      <dsp:nvSpPr>
        <dsp:cNvPr id="0" name=""/>
        <dsp:cNvSpPr/>
      </dsp:nvSpPr>
      <dsp:spPr>
        <a:xfrm>
          <a:off x="6435318" y="3106854"/>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1411749"/>
              <a:satOff val="11958"/>
              <a:lumOff val="-5167"/>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25824760-5069-4A3E-863F-97B7E6A1F7BF}">
      <dsp:nvSpPr>
        <dsp:cNvPr id="0" name=""/>
        <dsp:cNvSpPr/>
      </dsp:nvSpPr>
      <dsp:spPr>
        <a:xfrm>
          <a:off x="5202931" y="2778902"/>
          <a:ext cx="1164240" cy="999347"/>
        </a:xfrm>
        <a:prstGeom prst="hexagon">
          <a:avLst>
            <a:gd name="adj" fmla="val 25000"/>
            <a:gd name="vf" fmla="val 115470"/>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t="-8000" b="-8000"/>
          </a:stretch>
        </a:blipFill>
        <a:ln w="6350" cap="flat" cmpd="sng" algn="ctr">
          <a:solidFill>
            <a:schemeClr val="accent4">
              <a:hueOff val="-1499983"/>
              <a:satOff val="12705"/>
              <a:lumOff val="-549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A992C80-2DA0-460D-BC77-251EC240D319}">
      <dsp:nvSpPr>
        <dsp:cNvPr id="0" name=""/>
        <dsp:cNvSpPr/>
      </dsp:nvSpPr>
      <dsp:spPr>
        <a:xfrm>
          <a:off x="6219399" y="3217557"/>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1512588"/>
              <a:satOff val="12812"/>
              <a:lumOff val="-5536"/>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E9CDD8E4-3A51-4256-B6DC-43A02B24AB37}">
      <dsp:nvSpPr>
        <dsp:cNvPr id="0" name=""/>
        <dsp:cNvSpPr/>
      </dsp:nvSpPr>
      <dsp:spPr>
        <a:xfrm>
          <a:off x="6208639" y="21536"/>
          <a:ext cx="1164240" cy="999347"/>
        </a:xfrm>
        <a:prstGeom prst="hexagon">
          <a:avLst>
            <a:gd name="adj" fmla="val 25000"/>
            <a:gd name="vf" fmla="val 115470"/>
          </a:avLst>
        </a:prstGeom>
        <a:gradFill rotWithShape="0">
          <a:gsLst>
            <a:gs pos="0">
              <a:schemeClr val="accent4">
                <a:hueOff val="-1714266"/>
                <a:satOff val="14520"/>
                <a:lumOff val="-6274"/>
                <a:alphaOff val="0"/>
                <a:satMod val="103000"/>
                <a:lumMod val="102000"/>
                <a:tint val="94000"/>
              </a:schemeClr>
            </a:gs>
            <a:gs pos="50000">
              <a:schemeClr val="accent4">
                <a:hueOff val="-1714266"/>
                <a:satOff val="14520"/>
                <a:lumOff val="-6274"/>
                <a:alphaOff val="0"/>
                <a:satMod val="110000"/>
                <a:lumMod val="100000"/>
                <a:shade val="100000"/>
              </a:schemeClr>
            </a:gs>
            <a:gs pos="100000">
              <a:schemeClr val="accent4">
                <a:hueOff val="-1714266"/>
                <a:satOff val="14520"/>
                <a:lumOff val="-6274"/>
                <a:alphaOff val="0"/>
                <a:lumMod val="99000"/>
                <a:satMod val="120000"/>
                <a:shade val="78000"/>
              </a:schemeClr>
            </a:gs>
          </a:gsLst>
          <a:lin ang="5400000" scaled="0"/>
        </a:gradFill>
        <a:ln w="6350" cap="flat" cmpd="sng" algn="ctr">
          <a:solidFill>
            <a:schemeClr val="accent4">
              <a:hueOff val="-1714266"/>
              <a:satOff val="14520"/>
              <a:lumOff val="-627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3">
          <a:scrgbClr r="0" g="0" b="0"/>
        </a:fillRef>
        <a:effectRef idx="3">
          <a:scrgbClr r="0" g="0" b="0"/>
        </a:effectRef>
        <a:fontRef idx="minor">
          <a:schemeClr val="lt1"/>
        </a:fontRef>
      </dsp:style>
      <dsp:txBody>
        <a:bodyPr spcFirstLastPara="0" vert="horz" wrap="square" lIns="0" tIns="20320" rIns="0" bIns="2032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latin typeface="微软雅黑" panose="020B0503020204020204" pitchFamily="34" charset="-122"/>
              <a:ea typeface="微软雅黑" panose="020B0503020204020204" pitchFamily="34" charset="-122"/>
            </a:rPr>
            <a:t>折跃</a:t>
          </a:r>
        </a:p>
      </dsp:txBody>
      <dsp:txXfrm>
        <a:off x="6388938" y="176299"/>
        <a:ext cx="803642" cy="689821"/>
      </dsp:txXfrm>
    </dsp:sp>
    <dsp:sp modelId="{66333C80-030F-420C-ADC9-FF549336F3EA}">
      <dsp:nvSpPr>
        <dsp:cNvPr id="0" name=""/>
        <dsp:cNvSpPr/>
      </dsp:nvSpPr>
      <dsp:spPr>
        <a:xfrm>
          <a:off x="7014210" y="900356"/>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1613427"/>
              <a:satOff val="13666"/>
              <a:lumOff val="-5905"/>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 modelId="{10C2F7D6-4A80-48BE-B14C-7E38BF321782}">
      <dsp:nvSpPr>
        <dsp:cNvPr id="0" name=""/>
        <dsp:cNvSpPr/>
      </dsp:nvSpPr>
      <dsp:spPr>
        <a:xfrm>
          <a:off x="6208639" y="1124785"/>
          <a:ext cx="1164240" cy="999347"/>
        </a:xfrm>
        <a:prstGeom prst="hexagon">
          <a:avLst>
            <a:gd name="adj" fmla="val 25000"/>
            <a:gd name="vf" fmla="val 115470"/>
          </a:avLst>
        </a:prstGeom>
        <a:blipFill>
          <a:blip xmlns:r="http://schemas.openxmlformats.org/officeDocument/2006/relationships" r:embed="rId9" cstate="print">
            <a:extLst>
              <a:ext uri="{BEBA8EAE-BF5A-486C-A8C5-ECC9F3942E4B}">
                <a14:imgProps xmlns:a14="http://schemas.microsoft.com/office/drawing/2010/main">
                  <a14:imgLayer r:embed="rId10">
                    <a14:imgEffect>
                      <a14:backgroundRemoval t="15517" b="84483" l="10000" r="90000">
                        <a14:foregroundMark x1="48242" y1="47266" x2="48242" y2="47266"/>
                        <a14:foregroundMark x1="75977" y1="73242" x2="75977" y2="73242"/>
                      </a14:backgroundRemoval>
                    </a14:imgEffect>
                  </a14:imgLayer>
                </a14:imgProps>
              </a:ext>
              <a:ext uri="{28A0092B-C50C-407E-A947-70E740481C1C}">
                <a14:useLocalDpi xmlns:a14="http://schemas.microsoft.com/office/drawing/2010/main" val="0"/>
              </a:ext>
            </a:extLst>
          </a:blip>
          <a:srcRect/>
          <a:stretch>
            <a:fillRect t="-8000" b="-8000"/>
          </a:stretch>
        </a:blipFill>
        <a:ln w="6350" cap="flat" cmpd="sng" algn="ctr">
          <a:solidFill>
            <a:schemeClr val="accent4">
              <a:hueOff val="-1714266"/>
              <a:satOff val="14520"/>
              <a:lumOff val="-6274"/>
              <a:alphaOff val="0"/>
            </a:schemeClr>
          </a:solidFill>
          <a:prstDash val="solid"/>
          <a:miter lim="800000"/>
        </a:ln>
        <a:effectLst/>
      </dsp:spPr>
      <dsp:style>
        <a:lnRef idx="1">
          <a:scrgbClr r="0" g="0" b="0"/>
        </a:lnRef>
        <a:fillRef idx="1">
          <a:scrgbClr r="0" g="0" b="0"/>
        </a:fillRef>
        <a:effectRef idx="2">
          <a:scrgbClr r="0" g="0" b="0"/>
        </a:effectRef>
        <a:fontRef idx="minor"/>
      </dsp:style>
    </dsp:sp>
    <dsp:sp modelId="{3E3B0DD8-87D2-4441-84AF-8264CEBBD95E}">
      <dsp:nvSpPr>
        <dsp:cNvPr id="0" name=""/>
        <dsp:cNvSpPr/>
      </dsp:nvSpPr>
      <dsp:spPr>
        <a:xfrm>
          <a:off x="7014210" y="1130830"/>
          <a:ext cx="135576" cy="117125"/>
        </a:xfrm>
        <a:prstGeom prst="hexagon">
          <a:avLst>
            <a:gd name="adj" fmla="val 25000"/>
            <a:gd name="vf" fmla="val 115470"/>
          </a:avLst>
        </a:prstGeom>
        <a:solidFill>
          <a:schemeClr val="lt1">
            <a:hueOff val="0"/>
            <a:satOff val="0"/>
            <a:lumOff val="0"/>
            <a:alphaOff val="0"/>
          </a:schemeClr>
        </a:solidFill>
        <a:ln w="6350" cap="flat" cmpd="sng" algn="ctr">
          <a:solidFill>
            <a:schemeClr val="accent4">
              <a:hueOff val="-1714266"/>
              <a:satOff val="14520"/>
              <a:lumOff val="-6274"/>
              <a:alphaOff val="0"/>
            </a:schemeClr>
          </a:solidFill>
          <a:prstDash val="solid"/>
          <a:miter lim="800000"/>
        </a:ln>
        <a:effectLst>
          <a:outerShdw blurRad="57150" dist="19050" dir="5400000" algn="ctr" rotWithShape="0">
            <a:srgbClr val="000000">
              <a:alpha val="63000"/>
            </a:srgbClr>
          </a:outerShdw>
        </a:effectLst>
      </dsp:spPr>
      <dsp:style>
        <a:lnRef idx="1">
          <a:scrgbClr r="0" g="0" b="0"/>
        </a:lnRef>
        <a:fillRef idx="1">
          <a:scrgbClr r="0" g="0" b="0"/>
        </a:fillRef>
        <a:effectRef idx="3">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0F14AA-14C3-4083-8CE8-5CE1A3422736}">
      <dsp:nvSpPr>
        <dsp:cNvPr id="0" name=""/>
        <dsp:cNvSpPr/>
      </dsp:nvSpPr>
      <dsp:spPr>
        <a:xfrm>
          <a:off x="4375594" y="2569209"/>
          <a:ext cx="1866455" cy="1209040"/>
        </a:xfrm>
        <a:prstGeom prst="roundRect">
          <a:avLst>
            <a:gd name="adj" fmla="val 10000"/>
          </a:avLst>
        </a:prstGeom>
        <a:solidFill>
          <a:schemeClr val="lt1">
            <a:alpha val="90000"/>
            <a:hueOff val="0"/>
            <a:satOff val="0"/>
            <a:lumOff val="0"/>
            <a:alphaOff val="0"/>
          </a:schemeClr>
        </a:solidFill>
        <a:ln w="6350" cap="flat" cmpd="sng" algn="ctr">
          <a:solidFill>
            <a:schemeClr val="accent1">
              <a:shade val="50000"/>
              <a:hueOff val="299713"/>
              <a:satOff val="-14859"/>
              <a:lumOff val="43687"/>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strike="noStrike" kern="1200" baseline="0" dirty="0">
              <a:effectLst/>
              <a:latin typeface="微软雅黑" panose="020B0503020204020204" pitchFamily="34" charset="-122"/>
              <a:ea typeface="微软雅黑" panose="020B0503020204020204" pitchFamily="34" charset="-122"/>
            </a:rPr>
            <a:t>不择手段</a:t>
          </a:r>
          <a:endParaRPr lang="en-US" altLang="zh-CN" sz="1700" strike="noStrike" kern="1200" baseline="0" dirty="0">
            <a:effectLst/>
            <a:latin typeface="微软雅黑" panose="020B0503020204020204" pitchFamily="34" charset="-122"/>
            <a:ea typeface="微软雅黑" panose="020B0503020204020204" pitchFamily="34" charset="-122"/>
          </a:endParaRPr>
        </a:p>
      </dsp:txBody>
      <dsp:txXfrm>
        <a:off x="4962090" y="2898028"/>
        <a:ext cx="1253400" cy="853662"/>
      </dsp:txXfrm>
    </dsp:sp>
    <dsp:sp modelId="{F2E41382-9083-4E88-93EA-A6FE648C4A8F}">
      <dsp:nvSpPr>
        <dsp:cNvPr id="0" name=""/>
        <dsp:cNvSpPr/>
      </dsp:nvSpPr>
      <dsp:spPr>
        <a:xfrm>
          <a:off x="1330324" y="2569209"/>
          <a:ext cx="1866455" cy="1209040"/>
        </a:xfrm>
        <a:prstGeom prst="roundRect">
          <a:avLst>
            <a:gd name="adj" fmla="val 10000"/>
          </a:avLst>
        </a:prstGeom>
        <a:solidFill>
          <a:schemeClr val="lt1">
            <a:alpha val="90000"/>
            <a:hueOff val="0"/>
            <a:satOff val="0"/>
            <a:lumOff val="0"/>
            <a:alphaOff val="0"/>
          </a:schemeClr>
        </a:solidFill>
        <a:ln w="6350" cap="flat" cmpd="sng" algn="ctr">
          <a:solidFill>
            <a:schemeClr val="accent1">
              <a:shade val="50000"/>
              <a:hueOff val="149856"/>
              <a:satOff val="-7429"/>
              <a:lumOff val="2184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有的放矢</a:t>
          </a:r>
        </a:p>
      </dsp:txBody>
      <dsp:txXfrm>
        <a:off x="1356883" y="2898028"/>
        <a:ext cx="1253400" cy="853662"/>
      </dsp:txXfrm>
    </dsp:sp>
    <dsp:sp modelId="{3D4C489A-3751-40F4-95EC-4A84F386F9F3}">
      <dsp:nvSpPr>
        <dsp:cNvPr id="0" name=""/>
        <dsp:cNvSpPr/>
      </dsp:nvSpPr>
      <dsp:spPr>
        <a:xfrm>
          <a:off x="4375594" y="0"/>
          <a:ext cx="1866455" cy="1209040"/>
        </a:xfrm>
        <a:prstGeom prst="roundRect">
          <a:avLst>
            <a:gd name="adj" fmla="val 10000"/>
          </a:avLst>
        </a:prstGeom>
        <a:solidFill>
          <a:schemeClr val="lt1">
            <a:alpha val="90000"/>
            <a:hueOff val="0"/>
            <a:satOff val="0"/>
            <a:lumOff val="0"/>
            <a:alphaOff val="0"/>
          </a:schemeClr>
        </a:solidFill>
        <a:ln w="6350" cap="flat" cmpd="sng" algn="ctr">
          <a:solidFill>
            <a:schemeClr val="accent1">
              <a:shade val="50000"/>
              <a:hueOff val="149856"/>
              <a:satOff val="-7429"/>
              <a:lumOff val="21844"/>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运筹帷幄</a:t>
          </a:r>
          <a:endParaRPr lang="zh-CN" altLang="en-US" sz="1700" kern="1200"/>
        </a:p>
      </dsp:txBody>
      <dsp:txXfrm>
        <a:off x="4962090" y="26559"/>
        <a:ext cx="1253400" cy="853662"/>
      </dsp:txXfrm>
    </dsp:sp>
    <dsp:sp modelId="{9B513119-6CAA-4D26-B2CA-AB3E9077C503}">
      <dsp:nvSpPr>
        <dsp:cNvPr id="0" name=""/>
        <dsp:cNvSpPr/>
      </dsp:nvSpPr>
      <dsp:spPr>
        <a:xfrm>
          <a:off x="1330324" y="0"/>
          <a:ext cx="1866455" cy="1209040"/>
        </a:xfrm>
        <a:prstGeom prst="roundRect">
          <a:avLst>
            <a:gd name="adj" fmla="val 10000"/>
          </a:avLst>
        </a:prstGeom>
        <a:solidFill>
          <a:schemeClr val="lt1">
            <a:alpha val="90000"/>
            <a:hueOff val="0"/>
            <a:satOff val="0"/>
            <a:lumOff val="0"/>
            <a:alphaOff val="0"/>
          </a:schemeClr>
        </a:solidFill>
        <a:ln w="6350" cap="flat" cmpd="sng" algn="ctr">
          <a:solidFill>
            <a:schemeClr val="accent1">
              <a:shade val="5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83820" tIns="83820" rIns="83820" bIns="83820" numCol="1" spcCol="1270" anchor="t" anchorCtr="0">
          <a:noAutofit/>
        </a:bodyPr>
        <a:lstStyle/>
        <a:p>
          <a:pPr marL="171450" lvl="1" indent="-171450" algn="l" defTabSz="755650">
            <a:lnSpc>
              <a:spcPct val="90000"/>
            </a:lnSpc>
            <a:spcBef>
              <a:spcPct val="0"/>
            </a:spcBef>
            <a:spcAft>
              <a:spcPct val="15000"/>
            </a:spcAft>
            <a:buChar char="•"/>
          </a:pPr>
          <a:r>
            <a:rPr lang="zh-CN" altLang="en-US" sz="1700" kern="1200" dirty="0">
              <a:latin typeface="微软雅黑" panose="020B0503020204020204" pitchFamily="34" charset="-122"/>
              <a:ea typeface="微软雅黑" panose="020B0503020204020204" pitchFamily="34" charset="-122"/>
            </a:rPr>
            <a:t>知己知彼</a:t>
          </a:r>
        </a:p>
      </dsp:txBody>
      <dsp:txXfrm>
        <a:off x="1356883" y="26559"/>
        <a:ext cx="1253400" cy="853662"/>
      </dsp:txXfrm>
    </dsp:sp>
    <dsp:sp modelId="{689F04E2-2CAD-4555-8C85-14502084729C}">
      <dsp:nvSpPr>
        <dsp:cNvPr id="0" name=""/>
        <dsp:cNvSpPr/>
      </dsp:nvSpPr>
      <dsp:spPr>
        <a:xfrm>
          <a:off x="2112422" y="215360"/>
          <a:ext cx="1635982" cy="1635982"/>
        </a:xfrm>
        <a:prstGeom prst="pieWedge">
          <a:avLst/>
        </a:prstGeom>
        <a:gradFill rotWithShape="0">
          <a:gsLst>
            <a:gs pos="0">
              <a:schemeClr val="accent1">
                <a:shade val="50000"/>
                <a:hueOff val="0"/>
                <a:satOff val="0"/>
                <a:lumOff val="0"/>
                <a:alphaOff val="0"/>
                <a:satMod val="103000"/>
                <a:lumMod val="102000"/>
                <a:tint val="94000"/>
              </a:schemeClr>
            </a:gs>
            <a:gs pos="50000">
              <a:schemeClr val="accent1">
                <a:shade val="50000"/>
                <a:hueOff val="0"/>
                <a:satOff val="0"/>
                <a:lumOff val="0"/>
                <a:alphaOff val="0"/>
                <a:satMod val="110000"/>
                <a:lumMod val="100000"/>
                <a:shade val="100000"/>
              </a:schemeClr>
            </a:gs>
            <a:gs pos="100000">
              <a:schemeClr val="accent1">
                <a:shade val="5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微软雅黑" panose="020B0503020204020204" pitchFamily="34" charset="-122"/>
              <a:ea typeface="微软雅黑" panose="020B0503020204020204" pitchFamily="34" charset="-122"/>
            </a:rPr>
            <a:t>已知</a:t>
          </a:r>
        </a:p>
      </dsp:txBody>
      <dsp:txXfrm>
        <a:off x="2591590" y="694528"/>
        <a:ext cx="1156814" cy="1156814"/>
      </dsp:txXfrm>
    </dsp:sp>
    <dsp:sp modelId="{E3381BBF-152E-4BB9-A0E6-986F8B8974EA}">
      <dsp:nvSpPr>
        <dsp:cNvPr id="0" name=""/>
        <dsp:cNvSpPr/>
      </dsp:nvSpPr>
      <dsp:spPr>
        <a:xfrm rot="5400000">
          <a:off x="3823970" y="215360"/>
          <a:ext cx="1635982" cy="1635982"/>
        </a:xfrm>
        <a:prstGeom prst="pieWedge">
          <a:avLst/>
        </a:prstGeom>
        <a:gradFill rotWithShape="0">
          <a:gsLst>
            <a:gs pos="0">
              <a:schemeClr val="accent1">
                <a:shade val="50000"/>
                <a:hueOff val="149856"/>
                <a:satOff val="-7429"/>
                <a:lumOff val="21844"/>
                <a:alphaOff val="0"/>
                <a:satMod val="103000"/>
                <a:lumMod val="102000"/>
                <a:tint val="94000"/>
              </a:schemeClr>
            </a:gs>
            <a:gs pos="50000">
              <a:schemeClr val="accent1">
                <a:shade val="50000"/>
                <a:hueOff val="149856"/>
                <a:satOff val="-7429"/>
                <a:lumOff val="21844"/>
                <a:alphaOff val="0"/>
                <a:satMod val="110000"/>
                <a:lumMod val="100000"/>
                <a:shade val="100000"/>
              </a:schemeClr>
            </a:gs>
            <a:gs pos="100000">
              <a:schemeClr val="accent1">
                <a:shade val="50000"/>
                <a:hueOff val="149856"/>
                <a:satOff val="-7429"/>
                <a:lumOff val="218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微软雅黑" panose="020B0503020204020204" pitchFamily="34" charset="-122"/>
              <a:ea typeface="微软雅黑" panose="020B0503020204020204" pitchFamily="34" charset="-122"/>
            </a:rPr>
            <a:t>决策</a:t>
          </a:r>
        </a:p>
      </dsp:txBody>
      <dsp:txXfrm rot="-5400000">
        <a:off x="3823970" y="694528"/>
        <a:ext cx="1156814" cy="1156814"/>
      </dsp:txXfrm>
    </dsp:sp>
    <dsp:sp modelId="{58759100-6265-4893-9F92-05999108F4EF}">
      <dsp:nvSpPr>
        <dsp:cNvPr id="0" name=""/>
        <dsp:cNvSpPr/>
      </dsp:nvSpPr>
      <dsp:spPr>
        <a:xfrm rot="10800000">
          <a:off x="3823970" y="1926907"/>
          <a:ext cx="1635982" cy="1635982"/>
        </a:xfrm>
        <a:prstGeom prst="pieWedge">
          <a:avLst/>
        </a:prstGeom>
        <a:gradFill rotWithShape="0">
          <a:gsLst>
            <a:gs pos="0">
              <a:schemeClr val="accent1">
                <a:shade val="50000"/>
                <a:hueOff val="299713"/>
                <a:satOff val="-14859"/>
                <a:lumOff val="43687"/>
                <a:alphaOff val="0"/>
                <a:satMod val="103000"/>
                <a:lumMod val="102000"/>
                <a:tint val="94000"/>
              </a:schemeClr>
            </a:gs>
            <a:gs pos="50000">
              <a:schemeClr val="accent1">
                <a:shade val="50000"/>
                <a:hueOff val="299713"/>
                <a:satOff val="-14859"/>
                <a:lumOff val="43687"/>
                <a:alphaOff val="0"/>
                <a:satMod val="110000"/>
                <a:lumMod val="100000"/>
                <a:shade val="100000"/>
              </a:schemeClr>
            </a:gs>
            <a:gs pos="100000">
              <a:schemeClr val="accent1">
                <a:shade val="50000"/>
                <a:hueOff val="299713"/>
                <a:satOff val="-14859"/>
                <a:lumOff val="4368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solidFill>
                <a:schemeClr val="tx1"/>
              </a:solidFill>
              <a:latin typeface="微软雅黑" panose="020B0503020204020204" pitchFamily="34" charset="-122"/>
              <a:ea typeface="微软雅黑" panose="020B0503020204020204" pitchFamily="34" charset="-122"/>
            </a:rPr>
            <a:t>约束</a:t>
          </a:r>
          <a:endParaRPr lang="en-US" altLang="zh-CN" sz="2900" kern="1200" dirty="0">
            <a:solidFill>
              <a:schemeClr val="tx1"/>
            </a:solidFill>
            <a:latin typeface="微软雅黑" panose="020B0503020204020204" pitchFamily="34" charset="-122"/>
            <a:ea typeface="微软雅黑" panose="020B0503020204020204" pitchFamily="34" charset="-122"/>
          </a:endParaRPr>
        </a:p>
      </dsp:txBody>
      <dsp:txXfrm rot="10800000">
        <a:off x="3823970" y="1926907"/>
        <a:ext cx="1156814" cy="1156814"/>
      </dsp:txXfrm>
    </dsp:sp>
    <dsp:sp modelId="{58CCDF32-707F-47E3-96C4-AA269EAD9790}">
      <dsp:nvSpPr>
        <dsp:cNvPr id="0" name=""/>
        <dsp:cNvSpPr/>
      </dsp:nvSpPr>
      <dsp:spPr>
        <a:xfrm rot="16200000">
          <a:off x="2112422" y="1926907"/>
          <a:ext cx="1635982" cy="1635982"/>
        </a:xfrm>
        <a:prstGeom prst="pieWedge">
          <a:avLst/>
        </a:prstGeom>
        <a:gradFill rotWithShape="0">
          <a:gsLst>
            <a:gs pos="0">
              <a:schemeClr val="accent1">
                <a:shade val="50000"/>
                <a:hueOff val="149856"/>
                <a:satOff val="-7429"/>
                <a:lumOff val="21844"/>
                <a:alphaOff val="0"/>
                <a:satMod val="103000"/>
                <a:lumMod val="102000"/>
                <a:tint val="94000"/>
              </a:schemeClr>
            </a:gs>
            <a:gs pos="50000">
              <a:schemeClr val="accent1">
                <a:shade val="50000"/>
                <a:hueOff val="149856"/>
                <a:satOff val="-7429"/>
                <a:lumOff val="21844"/>
                <a:alphaOff val="0"/>
                <a:satMod val="110000"/>
                <a:lumMod val="100000"/>
                <a:shade val="100000"/>
              </a:schemeClr>
            </a:gs>
            <a:gs pos="100000">
              <a:schemeClr val="accent1">
                <a:shade val="50000"/>
                <a:hueOff val="149856"/>
                <a:satOff val="-7429"/>
                <a:lumOff val="21844"/>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206248" tIns="206248" rIns="206248" bIns="206248" numCol="1" spcCol="1270" anchor="ctr" anchorCtr="0">
          <a:noAutofit/>
        </a:bodyPr>
        <a:lstStyle/>
        <a:p>
          <a:pPr marL="0" lvl="0" indent="0" algn="ctr" defTabSz="1289050">
            <a:lnSpc>
              <a:spcPct val="90000"/>
            </a:lnSpc>
            <a:spcBef>
              <a:spcPct val="0"/>
            </a:spcBef>
            <a:spcAft>
              <a:spcPct val="35000"/>
            </a:spcAft>
            <a:buNone/>
          </a:pPr>
          <a:r>
            <a:rPr lang="zh-CN" altLang="en-US" sz="2900" kern="1200" dirty="0">
              <a:latin typeface="微软雅黑" panose="020B0503020204020204" pitchFamily="34" charset="-122"/>
              <a:ea typeface="微软雅黑" panose="020B0503020204020204" pitchFamily="34" charset="-122"/>
            </a:rPr>
            <a:t>目标</a:t>
          </a:r>
          <a:endParaRPr lang="en-US" altLang="zh-CN" sz="2900" kern="1200" dirty="0">
            <a:latin typeface="微软雅黑" panose="020B0503020204020204" pitchFamily="34" charset="-122"/>
            <a:ea typeface="微软雅黑" panose="020B0503020204020204" pitchFamily="34" charset="-122"/>
          </a:endParaRPr>
        </a:p>
      </dsp:txBody>
      <dsp:txXfrm rot="5400000">
        <a:off x="2591590" y="1926907"/>
        <a:ext cx="1156814" cy="1156814"/>
      </dsp:txXfrm>
    </dsp:sp>
    <dsp:sp modelId="{FBFEC61F-31F9-43B5-80E5-997958AD29F7}">
      <dsp:nvSpPr>
        <dsp:cNvPr id="0" name=""/>
        <dsp:cNvSpPr/>
      </dsp:nvSpPr>
      <dsp:spPr>
        <a:xfrm>
          <a:off x="3503763" y="1549082"/>
          <a:ext cx="564848" cy="491172"/>
        </a:xfrm>
        <a:prstGeom prst="circularArrow">
          <a:avLst/>
        </a:prstGeom>
        <a:gradFill rotWithShape="0">
          <a:gsLst>
            <a:gs pos="0">
              <a:schemeClr val="accent1">
                <a:tint val="55000"/>
                <a:hueOff val="0"/>
                <a:satOff val="0"/>
                <a:lumOff val="0"/>
                <a:alphaOff val="0"/>
                <a:satMod val="103000"/>
                <a:lumMod val="102000"/>
                <a:tint val="94000"/>
              </a:schemeClr>
            </a:gs>
            <a:gs pos="50000">
              <a:schemeClr val="accent1">
                <a:tint val="55000"/>
                <a:hueOff val="0"/>
                <a:satOff val="0"/>
                <a:lumOff val="0"/>
                <a:alphaOff val="0"/>
                <a:satMod val="110000"/>
                <a:lumMod val="100000"/>
                <a:shade val="100000"/>
              </a:schemeClr>
            </a:gs>
            <a:gs pos="100000">
              <a:schemeClr val="accent1">
                <a:tint val="55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 modelId="{C1AEFF5B-2360-4019-80E5-4A4609810486}">
      <dsp:nvSpPr>
        <dsp:cNvPr id="0" name=""/>
        <dsp:cNvSpPr/>
      </dsp:nvSpPr>
      <dsp:spPr>
        <a:xfrm rot="10800000">
          <a:off x="3503763" y="1737995"/>
          <a:ext cx="564848" cy="491172"/>
        </a:xfrm>
        <a:prstGeom prst="circularArrow">
          <a:avLst/>
        </a:prstGeom>
        <a:gradFill rotWithShape="0">
          <a:gsLst>
            <a:gs pos="0">
              <a:schemeClr val="accent1">
                <a:tint val="55000"/>
                <a:hueOff val="0"/>
                <a:satOff val="0"/>
                <a:lumOff val="0"/>
                <a:alphaOff val="0"/>
                <a:satMod val="103000"/>
                <a:lumMod val="102000"/>
                <a:tint val="94000"/>
              </a:schemeClr>
            </a:gs>
            <a:gs pos="50000">
              <a:schemeClr val="accent1">
                <a:tint val="55000"/>
                <a:hueOff val="0"/>
                <a:satOff val="0"/>
                <a:lumOff val="0"/>
                <a:alphaOff val="0"/>
                <a:satMod val="110000"/>
                <a:lumMod val="100000"/>
                <a:shade val="100000"/>
              </a:schemeClr>
            </a:gs>
            <a:gs pos="100000">
              <a:schemeClr val="accent1">
                <a:tint val="55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32302579-C373-45FD-A9E8-16E53169683F}" type="datetime2">
              <a:rPr lang="zh-CN" altLang="en-US" smtClean="0">
                <a:latin typeface="微软雅黑" panose="020B0503020204020204" pitchFamily="34" charset="-122"/>
                <a:ea typeface="微软雅黑" panose="020B0503020204020204" pitchFamily="34" charset="-122"/>
              </a:rPr>
              <a:t>2024年11月18日</a:t>
            </a:fld>
            <a:endParaRPr lang="zh-CN" altLang="en-US" dirty="0">
              <a:latin typeface="微软雅黑" panose="020B0503020204020204" pitchFamily="34" charset="-122"/>
              <a:ea typeface="微软雅黑" panose="020B0503020204020204" pitchFamily="3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dirty="0">
              <a:latin typeface="微软雅黑" panose="020B0503020204020204" pitchFamily="34" charset="-122"/>
              <a:ea typeface="微软雅黑" panose="020B0503020204020204" pitchFamily="34" charset="-122"/>
            </a:endParaRPr>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E286890-466E-41CD-A28A-B1EBDF22CA33}" type="slidenum">
              <a:rPr lang="en-US" altLang="zh-CN" smtClean="0">
                <a:latin typeface="微软雅黑" panose="020B0503020204020204" pitchFamily="34" charset="-122"/>
                <a:ea typeface="微软雅黑" panose="020B0503020204020204" pitchFamily="34" charset="-122"/>
              </a:rPr>
              <a:t>‹#›</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629427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39BB61B9-DA9D-426F-A5EE-AB9E08D76464}" type="datetime2">
              <a:rPr lang="zh-CN" altLang="en-US" smtClean="0"/>
              <a:pPr/>
              <a:t>2024年11月18日</a:t>
            </a:fld>
            <a:endParaRPr lang="en-US" dirty="0"/>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rtl="0"/>
            <a:endParaRPr 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en-US" dirty="0"/>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927CD11A-EED3-40CE-98A3-28FEE84867B3}" type="slidenum">
              <a:rPr lang="en-US" smtClean="0"/>
              <a:pPr/>
              <a:t>‹#›</a:t>
            </a:fld>
            <a:endParaRPr lang="en-US" dirty="0"/>
          </a:p>
        </p:txBody>
      </p:sp>
    </p:spTree>
    <p:extLst>
      <p:ext uri="{BB962C8B-B14F-4D97-AF65-F5344CB8AC3E}">
        <p14:creationId xmlns:p14="http://schemas.microsoft.com/office/powerpoint/2010/main" val="19957613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rtlCol="0"/>
          <a:lstStyle/>
          <a:p>
            <a:pPr rtl="0"/>
            <a:endParaRPr lang="en-US" altLang="zh-CN"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rtlCol="0"/>
          <a:lstStyle/>
          <a:p>
            <a:pPr rtl="0"/>
            <a:fld id="{927CD11A-EED3-40CE-98A3-28FEE84867B3}" type="slidenum">
              <a:rPr lang="en-US" altLang="zh-CN" smtClean="0">
                <a:latin typeface="微软雅黑" panose="020B0503020204020204" pitchFamily="34" charset="-122"/>
                <a:ea typeface="微软雅黑" panose="020B0503020204020204" pitchFamily="34" charset="-122"/>
              </a:rPr>
              <a:t>1</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911602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明确了目标之后</a:t>
            </a:r>
            <a:r>
              <a:rPr lang="en-US" altLang="zh-CN" dirty="0"/>
              <a:t>, </a:t>
            </a:r>
            <a:r>
              <a:rPr lang="zh-CN" altLang="en-US" dirty="0"/>
              <a:t>我们需要考虑怎么表示我们的解决方案</a:t>
            </a:r>
            <a:r>
              <a:rPr lang="en-US" altLang="zh-CN" dirty="0"/>
              <a:t>.</a:t>
            </a:r>
          </a:p>
          <a:p>
            <a:r>
              <a:rPr lang="zh-CN" altLang="en-US" dirty="0"/>
              <a:t>不然你说你找到了一个绝妙的解决方案</a:t>
            </a:r>
            <a:r>
              <a:rPr lang="en-US" altLang="zh-CN" dirty="0"/>
              <a:t>, </a:t>
            </a:r>
            <a:r>
              <a:rPr lang="zh-CN" altLang="en-US" dirty="0"/>
              <a:t>但是不知道怎么脚踏实地地一步一步实现它</a:t>
            </a:r>
            <a:r>
              <a:rPr lang="en-US" altLang="zh-CN" dirty="0"/>
              <a:t>, </a:t>
            </a:r>
            <a:r>
              <a:rPr lang="zh-CN" altLang="en-US" dirty="0"/>
              <a:t>就很尴尬了</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12</a:t>
            </a:fld>
            <a:endParaRPr lang="en-US" dirty="0"/>
          </a:p>
        </p:txBody>
      </p:sp>
    </p:spTree>
    <p:extLst>
      <p:ext uri="{BB962C8B-B14F-4D97-AF65-F5344CB8AC3E}">
        <p14:creationId xmlns:p14="http://schemas.microsoft.com/office/powerpoint/2010/main" val="3785339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怎么知道一个决策有没有违反约束</a:t>
            </a:r>
            <a:r>
              <a:rPr lang="en-US" altLang="zh-CN" dirty="0"/>
              <a:t>? </a:t>
            </a:r>
            <a:r>
              <a:rPr lang="zh-CN" altLang="en-US" dirty="0"/>
              <a:t>有没有最大程度地实现目标</a:t>
            </a:r>
            <a:r>
              <a:rPr lang="en-US" altLang="zh-CN" dirty="0"/>
              <a:t>? </a:t>
            </a:r>
            <a:r>
              <a:rPr lang="zh-CN" altLang="en-US" dirty="0"/>
              <a:t>我们的数学模型里还缺了什么</a:t>
            </a:r>
            <a:r>
              <a:rPr lang="en-US" altLang="zh-CN" dirty="0"/>
              <a:t>?</a:t>
            </a:r>
          </a:p>
          <a:p>
            <a:r>
              <a:rPr lang="zh-CN" altLang="en-US" dirty="0"/>
              <a:t>构造一个完整的数学模型的最后一块拼图就是已知条件</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15</a:t>
            </a:fld>
            <a:endParaRPr lang="en-US" dirty="0"/>
          </a:p>
        </p:txBody>
      </p:sp>
    </p:spTree>
    <p:extLst>
      <p:ext uri="{BB962C8B-B14F-4D97-AF65-F5344CB8AC3E}">
        <p14:creationId xmlns:p14="http://schemas.microsoft.com/office/powerpoint/2010/main" val="29072758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16</a:t>
            </a:fld>
            <a:endParaRPr lang="en-US" dirty="0"/>
          </a:p>
        </p:txBody>
      </p:sp>
    </p:spTree>
    <p:extLst>
      <p:ext uri="{BB962C8B-B14F-4D97-AF65-F5344CB8AC3E}">
        <p14:creationId xmlns:p14="http://schemas.microsoft.com/office/powerpoint/2010/main" val="18864988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数学建模的好处在于</a:t>
            </a:r>
            <a:r>
              <a:rPr lang="en-US" altLang="zh-CN" dirty="0"/>
              <a:t>, </a:t>
            </a:r>
            <a:r>
              <a:rPr lang="zh-CN" altLang="en-US" dirty="0"/>
              <a:t>在现有的技术水平下</a:t>
            </a:r>
            <a:r>
              <a:rPr lang="en-US" altLang="zh-CN" dirty="0"/>
              <a:t>, </a:t>
            </a:r>
            <a:r>
              <a:rPr lang="zh-CN" altLang="en-US" dirty="0"/>
              <a:t>计算机是可以直接理解建模语言的</a:t>
            </a:r>
            <a:r>
              <a:rPr lang="en-US" altLang="zh-CN" dirty="0"/>
              <a:t>. </a:t>
            </a:r>
            <a:r>
              <a:rPr lang="zh-CN" altLang="en-US" dirty="0"/>
              <a:t>于是对于简单问题</a:t>
            </a:r>
            <a:r>
              <a:rPr lang="en-US" altLang="zh-CN" dirty="0"/>
              <a:t>, </a:t>
            </a:r>
            <a:r>
              <a:rPr lang="zh-CN" altLang="en-US" dirty="0"/>
              <a:t>完成了建模就完成了求解</a:t>
            </a:r>
            <a:r>
              <a:rPr lang="en-US" altLang="zh-CN" dirty="0"/>
              <a:t>.</a:t>
            </a:r>
          </a:p>
          <a:p>
            <a:r>
              <a:rPr lang="zh-CN" altLang="en-US" dirty="0"/>
              <a:t>但是前面说了那么多</a:t>
            </a:r>
            <a:r>
              <a:rPr lang="en-US" altLang="zh-CN" dirty="0"/>
              <a:t>, </a:t>
            </a:r>
            <a:r>
              <a:rPr lang="zh-CN" altLang="en-US" dirty="0"/>
              <a:t>还是自然语言的描述</a:t>
            </a:r>
            <a:r>
              <a:rPr lang="en-US" altLang="zh-CN" dirty="0"/>
              <a:t>, </a:t>
            </a:r>
            <a:r>
              <a:rPr lang="zh-CN" altLang="en-US" dirty="0"/>
              <a:t>计算机能理解的形式化的描述又是怎样的呢</a:t>
            </a:r>
            <a:r>
              <a:rPr lang="en-US" altLang="zh-CN" dirty="0"/>
              <a:t>?</a:t>
            </a:r>
          </a:p>
          <a:p>
            <a:endParaRPr lang="en-US" altLang="zh-CN" dirty="0"/>
          </a:p>
          <a:p>
            <a:r>
              <a:rPr lang="zh-CN" altLang="en-US" dirty="0"/>
              <a:t>需要特殊说明的是</a:t>
            </a:r>
            <a:r>
              <a:rPr lang="en-US" altLang="zh-CN" dirty="0"/>
              <a:t>, </a:t>
            </a:r>
            <a:r>
              <a:rPr lang="zh-CN" altLang="en-US" dirty="0"/>
              <a:t>问题归约里面最经典的是 </a:t>
            </a:r>
            <a:r>
              <a:rPr lang="en-US" altLang="zh-CN" dirty="0"/>
              <a:t>NP </a:t>
            </a:r>
            <a:r>
              <a:rPr lang="zh-CN" altLang="en-US" dirty="0"/>
              <a:t>完全问题的归约</a:t>
            </a:r>
            <a:r>
              <a:rPr lang="en-US" altLang="zh-CN" dirty="0"/>
              <a:t>, </a:t>
            </a:r>
            <a:r>
              <a:rPr lang="zh-CN" altLang="en-US" dirty="0"/>
              <a:t>而这颗归约树的根节点就是 </a:t>
            </a:r>
            <a:r>
              <a:rPr lang="en-US" altLang="zh-CN" dirty="0"/>
              <a:t>SAT </a:t>
            </a:r>
            <a:r>
              <a:rPr lang="zh-CN" altLang="en-US" dirty="0"/>
              <a:t>问题</a:t>
            </a:r>
            <a:r>
              <a:rPr lang="en-US" altLang="zh-CN" dirty="0"/>
              <a:t>.</a:t>
            </a:r>
          </a:p>
          <a:p>
            <a:r>
              <a:rPr lang="zh-CN" altLang="en-US" dirty="0"/>
              <a:t>所以用 </a:t>
            </a:r>
            <a:r>
              <a:rPr lang="en-US" altLang="zh-CN" dirty="0"/>
              <a:t>SAT </a:t>
            </a:r>
            <a:r>
              <a:rPr lang="zh-CN" altLang="en-US" dirty="0"/>
              <a:t>问题对其他问题编码本质上也是一种归约</a:t>
            </a:r>
            <a:r>
              <a:rPr lang="en-US" altLang="zh-CN" dirty="0"/>
              <a:t>, </a:t>
            </a:r>
            <a:r>
              <a:rPr lang="zh-CN" altLang="en-US" dirty="0"/>
              <a:t>但是直接对一个问题进行编码和通过巧妙的构造将问题完美地映射到 </a:t>
            </a:r>
            <a:r>
              <a:rPr lang="en-US" altLang="zh-CN" dirty="0"/>
              <a:t>SAT </a:t>
            </a:r>
            <a:r>
              <a:rPr lang="zh-CN" altLang="en-US" dirty="0"/>
              <a:t>问题</a:t>
            </a:r>
            <a:r>
              <a:rPr lang="en-US" altLang="zh-CN" dirty="0"/>
              <a:t>, </a:t>
            </a:r>
            <a:r>
              <a:rPr lang="zh-CN" altLang="en-US" dirty="0"/>
              <a:t>在思维模式上稍有区别</a:t>
            </a:r>
            <a:r>
              <a:rPr lang="en-US" altLang="zh-CN" dirty="0"/>
              <a:t>.</a:t>
            </a:r>
          </a:p>
        </p:txBody>
      </p:sp>
      <p:sp>
        <p:nvSpPr>
          <p:cNvPr id="4" name="灯片编号占位符 3"/>
          <p:cNvSpPr>
            <a:spLocks noGrp="1"/>
          </p:cNvSpPr>
          <p:nvPr>
            <p:ph type="sldNum" sz="quarter" idx="10"/>
          </p:nvPr>
        </p:nvSpPr>
        <p:spPr/>
        <p:txBody>
          <a:bodyPr/>
          <a:lstStyle/>
          <a:p>
            <a:fld id="{927CD11A-EED3-40CE-98A3-28FEE84867B3}" type="slidenum">
              <a:rPr lang="en-US" smtClean="0"/>
              <a:pPr/>
              <a:t>17</a:t>
            </a:fld>
            <a:endParaRPr lang="en-US" dirty="0"/>
          </a:p>
        </p:txBody>
      </p:sp>
    </p:spTree>
    <p:extLst>
      <p:ext uri="{BB962C8B-B14F-4D97-AF65-F5344CB8AC3E}">
        <p14:creationId xmlns:p14="http://schemas.microsoft.com/office/powerpoint/2010/main" val="140164130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图中画圈的都是我们实验室已经研究过或者在实际工业应用中遇到过的问题</a:t>
            </a:r>
            <a:r>
              <a:rPr lang="en-US" altLang="zh-CN" dirty="0"/>
              <a:t>, </a:t>
            </a:r>
            <a:r>
              <a:rPr lang="zh-CN" altLang="en-US" dirty="0"/>
              <a:t>部分问题后面可能会进行专题报告</a:t>
            </a:r>
            <a:r>
              <a:rPr lang="en-US" altLang="zh-CN" dirty="0"/>
              <a:t>.</a:t>
            </a:r>
          </a:p>
          <a:p>
            <a:r>
              <a:rPr lang="zh-CN" altLang="en-US" dirty="0"/>
              <a:t>作为比较接近树根的基础问题</a:t>
            </a:r>
            <a:r>
              <a:rPr lang="en-US" altLang="zh-CN" dirty="0"/>
              <a:t>, </a:t>
            </a:r>
            <a:r>
              <a:rPr lang="zh-CN" altLang="en-US" dirty="0"/>
              <a:t>它们的研究价值是非常重大的</a:t>
            </a:r>
            <a:r>
              <a:rPr lang="en-US" altLang="zh-CN" dirty="0"/>
              <a:t>.</a:t>
            </a:r>
          </a:p>
          <a:p>
            <a:endParaRPr lang="en-US" altLang="zh-CN" dirty="0"/>
          </a:p>
          <a:p>
            <a:r>
              <a:rPr lang="zh-CN" altLang="en-US" dirty="0"/>
              <a:t>这里又给大家留个思考题</a:t>
            </a:r>
            <a:r>
              <a:rPr lang="en-US" altLang="zh-CN" dirty="0"/>
              <a:t>, </a:t>
            </a:r>
            <a:r>
              <a:rPr lang="zh-CN" altLang="en-US" dirty="0"/>
              <a:t>为什么背包问题是 </a:t>
            </a:r>
            <a:r>
              <a:rPr lang="en-US" altLang="zh-CN" dirty="0"/>
              <a:t>NP </a:t>
            </a:r>
            <a:r>
              <a:rPr lang="zh-CN" altLang="en-US" dirty="0"/>
              <a:t>问题</a:t>
            </a:r>
            <a:r>
              <a:rPr lang="en-US" altLang="zh-CN" dirty="0"/>
              <a:t>? </a:t>
            </a:r>
            <a:r>
              <a:rPr lang="zh-CN" altLang="en-US" dirty="0"/>
              <a:t>它不是可以用多项式时间的动态规划算法求解吗</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18</a:t>
            </a:fld>
            <a:endParaRPr lang="en-US" dirty="0"/>
          </a:p>
        </p:txBody>
      </p:sp>
    </p:spTree>
    <p:extLst>
      <p:ext uri="{BB962C8B-B14F-4D97-AF65-F5344CB8AC3E}">
        <p14:creationId xmlns:p14="http://schemas.microsoft.com/office/powerpoint/2010/main" val="1299361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可以把简单问题复杂化，不能把复杂问题简单化</a:t>
            </a:r>
          </a:p>
        </p:txBody>
      </p:sp>
      <p:sp>
        <p:nvSpPr>
          <p:cNvPr id="4" name="灯片编号占位符 3"/>
          <p:cNvSpPr>
            <a:spLocks noGrp="1"/>
          </p:cNvSpPr>
          <p:nvPr>
            <p:ph type="sldNum" sz="quarter" idx="5"/>
          </p:nvPr>
        </p:nvSpPr>
        <p:spPr/>
        <p:txBody>
          <a:bodyPr/>
          <a:lstStyle/>
          <a:p>
            <a:fld id="{927CD11A-EED3-40CE-98A3-28FEE84867B3}" type="slidenum">
              <a:rPr lang="en-US" smtClean="0"/>
              <a:pPr/>
              <a:t>19</a:t>
            </a:fld>
            <a:endParaRPr lang="en-US" dirty="0"/>
          </a:p>
        </p:txBody>
      </p:sp>
    </p:spTree>
    <p:extLst>
      <p:ext uri="{BB962C8B-B14F-4D97-AF65-F5344CB8AC3E}">
        <p14:creationId xmlns:p14="http://schemas.microsoft.com/office/powerpoint/2010/main" val="14798805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原本</a:t>
            </a:r>
            <a:r>
              <a:rPr lang="en-US" altLang="zh-CN" dirty="0"/>
              <a:t>2-opt</a:t>
            </a:r>
            <a:r>
              <a:rPr lang="zh-CN" altLang="en-US" dirty="0"/>
              <a:t>就能实现的动作，需要</a:t>
            </a:r>
            <a:r>
              <a:rPr lang="en-US" altLang="zh-CN" dirty="0"/>
              <a:t>(2+</a:t>
            </a:r>
            <a:r>
              <a:rPr lang="zh-CN" altLang="en-US" dirty="0"/>
              <a:t>子路径长度</a:t>
            </a:r>
            <a:r>
              <a:rPr lang="en-US" altLang="zh-CN" dirty="0"/>
              <a:t>)-opt</a:t>
            </a:r>
            <a:r>
              <a:rPr lang="zh-CN" altLang="en-US" dirty="0"/>
              <a:t>才能实现！即使原本存在代价相同的双向边！</a:t>
            </a:r>
            <a:endParaRPr lang="en-US" altLang="zh-CN" dirty="0"/>
          </a:p>
        </p:txBody>
      </p:sp>
      <p:sp>
        <p:nvSpPr>
          <p:cNvPr id="4" name="灯片编号占位符 3"/>
          <p:cNvSpPr>
            <a:spLocks noGrp="1"/>
          </p:cNvSpPr>
          <p:nvPr>
            <p:ph type="sldNum" sz="quarter" idx="5"/>
          </p:nvPr>
        </p:nvSpPr>
        <p:spPr/>
        <p:txBody>
          <a:bodyPr/>
          <a:lstStyle/>
          <a:p>
            <a:fld id="{927CD11A-EED3-40CE-98A3-28FEE84867B3}" type="slidenum">
              <a:rPr lang="en-US" smtClean="0"/>
              <a:pPr/>
              <a:t>31</a:t>
            </a:fld>
            <a:endParaRPr lang="en-US" dirty="0"/>
          </a:p>
        </p:txBody>
      </p:sp>
    </p:spTree>
    <p:extLst>
      <p:ext uri="{BB962C8B-B14F-4D97-AF65-F5344CB8AC3E}">
        <p14:creationId xmlns:p14="http://schemas.microsoft.com/office/powerpoint/2010/main" val="13363389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27CD11A-EED3-40CE-98A3-28FEE84867B3}" type="slidenum">
              <a:rPr lang="en-US" smtClean="0"/>
              <a:pPr/>
              <a:t>32</a:t>
            </a:fld>
            <a:endParaRPr lang="en-US" dirty="0"/>
          </a:p>
        </p:txBody>
      </p:sp>
    </p:spTree>
    <p:extLst>
      <p:ext uri="{BB962C8B-B14F-4D97-AF65-F5344CB8AC3E}">
        <p14:creationId xmlns:p14="http://schemas.microsoft.com/office/powerpoint/2010/main" val="32853033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27CD11A-EED3-40CE-98A3-28FEE84867B3}" type="slidenum">
              <a:rPr lang="en-US" smtClean="0"/>
              <a:pPr/>
              <a:t>33</a:t>
            </a:fld>
            <a:endParaRPr lang="en-US" dirty="0"/>
          </a:p>
        </p:txBody>
      </p:sp>
    </p:spTree>
    <p:extLst>
      <p:ext uri="{BB962C8B-B14F-4D97-AF65-F5344CB8AC3E}">
        <p14:creationId xmlns:p14="http://schemas.microsoft.com/office/powerpoint/2010/main" val="1738101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27CD11A-EED3-40CE-98A3-28FEE84867B3}" type="slidenum">
              <a:rPr lang="en-US" smtClean="0"/>
              <a:pPr/>
              <a:t>34</a:t>
            </a:fld>
            <a:endParaRPr lang="en-US" dirty="0"/>
          </a:p>
        </p:txBody>
      </p:sp>
    </p:spTree>
    <p:extLst>
      <p:ext uri="{BB962C8B-B14F-4D97-AF65-F5344CB8AC3E}">
        <p14:creationId xmlns:p14="http://schemas.microsoft.com/office/powerpoint/2010/main" val="4654962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zh-CN" altLang="en-US" dirty="0">
                <a:latin typeface="微软雅黑" panose="020B0503020204020204" pitchFamily="34" charset="-122"/>
                <a:ea typeface="微软雅黑" panose="020B0503020204020204" pitchFamily="34" charset="-122"/>
              </a:rPr>
              <a:t>很多人觉得学的知识总是用不上，比如这门课后面会学到的各种优化算法，但平常好像见不到什么需要优化的问题。</a:t>
            </a:r>
          </a:p>
          <a:p>
            <a:pPr rtl="0"/>
            <a:r>
              <a:rPr lang="zh-CN" altLang="en-US" dirty="0">
                <a:latin typeface="微软雅黑" panose="020B0503020204020204" pitchFamily="34" charset="-122"/>
                <a:ea typeface="微软雅黑" panose="020B0503020204020204" pitchFamily="34" charset="-122"/>
              </a:rPr>
              <a:t>其实对我来说，看个电影读个小说都能发现很多优化问题。</a:t>
            </a:r>
            <a:endParaRPr lang="en-US" altLang="zh-CN" dirty="0">
              <a:latin typeface="微软雅黑" panose="020B0503020204020204" pitchFamily="34" charset="-122"/>
              <a:ea typeface="微软雅黑" panose="020B0503020204020204" pitchFamily="34" charset="-122"/>
            </a:endParaRPr>
          </a:p>
          <a:p>
            <a:pPr rtl="0"/>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放视频</a:t>
            </a:r>
            <a:r>
              <a:rPr lang="en-US" altLang="zh-CN" dirty="0">
                <a:latin typeface="微软雅黑" panose="020B0503020204020204" pitchFamily="34" charset="-122"/>
                <a:ea typeface="微软雅黑" panose="020B0503020204020204" pitchFamily="34" charset="-122"/>
              </a:rPr>
              <a:t>] TSP-TW</a:t>
            </a:r>
          </a:p>
          <a:p>
            <a:pPr rtl="0"/>
            <a:r>
              <a:rPr lang="zh-CN" altLang="en-US" dirty="0">
                <a:latin typeface="微软雅黑" panose="020B0503020204020204" pitchFamily="34" charset="-122"/>
                <a:ea typeface="微软雅黑" panose="020B0503020204020204" pitchFamily="34" charset="-122"/>
              </a:rPr>
              <a:t>你看，连区区一个电工，写小说都能写出优化问题。</a:t>
            </a:r>
            <a:endParaRPr lang="en-US" altLang="zh-CN" dirty="0">
              <a:latin typeface="微软雅黑" panose="020B0503020204020204" pitchFamily="34" charset="-122"/>
              <a:ea typeface="微软雅黑" panose="020B0503020204020204" pitchFamily="34" charset="-122"/>
            </a:endParaRPr>
          </a:p>
          <a:p>
            <a:pPr rtl="0"/>
            <a:r>
              <a:rPr lang="zh-CN" altLang="en-US" dirty="0">
                <a:latin typeface="微软雅黑" panose="020B0503020204020204" pitchFamily="34" charset="-122"/>
                <a:ea typeface="微软雅黑" panose="020B0503020204020204" pitchFamily="34" charset="-122"/>
              </a:rPr>
              <a:t>这么一说，感觉好像确实有很多优化问题，但是和经典问题相差太远，说不清楚具体是什么问题，建立不起联系。</a:t>
            </a:r>
          </a:p>
          <a:p>
            <a:pPr rtl="0"/>
            <a:r>
              <a:rPr lang="zh-CN" altLang="en-US" dirty="0">
                <a:latin typeface="微软雅黑" panose="020B0503020204020204" pitchFamily="34" charset="-122"/>
                <a:ea typeface="微软雅黑" panose="020B0503020204020204" pitchFamily="34" charset="-122"/>
              </a:rPr>
              <a:t>所以我们需要形式化描述，剥离细节，抽象本质。</a:t>
            </a:r>
          </a:p>
          <a:p>
            <a:pPr rtl="0"/>
            <a:r>
              <a:rPr lang="zh-CN" altLang="en-US" dirty="0">
                <a:latin typeface="微软雅黑" panose="020B0503020204020204" pitchFamily="34" charset="-122"/>
                <a:ea typeface="微软雅黑" panose="020B0503020204020204" pitchFamily="34" charset="-122"/>
              </a:rPr>
              <a:t>研究生以前大家都只负责做题，现在大家不是学生是研究生了，要从做题人变成出题人。</a:t>
            </a:r>
          </a:p>
          <a:p>
            <a:pPr rtl="0"/>
            <a:r>
              <a:rPr lang="zh-CN" altLang="en-US" dirty="0">
                <a:latin typeface="微软雅黑" panose="020B0503020204020204" pitchFamily="34" charset="-122"/>
                <a:ea typeface="微软雅黑" panose="020B0503020204020204" pitchFamily="34" charset="-122"/>
              </a:rPr>
              <a:t>同一个具体问题可以有多种抽象描述方式，题目出得好解题的人思路会更加清晰。</a:t>
            </a:r>
            <a:endParaRPr lang="en-US" altLang="zh-CN" dirty="0">
              <a:latin typeface="微软雅黑" panose="020B0503020204020204" pitchFamily="34" charset="-122"/>
              <a:ea typeface="微软雅黑" panose="020B0503020204020204" pitchFamily="34" charset="-122"/>
            </a:endParaRPr>
          </a:p>
          <a:p>
            <a:pPr rtl="0"/>
            <a:endParaRPr lang="en-US" altLang="zh-CN" dirty="0">
              <a:latin typeface="微软雅黑" panose="020B0503020204020204" pitchFamily="34" charset="-122"/>
              <a:ea typeface="微软雅黑" panose="020B0503020204020204" pitchFamily="34" charset="-122"/>
            </a:endParaRPr>
          </a:p>
          <a:p>
            <a:pPr rtl="0"/>
            <a:r>
              <a:rPr lang="zh-CN" altLang="en-US" dirty="0">
                <a:latin typeface="微软雅黑" panose="020B0503020204020204" pitchFamily="34" charset="-122"/>
                <a:ea typeface="微软雅黑" panose="020B0503020204020204" pitchFamily="34" charset="-122"/>
              </a:rPr>
              <a:t>所以这节课我们不讲具体的求解方法，只讲如何向计算机描述问题然后让它自动解决问题。</a:t>
            </a:r>
            <a:endParaRPr lang="en-US" altLang="zh-CN" dirty="0">
              <a:latin typeface="微软雅黑" panose="020B0503020204020204" pitchFamily="34" charset="-122"/>
              <a:ea typeface="微软雅黑" panose="020B0503020204020204" pitchFamily="34" charset="-122"/>
            </a:endParaRPr>
          </a:p>
          <a:p>
            <a:pPr rtl="0"/>
            <a:r>
              <a:rPr lang="zh-CN" altLang="en-US" baseline="0" dirty="0">
                <a:latin typeface="微软雅黑" panose="020B0503020204020204" pitchFamily="34" charset="-122"/>
                <a:ea typeface="微软雅黑" panose="020B0503020204020204" pitchFamily="34" charset="-122"/>
              </a:rPr>
              <a:t>先卖个关子，希望大家在以后的课程中能学得更有兴趣、更有动力一点。</a:t>
            </a:r>
            <a:endParaRPr lang="en-US" altLang="zh-CN"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927CD11A-EED3-40CE-98A3-28FEE84867B3}" type="slidenum">
              <a:rPr lang="en-US" smtClean="0"/>
              <a:pPr/>
              <a:t>2</a:t>
            </a:fld>
            <a:endParaRPr lang="en-US" dirty="0"/>
          </a:p>
        </p:txBody>
      </p:sp>
    </p:spTree>
    <p:extLst>
      <p:ext uri="{BB962C8B-B14F-4D97-AF65-F5344CB8AC3E}">
        <p14:creationId xmlns:p14="http://schemas.microsoft.com/office/powerpoint/2010/main" val="21180750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927CD11A-EED3-40CE-98A3-28FEE84867B3}" type="slidenum">
              <a:rPr lang="en-US" smtClean="0"/>
              <a:pPr/>
              <a:t>35</a:t>
            </a:fld>
            <a:endParaRPr lang="en-US" dirty="0"/>
          </a:p>
        </p:txBody>
      </p:sp>
    </p:spTree>
    <p:extLst>
      <p:ext uri="{BB962C8B-B14F-4D97-AF65-F5344CB8AC3E}">
        <p14:creationId xmlns:p14="http://schemas.microsoft.com/office/powerpoint/2010/main" val="2022991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讲到这里让我想起了一个很搞笑的问题：如果我搞到了可口可乐的配方，能卖多少钱？</a:t>
            </a:r>
            <a:endParaRPr lang="en-US" altLang="zh-CN" dirty="0"/>
          </a:p>
          <a:p>
            <a:r>
              <a:rPr lang="zh-CN" altLang="en-US" dirty="0"/>
              <a:t>要回答这个问题，就要搞清楚可口可乐成功在哪？是因为好喝吗？</a:t>
            </a:r>
            <a:endParaRPr lang="en-US" altLang="zh-CN" dirty="0"/>
          </a:p>
          <a:p>
            <a:r>
              <a:rPr lang="zh-CN" altLang="en-US" dirty="0"/>
              <a:t>乔布斯当年创办苹果组建创业团队的时候，挖百事可乐的</a:t>
            </a:r>
            <a:r>
              <a:rPr lang="en-US" altLang="zh-CN" dirty="0"/>
              <a:t>CEO</a:t>
            </a:r>
            <a:r>
              <a:rPr lang="zh-CN" altLang="en-US" dirty="0"/>
              <a:t>，问他“你想就这样卖一辈子糖水，还是想跟我一起改变世界？”</a:t>
            </a:r>
            <a:endParaRPr lang="en-US" altLang="zh-CN" dirty="0"/>
          </a:p>
          <a:p>
            <a:r>
              <a:rPr lang="zh-CN" altLang="en-US" dirty="0"/>
              <a:t>所以其实真就只是糖水而已，人家百事可乐味道也没多大区别。</a:t>
            </a:r>
            <a:endParaRPr lang="en-US" altLang="zh-CN" dirty="0"/>
          </a:p>
          <a:p>
            <a:r>
              <a:rPr lang="zh-CN" altLang="en-US" dirty="0"/>
              <a:t>要说成功的因素，可能有很多，但既然在我们这门课上提到这个问题，我心目中的答案肯定是</a:t>
            </a:r>
            <a:r>
              <a:rPr lang="en-US" altLang="zh-CN" dirty="0"/>
              <a:t>——</a:t>
            </a:r>
            <a:r>
              <a:rPr lang="zh-CN" altLang="en-US" dirty="0"/>
              <a:t>优化算法做得好。</a:t>
            </a:r>
            <a:endParaRPr lang="en-US" altLang="zh-CN" dirty="0"/>
          </a:p>
          <a:p>
            <a:r>
              <a:rPr lang="zh-CN" altLang="en-US" dirty="0"/>
              <a:t>大家想想，为什么一瓶可乐的单价可以几十年几乎不涨价，糖水甚至比某些纯水还便宜？</a:t>
            </a:r>
            <a:endParaRPr lang="en-US" altLang="zh-CN" dirty="0"/>
          </a:p>
          <a:p>
            <a:r>
              <a:rPr lang="zh-CN" altLang="en-US" dirty="0"/>
              <a:t>一瓶水、一点糖能值多少钱？但是你怎么用最低的成本把它生产出来、运到超市货架上？</a:t>
            </a:r>
            <a:endParaRPr lang="en-US" altLang="zh-CN" dirty="0"/>
          </a:p>
          <a:p>
            <a:r>
              <a:rPr lang="zh-CN" altLang="en-US" dirty="0"/>
              <a:t>可以说，成本主要在于在哪里建厂，既离供应商近又离客户近；以及物流运输过程中的怎么装载、怎么规划路径、怎么给司机排班一系列问题。这些都是典型的优化问题。</a:t>
            </a:r>
            <a:endParaRPr lang="en-US" altLang="zh-CN" dirty="0"/>
          </a:p>
          <a:p>
            <a:endParaRPr lang="en-US" altLang="zh-CN" dirty="0"/>
          </a:p>
          <a:p>
            <a:r>
              <a:rPr lang="zh-CN" altLang="en-US" dirty="0"/>
              <a:t>那话又说回来，为什么现在可口可乐又开始走下坡路了？因为大家都知道搞优化了，打价格战打不动了。</a:t>
            </a:r>
            <a:endParaRPr lang="en-US" altLang="zh-CN" dirty="0"/>
          </a:p>
        </p:txBody>
      </p:sp>
      <p:sp>
        <p:nvSpPr>
          <p:cNvPr id="4" name="灯片编号占位符 3"/>
          <p:cNvSpPr>
            <a:spLocks noGrp="1"/>
          </p:cNvSpPr>
          <p:nvPr>
            <p:ph type="sldNum" sz="quarter" idx="5"/>
          </p:nvPr>
        </p:nvSpPr>
        <p:spPr/>
        <p:txBody>
          <a:bodyPr/>
          <a:lstStyle/>
          <a:p>
            <a:fld id="{927CD11A-EED3-40CE-98A3-28FEE84867B3}" type="slidenum">
              <a:rPr lang="en-US" smtClean="0"/>
              <a:pPr/>
              <a:t>36</a:t>
            </a:fld>
            <a:endParaRPr lang="en-US" dirty="0"/>
          </a:p>
        </p:txBody>
      </p:sp>
    </p:spTree>
    <p:extLst>
      <p:ext uri="{BB962C8B-B14F-4D97-AF65-F5344CB8AC3E}">
        <p14:creationId xmlns:p14="http://schemas.microsoft.com/office/powerpoint/2010/main" val="16201516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下面我们先把重点放到数学规划上</a:t>
            </a:r>
            <a:r>
              <a:rPr lang="en-US" altLang="zh-CN" dirty="0"/>
              <a:t>.</a:t>
            </a:r>
          </a:p>
          <a:p>
            <a:r>
              <a:rPr lang="zh-CN" altLang="en-US" dirty="0"/>
              <a:t>数学规划又可以细分出一大堆自类别</a:t>
            </a:r>
            <a:r>
              <a:rPr lang="en-US" altLang="zh-CN" dirty="0"/>
              <a:t>, </a:t>
            </a:r>
            <a:r>
              <a:rPr lang="zh-CN" altLang="en-US" dirty="0"/>
              <a:t>其中有的简单</a:t>
            </a:r>
            <a:r>
              <a:rPr lang="en-US" altLang="zh-CN" dirty="0"/>
              <a:t>, </a:t>
            </a:r>
            <a:r>
              <a:rPr lang="zh-CN" altLang="en-US" dirty="0"/>
              <a:t>有的复杂</a:t>
            </a:r>
            <a:r>
              <a:rPr lang="en-US" altLang="zh-CN" dirty="0"/>
              <a:t>.</a:t>
            </a:r>
          </a:p>
          <a:p>
            <a:r>
              <a:rPr lang="zh-CN" altLang="en-US" dirty="0"/>
              <a:t>那么什么样的问题是简单问题</a:t>
            </a:r>
            <a:r>
              <a:rPr lang="en-US" altLang="zh-CN" dirty="0"/>
              <a:t>, </a:t>
            </a:r>
            <a:r>
              <a:rPr lang="zh-CN" altLang="en-US" dirty="0"/>
              <a:t>什么样的问题是困难的问题呢</a:t>
            </a:r>
            <a:r>
              <a:rPr lang="en-US" altLang="zh-CN" dirty="0"/>
              <a:t>?</a:t>
            </a:r>
          </a:p>
          <a:p>
            <a:endParaRPr lang="en-US" altLang="zh-CN" dirty="0"/>
          </a:p>
          <a:p>
            <a:r>
              <a:rPr lang="zh-CN" altLang="en-US" dirty="0"/>
              <a:t>其中 </a:t>
            </a:r>
            <a:r>
              <a:rPr lang="en-US" altLang="zh-CN" dirty="0"/>
              <a:t>SOCP </a:t>
            </a:r>
            <a:r>
              <a:rPr lang="zh-CN" altLang="en-US" dirty="0"/>
              <a:t>是 </a:t>
            </a:r>
            <a:r>
              <a:rPr lang="en-US" altLang="zh-CN" dirty="0"/>
              <a:t>QP </a:t>
            </a:r>
            <a:r>
              <a:rPr lang="zh-CN" altLang="en-US" dirty="0"/>
              <a:t>的特例</a:t>
            </a:r>
            <a:r>
              <a:rPr lang="en-US" altLang="zh-CN" dirty="0"/>
              <a:t>, </a:t>
            </a:r>
            <a:r>
              <a:rPr lang="zh-CN" altLang="en-US" dirty="0"/>
              <a:t>其目标中的系数矩阵 </a:t>
            </a:r>
            <a:r>
              <a:rPr lang="en-US" altLang="zh-CN" dirty="0"/>
              <a:t>Q </a:t>
            </a:r>
            <a:r>
              <a:rPr lang="zh-CN" altLang="en-US" dirty="0"/>
              <a:t>是正定 </a:t>
            </a:r>
            <a:r>
              <a:rPr lang="en-US" altLang="zh-CN" dirty="0"/>
              <a:t>(positive definite) </a:t>
            </a:r>
            <a:r>
              <a:rPr lang="zh-CN" altLang="en-US" dirty="0"/>
              <a:t>的</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38</a:t>
            </a:fld>
            <a:endParaRPr lang="en-US" dirty="0"/>
          </a:p>
        </p:txBody>
      </p:sp>
    </p:spTree>
    <p:extLst>
      <p:ext uri="{BB962C8B-B14F-4D97-AF65-F5344CB8AC3E}">
        <p14:creationId xmlns:p14="http://schemas.microsoft.com/office/powerpoint/2010/main" val="9690715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生产实践中遇到的绝大多数问题都可以用线性规划的标准型描述</a:t>
            </a:r>
            <a:r>
              <a:rPr lang="en-US" altLang="zh-CN" dirty="0"/>
              <a:t>.</a:t>
            </a:r>
          </a:p>
          <a:p>
            <a:r>
              <a:rPr lang="zh-CN" altLang="en-US" dirty="0"/>
              <a:t>下面我们以线性规划的标准型为例</a:t>
            </a:r>
            <a:r>
              <a:rPr lang="en-US" altLang="zh-CN" dirty="0"/>
              <a:t>, </a:t>
            </a:r>
            <a:r>
              <a:rPr lang="zh-CN" altLang="en-US" dirty="0"/>
              <a:t>看看前面说的建模要素在形式化的语言中长什么样</a:t>
            </a:r>
            <a:r>
              <a:rPr lang="en-US" altLang="zh-CN" dirty="0"/>
              <a:t>.</a:t>
            </a:r>
          </a:p>
          <a:p>
            <a:endParaRPr lang="en-US" altLang="zh-CN" dirty="0"/>
          </a:p>
          <a:p>
            <a:r>
              <a:rPr lang="zh-CN" altLang="en-US" dirty="0"/>
              <a:t>注意矩阵形式中的粗体</a:t>
            </a:r>
            <a:r>
              <a:rPr lang="en-US" altLang="zh-CN" dirty="0"/>
              <a:t>, </a:t>
            </a:r>
            <a:r>
              <a:rPr lang="zh-CN" altLang="en-US" dirty="0"/>
              <a:t>表示是向量或矩阵</a:t>
            </a:r>
            <a:r>
              <a:rPr lang="en-US" altLang="zh-CN" dirty="0"/>
              <a:t>.</a:t>
            </a:r>
          </a:p>
        </p:txBody>
      </p:sp>
      <p:sp>
        <p:nvSpPr>
          <p:cNvPr id="4" name="灯片编号占位符 3"/>
          <p:cNvSpPr>
            <a:spLocks noGrp="1"/>
          </p:cNvSpPr>
          <p:nvPr>
            <p:ph type="sldNum" sz="quarter" idx="10"/>
          </p:nvPr>
        </p:nvSpPr>
        <p:spPr/>
        <p:txBody>
          <a:bodyPr/>
          <a:lstStyle/>
          <a:p>
            <a:fld id="{927CD11A-EED3-40CE-98A3-28FEE84867B3}" type="slidenum">
              <a:rPr lang="en-US" smtClean="0"/>
              <a:pPr/>
              <a:t>39</a:t>
            </a:fld>
            <a:endParaRPr lang="en-US" dirty="0"/>
          </a:p>
        </p:txBody>
      </p:sp>
    </p:spTree>
    <p:extLst>
      <p:ext uri="{BB962C8B-B14F-4D97-AF65-F5344CB8AC3E}">
        <p14:creationId xmlns:p14="http://schemas.microsoft.com/office/powerpoint/2010/main" val="14523981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决策</a:t>
            </a:r>
            <a:r>
              <a:rPr lang="en-US" altLang="zh-CN" dirty="0"/>
              <a:t>.</a:t>
            </a:r>
          </a:p>
        </p:txBody>
      </p:sp>
      <p:sp>
        <p:nvSpPr>
          <p:cNvPr id="4" name="灯片编号占位符 3"/>
          <p:cNvSpPr>
            <a:spLocks noGrp="1"/>
          </p:cNvSpPr>
          <p:nvPr>
            <p:ph type="sldNum" sz="quarter" idx="10"/>
          </p:nvPr>
        </p:nvSpPr>
        <p:spPr/>
        <p:txBody>
          <a:bodyPr/>
          <a:lstStyle/>
          <a:p>
            <a:fld id="{927CD11A-EED3-40CE-98A3-28FEE84867B3}" type="slidenum">
              <a:rPr lang="en-US" smtClean="0"/>
              <a:pPr/>
              <a:t>40</a:t>
            </a:fld>
            <a:endParaRPr lang="en-US" dirty="0"/>
          </a:p>
        </p:txBody>
      </p:sp>
    </p:spTree>
    <p:extLst>
      <p:ext uri="{BB962C8B-B14F-4D97-AF65-F5344CB8AC3E}">
        <p14:creationId xmlns:p14="http://schemas.microsoft.com/office/powerpoint/2010/main" val="158839696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已知</a:t>
            </a:r>
            <a:r>
              <a:rPr lang="en-US" altLang="zh-CN" dirty="0"/>
              <a:t>.</a:t>
            </a:r>
          </a:p>
        </p:txBody>
      </p:sp>
      <p:sp>
        <p:nvSpPr>
          <p:cNvPr id="4" name="灯片编号占位符 3"/>
          <p:cNvSpPr>
            <a:spLocks noGrp="1"/>
          </p:cNvSpPr>
          <p:nvPr>
            <p:ph type="sldNum" sz="quarter" idx="10"/>
          </p:nvPr>
        </p:nvSpPr>
        <p:spPr/>
        <p:txBody>
          <a:bodyPr/>
          <a:lstStyle/>
          <a:p>
            <a:fld id="{927CD11A-EED3-40CE-98A3-28FEE84867B3}" type="slidenum">
              <a:rPr lang="en-US" smtClean="0"/>
              <a:pPr/>
              <a:t>41</a:t>
            </a:fld>
            <a:endParaRPr lang="en-US" dirty="0"/>
          </a:p>
        </p:txBody>
      </p:sp>
    </p:spTree>
    <p:extLst>
      <p:ext uri="{BB962C8B-B14F-4D97-AF65-F5344CB8AC3E}">
        <p14:creationId xmlns:p14="http://schemas.microsoft.com/office/powerpoint/2010/main" val="33965473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a:t>
            </a:r>
            <a:r>
              <a:rPr lang="en-US" altLang="zh-CN" dirty="0"/>
              <a:t>.</a:t>
            </a:r>
          </a:p>
        </p:txBody>
      </p:sp>
      <p:sp>
        <p:nvSpPr>
          <p:cNvPr id="4" name="灯片编号占位符 3"/>
          <p:cNvSpPr>
            <a:spLocks noGrp="1"/>
          </p:cNvSpPr>
          <p:nvPr>
            <p:ph type="sldNum" sz="quarter" idx="10"/>
          </p:nvPr>
        </p:nvSpPr>
        <p:spPr/>
        <p:txBody>
          <a:bodyPr/>
          <a:lstStyle/>
          <a:p>
            <a:fld id="{927CD11A-EED3-40CE-98A3-28FEE84867B3}" type="slidenum">
              <a:rPr lang="en-US" smtClean="0"/>
              <a:pPr/>
              <a:t>42</a:t>
            </a:fld>
            <a:endParaRPr lang="en-US" dirty="0"/>
          </a:p>
        </p:txBody>
      </p:sp>
    </p:spTree>
    <p:extLst>
      <p:ext uri="{BB962C8B-B14F-4D97-AF65-F5344CB8AC3E}">
        <p14:creationId xmlns:p14="http://schemas.microsoft.com/office/powerpoint/2010/main" val="1463033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约束</a:t>
            </a:r>
            <a:r>
              <a:rPr lang="en-US" altLang="zh-CN" dirty="0"/>
              <a:t>.</a:t>
            </a:r>
          </a:p>
        </p:txBody>
      </p:sp>
      <p:sp>
        <p:nvSpPr>
          <p:cNvPr id="4" name="灯片编号占位符 3"/>
          <p:cNvSpPr>
            <a:spLocks noGrp="1"/>
          </p:cNvSpPr>
          <p:nvPr>
            <p:ph type="sldNum" sz="quarter" idx="10"/>
          </p:nvPr>
        </p:nvSpPr>
        <p:spPr/>
        <p:txBody>
          <a:bodyPr/>
          <a:lstStyle/>
          <a:p>
            <a:fld id="{927CD11A-EED3-40CE-98A3-28FEE84867B3}" type="slidenum">
              <a:rPr lang="en-US" smtClean="0"/>
              <a:pPr/>
              <a:t>43</a:t>
            </a:fld>
            <a:endParaRPr lang="en-US" dirty="0"/>
          </a:p>
        </p:txBody>
      </p:sp>
    </p:spTree>
    <p:extLst>
      <p:ext uri="{BB962C8B-B14F-4D97-AF65-F5344CB8AC3E}">
        <p14:creationId xmlns:p14="http://schemas.microsoft.com/office/powerpoint/2010/main" val="2036411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在实际应用中</a:t>
            </a:r>
            <a:r>
              <a:rPr lang="en-US" altLang="zh-CN" dirty="0"/>
              <a:t>, </a:t>
            </a:r>
            <a:r>
              <a:rPr lang="zh-CN" altLang="en-US" dirty="0"/>
              <a:t>例如写论文或者编程实现时</a:t>
            </a:r>
            <a:r>
              <a:rPr lang="en-US" altLang="zh-CN" dirty="0"/>
              <a:t>, </a:t>
            </a:r>
            <a:r>
              <a:rPr lang="zh-CN" altLang="en-US" dirty="0"/>
              <a:t>往往需要对原始模型进行矩阵变换或者说移项才能得到标准型</a:t>
            </a:r>
            <a:r>
              <a:rPr lang="en-US" altLang="zh-CN" dirty="0"/>
              <a:t>.</a:t>
            </a:r>
          </a:p>
          <a:p>
            <a:r>
              <a:rPr lang="zh-CN" altLang="en-US" dirty="0"/>
              <a:t>经过这样一翻折腾会丢失很多原始问题的特征</a:t>
            </a:r>
            <a:r>
              <a:rPr lang="en-US" altLang="zh-CN" dirty="0"/>
              <a:t>, </a:t>
            </a:r>
            <a:r>
              <a:rPr lang="zh-CN" altLang="en-US" dirty="0"/>
              <a:t>虽然更容易被计算机理解</a:t>
            </a:r>
            <a:r>
              <a:rPr lang="en-US" altLang="zh-CN" dirty="0"/>
              <a:t>, </a:t>
            </a:r>
            <a:r>
              <a:rPr lang="zh-CN" altLang="en-US" dirty="0"/>
              <a:t>但是对人来说可读性就变差了很多</a:t>
            </a:r>
            <a:r>
              <a:rPr lang="en-US" altLang="zh-CN" dirty="0"/>
              <a:t>.</a:t>
            </a:r>
          </a:p>
          <a:p>
            <a:r>
              <a:rPr lang="zh-CN" altLang="en-US" dirty="0"/>
              <a:t>而事实上化为标准型的方法其实很简单</a:t>
            </a:r>
            <a:r>
              <a:rPr lang="en-US" altLang="zh-CN" dirty="0"/>
              <a:t>, </a:t>
            </a:r>
            <a:r>
              <a:rPr lang="zh-CN" altLang="en-US" dirty="0"/>
              <a:t>说白了就是不等式移项</a:t>
            </a:r>
            <a:r>
              <a:rPr lang="en-US" altLang="zh-CN" dirty="0"/>
              <a:t>, </a:t>
            </a:r>
            <a:r>
              <a:rPr lang="zh-CN" altLang="en-US" dirty="0"/>
              <a:t>所以平常建模都会使用一般型</a:t>
            </a:r>
            <a:r>
              <a:rPr lang="en-US" altLang="zh-CN" dirty="0"/>
              <a:t>.</a:t>
            </a:r>
          </a:p>
          <a:p>
            <a:endParaRPr lang="en-US" altLang="zh-CN" dirty="0"/>
          </a:p>
          <a:p>
            <a:r>
              <a:rPr lang="zh-CN" altLang="en-US" dirty="0"/>
              <a:t>所谓一般型</a:t>
            </a:r>
            <a:r>
              <a:rPr lang="en-US" altLang="zh-CN" dirty="0"/>
              <a:t>, </a:t>
            </a:r>
            <a:r>
              <a:rPr lang="zh-CN" altLang="en-US" dirty="0"/>
              <a:t>就是描述方式不用那么刻板</a:t>
            </a:r>
            <a:r>
              <a:rPr lang="en-US" altLang="zh-CN" dirty="0"/>
              <a:t>, </a:t>
            </a:r>
            <a:r>
              <a:rPr lang="zh-CN" altLang="en-US" dirty="0"/>
              <a:t>可以更加灵活</a:t>
            </a:r>
            <a:r>
              <a:rPr lang="en-US" altLang="zh-CN" dirty="0"/>
              <a:t>, </a:t>
            </a:r>
            <a:r>
              <a:rPr lang="zh-CN" altLang="en-US" dirty="0"/>
              <a:t>但是灵活的代价就是很容易写出不规范的形式</a:t>
            </a:r>
            <a:r>
              <a:rPr lang="en-US" altLang="zh-CN" dirty="0"/>
              <a:t>.</a:t>
            </a:r>
          </a:p>
          <a:p>
            <a:r>
              <a:rPr lang="zh-CN" altLang="en-US" dirty="0"/>
              <a:t>下面我来讲讲我在做实际问题的过程中总结的一些经验</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44</a:t>
            </a:fld>
            <a:endParaRPr lang="en-US" dirty="0"/>
          </a:p>
        </p:txBody>
      </p:sp>
    </p:spTree>
    <p:extLst>
      <p:ext uri="{BB962C8B-B14F-4D97-AF65-F5344CB8AC3E}">
        <p14:creationId xmlns:p14="http://schemas.microsoft.com/office/powerpoint/2010/main" val="26041656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46</a:t>
            </a:fld>
            <a:endParaRPr lang="en-US" dirty="0"/>
          </a:p>
        </p:txBody>
      </p:sp>
    </p:spTree>
    <p:extLst>
      <p:ext uri="{BB962C8B-B14F-4D97-AF65-F5344CB8AC3E}">
        <p14:creationId xmlns:p14="http://schemas.microsoft.com/office/powerpoint/2010/main" val="909301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对于已经上过相关专业课的同学</a:t>
            </a:r>
            <a:r>
              <a:rPr lang="en-US" altLang="zh-CN" dirty="0"/>
              <a:t>, </a:t>
            </a:r>
            <a:r>
              <a:rPr lang="zh-CN" altLang="en-US" dirty="0"/>
              <a:t>你们对这些内容的理解可能比我更加深刻</a:t>
            </a:r>
            <a:r>
              <a:rPr lang="en-US" altLang="zh-CN" dirty="0"/>
              <a:t>, </a:t>
            </a:r>
            <a:r>
              <a:rPr lang="zh-CN" altLang="en-US" dirty="0"/>
              <a:t>希望这些同学能够积极参与互动</a:t>
            </a:r>
            <a:r>
              <a:rPr lang="en-US" altLang="zh-CN" dirty="0"/>
              <a:t>, </a:t>
            </a:r>
            <a:r>
              <a:rPr lang="zh-CN" altLang="en-US" dirty="0"/>
              <a:t>同时照顾一下没接触过相关知识的同学</a:t>
            </a:r>
            <a:r>
              <a:rPr lang="en-US" altLang="zh-CN" dirty="0"/>
              <a:t>, </a:t>
            </a:r>
            <a:r>
              <a:rPr lang="zh-CN" altLang="en-US" dirty="0"/>
              <a:t>不要嫌弃我讲得简单或者讲得慢</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3</a:t>
            </a:fld>
            <a:endParaRPr lang="en-US" dirty="0"/>
          </a:p>
        </p:txBody>
      </p:sp>
    </p:spTree>
    <p:extLst>
      <p:ext uri="{BB962C8B-B14F-4D97-AF65-F5344CB8AC3E}">
        <p14:creationId xmlns:p14="http://schemas.microsoft.com/office/powerpoint/2010/main" val="29029904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严格地说</a:t>
            </a:r>
            <a:r>
              <a:rPr lang="en-US" altLang="zh-CN" dirty="0"/>
              <a:t>, </a:t>
            </a:r>
            <a:r>
              <a:rPr lang="zh-CN" altLang="en-US" dirty="0"/>
              <a:t>最大化真子句数量其实是 </a:t>
            </a:r>
            <a:r>
              <a:rPr lang="en-US" altLang="zh-CN" dirty="0"/>
              <a:t>MAX-SAT </a:t>
            </a:r>
            <a:r>
              <a:rPr lang="zh-CN" altLang="en-US" dirty="0"/>
              <a:t>问题的特例</a:t>
            </a:r>
            <a:r>
              <a:rPr lang="en-US" altLang="zh-CN" dirty="0"/>
              <a:t>, </a:t>
            </a:r>
            <a:r>
              <a:rPr lang="zh-CN" altLang="en-US" dirty="0"/>
              <a:t>即所有子句均为软子句且权重均为 </a:t>
            </a:r>
            <a:r>
              <a:rPr lang="en-US" altLang="zh-CN" dirty="0"/>
              <a:t>1.</a:t>
            </a:r>
          </a:p>
          <a:p>
            <a:r>
              <a:rPr lang="zh-CN" altLang="en-US" dirty="0"/>
              <a:t>当表达式可满足时</a:t>
            </a:r>
            <a:r>
              <a:rPr lang="en-US" altLang="zh-CN" dirty="0"/>
              <a:t>, </a:t>
            </a:r>
            <a:r>
              <a:rPr lang="zh-CN" altLang="en-US" baseline="0" dirty="0"/>
              <a:t>上述 </a:t>
            </a:r>
            <a:r>
              <a:rPr lang="en-US" altLang="zh-CN" baseline="0" dirty="0"/>
              <a:t>MAX-SAT </a:t>
            </a:r>
            <a:r>
              <a:rPr lang="zh-CN" altLang="en-US" baseline="0" dirty="0"/>
              <a:t>问题的最优解一定是 </a:t>
            </a:r>
            <a:r>
              <a:rPr lang="en-US" altLang="zh-CN" baseline="0" dirty="0"/>
              <a:t>SAT </a:t>
            </a:r>
            <a:r>
              <a:rPr lang="zh-CN" altLang="en-US" baseline="0" dirty="0"/>
              <a:t>问题的可行解</a:t>
            </a:r>
            <a:r>
              <a:rPr lang="en-US" altLang="zh-CN" baseline="0" dirty="0"/>
              <a:t>.</a:t>
            </a:r>
          </a:p>
          <a:p>
            <a:endParaRPr lang="en-US" altLang="zh-CN" baseline="0" dirty="0"/>
          </a:p>
          <a:p>
            <a:r>
              <a:rPr lang="zh-CN" altLang="en-US" baseline="0" dirty="0"/>
              <a:t>讲到这页</a:t>
            </a:r>
            <a:r>
              <a:rPr lang="en-US" altLang="zh-CN" baseline="0" dirty="0"/>
              <a:t>PPT,</a:t>
            </a:r>
            <a:r>
              <a:rPr lang="zh-CN" altLang="en-US" baseline="0" dirty="0"/>
              <a:t> 其实前面建模的意义那里漏了一个很重要的内容</a:t>
            </a:r>
            <a:r>
              <a:rPr lang="en-US" altLang="zh-CN" baseline="0" dirty="0"/>
              <a:t>, </a:t>
            </a:r>
            <a:r>
              <a:rPr lang="zh-CN" altLang="en-US" baseline="0" dirty="0"/>
              <a:t>就是建模和求解其实也并非互不相关</a:t>
            </a:r>
            <a:r>
              <a:rPr lang="en-US" altLang="zh-CN" baseline="0" dirty="0"/>
              <a:t>, </a:t>
            </a:r>
            <a:r>
              <a:rPr lang="zh-CN" altLang="en-US" baseline="0" dirty="0"/>
              <a:t>事实上他们是紧密耦合在一起的</a:t>
            </a:r>
            <a:r>
              <a:rPr lang="en-US" altLang="zh-CN" baseline="0" dirty="0"/>
              <a:t>.</a:t>
            </a:r>
          </a:p>
          <a:p>
            <a:r>
              <a:rPr lang="zh-CN" altLang="en-US" baseline="0" dirty="0"/>
              <a:t>有的模型很好求解</a:t>
            </a:r>
            <a:r>
              <a:rPr lang="en-US" altLang="zh-CN" baseline="0" dirty="0"/>
              <a:t>, </a:t>
            </a:r>
            <a:r>
              <a:rPr lang="zh-CN" altLang="en-US" baseline="0" dirty="0"/>
              <a:t>比如计算重力</a:t>
            </a:r>
            <a:r>
              <a:rPr lang="en-US" altLang="zh-CN" baseline="0" dirty="0"/>
              <a:t>, </a:t>
            </a:r>
            <a:r>
              <a:rPr lang="zh-CN" altLang="en-US" baseline="0" dirty="0"/>
              <a:t>用 </a:t>
            </a:r>
            <a:r>
              <a:rPr lang="en-US" altLang="zh-CN" baseline="0" dirty="0"/>
              <a:t>F = mg </a:t>
            </a:r>
            <a:r>
              <a:rPr lang="zh-CN" altLang="en-US" baseline="0" dirty="0"/>
              <a:t>的话</a:t>
            </a:r>
            <a:r>
              <a:rPr lang="en-US" altLang="zh-CN" baseline="0" dirty="0"/>
              <a:t>, </a:t>
            </a:r>
            <a:r>
              <a:rPr lang="zh-CN" altLang="en-US" baseline="0" dirty="0"/>
              <a:t>那小学生都能帮你求解</a:t>
            </a:r>
            <a:r>
              <a:rPr lang="en-US" altLang="zh-CN" baseline="0" dirty="0"/>
              <a:t>, </a:t>
            </a:r>
            <a:r>
              <a:rPr lang="zh-CN" altLang="en-US" baseline="0" dirty="0"/>
              <a:t>但是用万有引力公式</a:t>
            </a:r>
            <a:r>
              <a:rPr lang="en-US" altLang="zh-CN" baseline="0" dirty="0"/>
              <a:t>, </a:t>
            </a:r>
            <a:r>
              <a:rPr lang="zh-CN" altLang="en-US" baseline="0" dirty="0"/>
              <a:t>那就稍微难一点了但是中学生也都搞得定</a:t>
            </a:r>
            <a:r>
              <a:rPr lang="en-US" altLang="zh-CN" baseline="0" dirty="0"/>
              <a:t>, </a:t>
            </a:r>
            <a:r>
              <a:rPr lang="zh-CN" altLang="en-US" baseline="0" dirty="0"/>
              <a:t>但是这些模型不准确</a:t>
            </a:r>
            <a:r>
              <a:rPr lang="en-US" altLang="zh-CN" baseline="0" dirty="0"/>
              <a:t>, </a:t>
            </a:r>
            <a:r>
              <a:rPr lang="zh-CN" altLang="en-US" baseline="0" dirty="0"/>
              <a:t>不在地表附近就不对了</a:t>
            </a:r>
            <a:r>
              <a:rPr lang="en-US" altLang="zh-CN" baseline="0" dirty="0"/>
              <a:t>.</a:t>
            </a:r>
          </a:p>
          <a:p>
            <a:r>
              <a:rPr lang="zh-CN" altLang="en-US" baseline="0" dirty="0"/>
              <a:t>那要考虑准确的模型要怎么算呢</a:t>
            </a:r>
            <a:r>
              <a:rPr lang="en-US" altLang="zh-CN" baseline="0" dirty="0"/>
              <a:t>? </a:t>
            </a:r>
            <a:r>
              <a:rPr lang="zh-CN" altLang="en-US" baseline="0" dirty="0"/>
              <a:t>首先地球不是质点</a:t>
            </a:r>
            <a:r>
              <a:rPr lang="en-US" altLang="zh-CN" baseline="0" dirty="0"/>
              <a:t>, </a:t>
            </a:r>
            <a:r>
              <a:rPr lang="zh-CN" altLang="en-US" baseline="0" dirty="0"/>
              <a:t>把这个想清楚就要牵扯到微积分的知识了</a:t>
            </a:r>
            <a:r>
              <a:rPr lang="en-US" altLang="zh-CN" baseline="0" dirty="0"/>
              <a:t>; </a:t>
            </a:r>
            <a:r>
              <a:rPr lang="zh-CN" altLang="en-US" baseline="0" dirty="0"/>
              <a:t>其次你可能还要考虑到相对论效应</a:t>
            </a:r>
            <a:r>
              <a:rPr lang="en-US" altLang="zh-CN" baseline="0" dirty="0"/>
              <a:t>, </a:t>
            </a:r>
            <a:r>
              <a:rPr lang="zh-CN" altLang="en-US" baseline="0" dirty="0"/>
              <a:t>那就更复杂了</a:t>
            </a:r>
            <a:r>
              <a:rPr lang="en-US" altLang="zh-CN" baseline="0" dirty="0"/>
              <a:t>.</a:t>
            </a:r>
          </a:p>
          <a:p>
            <a:r>
              <a:rPr lang="zh-CN" altLang="en-US" baseline="0" dirty="0"/>
              <a:t>但是模型准确又会有代价</a:t>
            </a:r>
            <a:r>
              <a:rPr lang="en-US" altLang="zh-CN" baseline="0" dirty="0"/>
              <a:t>, </a:t>
            </a:r>
            <a:r>
              <a:rPr lang="zh-CN" altLang="en-US" baseline="0" dirty="0"/>
              <a:t>就是你可能求不出结果了</a:t>
            </a:r>
            <a:r>
              <a:rPr lang="en-US" altLang="zh-CN" baseline="0" dirty="0"/>
              <a:t>, </a:t>
            </a:r>
            <a:r>
              <a:rPr lang="zh-CN" altLang="en-US" baseline="0" dirty="0"/>
              <a:t>或者至少是在合理的时间内求解</a:t>
            </a:r>
            <a:r>
              <a:rPr lang="en-US" altLang="zh-CN" baseline="0" dirty="0"/>
              <a:t>.</a:t>
            </a:r>
          </a:p>
          <a:p>
            <a:r>
              <a:rPr lang="zh-CN" altLang="en-US" baseline="0" dirty="0"/>
              <a:t>所以建模和求解是紧密相关的</a:t>
            </a:r>
            <a:r>
              <a:rPr lang="en-US" altLang="zh-CN" baseline="0" dirty="0"/>
              <a:t>, </a:t>
            </a:r>
            <a:r>
              <a:rPr lang="zh-CN" altLang="en-US" baseline="0" dirty="0"/>
              <a:t>很多时候我们需要在模型的准确度和求解效率之间寻找平衡点。</a:t>
            </a:r>
            <a:endParaRPr lang="en-US" altLang="zh-CN" baseline="0" dirty="0"/>
          </a:p>
        </p:txBody>
      </p:sp>
      <p:sp>
        <p:nvSpPr>
          <p:cNvPr id="4" name="灯片编号占位符 3"/>
          <p:cNvSpPr>
            <a:spLocks noGrp="1"/>
          </p:cNvSpPr>
          <p:nvPr>
            <p:ph type="sldNum" sz="quarter" idx="10"/>
          </p:nvPr>
        </p:nvSpPr>
        <p:spPr/>
        <p:txBody>
          <a:bodyPr/>
          <a:lstStyle/>
          <a:p>
            <a:fld id="{927CD11A-EED3-40CE-98A3-28FEE84867B3}" type="slidenum">
              <a:rPr lang="en-US" smtClean="0"/>
              <a:pPr/>
              <a:t>47</a:t>
            </a:fld>
            <a:endParaRPr lang="en-US" dirty="0"/>
          </a:p>
        </p:txBody>
      </p:sp>
    </p:spTree>
    <p:extLst>
      <p:ext uri="{BB962C8B-B14F-4D97-AF65-F5344CB8AC3E}">
        <p14:creationId xmlns:p14="http://schemas.microsoft.com/office/powerpoint/2010/main" val="1224685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en-US" altLang="zh-CN" dirty="0"/>
              </a:p>
            </p:txBody>
          </p:sp>
        </mc:Choice>
        <mc:Fallback xmlns="">
          <p:sp>
            <p:nvSpPr>
              <p:cNvPr id="3" name="备注占位符 2"/>
              <p:cNvSpPr>
                <a:spLocks noGrp="1"/>
              </p:cNvSpPr>
              <p:nvPr>
                <p:ph type="body" idx="1"/>
              </p:nvPr>
            </p:nvSpPr>
            <p:spPr/>
            <p:txBody>
              <a:bodyPr/>
              <a:lstStyle/>
              <a:p>
                <a:r>
                  <a:rPr lang="zh-CN" altLang="en-US" dirty="0" smtClean="0"/>
                  <a:t>对于非线性表达式 </a:t>
                </a:r>
                <a:r>
                  <a:rPr lang="en-US" altLang="zh-CN" b="0" i="0" smtClean="0">
                    <a:latin typeface="Cambria Math" panose="02040503050406030204" pitchFamily="18" charset="0"/>
                  </a:rPr>
                  <a:t>𝑥</a:t>
                </a:r>
                <a:r>
                  <a:rPr lang="en-US" altLang="zh-CN" b="0" i="0" smtClean="0">
                    <a:latin typeface="Cambria Math" panose="02040503050406030204" pitchFamily="18" charset="0"/>
                    <a:ea typeface="Cambria Math" panose="02040503050406030204" pitchFamily="18" charset="0"/>
                  </a:rPr>
                  <a:t>∙</a:t>
                </a:r>
                <a:r>
                  <a:rPr lang="en-US" altLang="zh-CN" b="0" i="0" smtClean="0">
                    <a:latin typeface="Cambria Math" panose="02040503050406030204" pitchFamily="18" charset="0"/>
                  </a:rPr>
                  <a:t>𝑦≤</a:t>
                </a:r>
                <a:r>
                  <a:rPr lang="en-US" altLang="zh-CN" b="0" i="0" smtClean="0">
                    <a:latin typeface="Cambria Math" panose="02040503050406030204" pitchFamily="18" charset="0"/>
                  </a:rPr>
                  <a:t>0</a:t>
                </a:r>
                <a:r>
                  <a:rPr lang="en-US" altLang="zh-CN" dirty="0" smtClean="0"/>
                  <a:t>,</a:t>
                </a:r>
              </a:p>
              <a:p>
                <a:r>
                  <a:rPr lang="zh-CN" altLang="en-US" dirty="0" smtClean="0"/>
                  <a:t>如果 </a:t>
                </a:r>
                <a:r>
                  <a:rPr lang="en-US" altLang="zh-CN" dirty="0" smtClean="0"/>
                  <a:t>x, y </a:t>
                </a:r>
                <a:r>
                  <a:rPr lang="zh-CN" altLang="en-US" dirty="0" smtClean="0"/>
                  <a:t>都是布尔变量</a:t>
                </a:r>
                <a:r>
                  <a:rPr lang="en-US" altLang="zh-CN" dirty="0" smtClean="0"/>
                  <a:t>, </a:t>
                </a:r>
                <a:r>
                  <a:rPr lang="zh-CN" altLang="en-US" dirty="0" smtClean="0"/>
                  <a:t>那么可以改写为线性表达式 </a:t>
                </a:r>
                <a:r>
                  <a:rPr lang="en-US" altLang="zh-CN" b="0" i="0" smtClean="0">
                    <a:latin typeface="Cambria Math" panose="02040503050406030204" pitchFamily="18" charset="0"/>
                  </a:rPr>
                  <a:t>𝑥+𝑦≤1</a:t>
                </a:r>
                <a:r>
                  <a:rPr lang="en-US" altLang="zh-CN" dirty="0" smtClean="0"/>
                  <a:t>;</a:t>
                </a:r>
              </a:p>
              <a:p>
                <a:r>
                  <a:rPr lang="zh-CN" altLang="en-US" dirty="0" smtClean="0"/>
                  <a:t>如果 </a:t>
                </a:r>
                <a:r>
                  <a:rPr lang="en-US" altLang="zh-CN" dirty="0" smtClean="0"/>
                  <a:t>y </a:t>
                </a:r>
                <a:r>
                  <a:rPr lang="zh-CN" altLang="en-US" dirty="0" smtClean="0"/>
                  <a:t>为整数或者实数</a:t>
                </a:r>
                <a:r>
                  <a:rPr lang="en-US" altLang="zh-CN" dirty="0" smtClean="0"/>
                  <a:t>, </a:t>
                </a:r>
                <a:r>
                  <a:rPr lang="zh-CN" altLang="en-US" dirty="0" smtClean="0"/>
                  <a:t>那么可以将表达式理解为 </a:t>
                </a:r>
                <a:r>
                  <a:rPr lang="en-US" altLang="zh-CN" b="0" i="0" smtClean="0">
                    <a:latin typeface="Cambria Math" panose="02040503050406030204" pitchFamily="18" charset="0"/>
                  </a:rPr>
                  <a:t>𝑥=1⇒𝑦≤0</a:t>
                </a:r>
                <a:r>
                  <a:rPr lang="en-US" altLang="zh-CN" dirty="0" smtClean="0"/>
                  <a:t> </a:t>
                </a:r>
                <a:r>
                  <a:rPr lang="zh-CN" altLang="en-US" dirty="0" smtClean="0"/>
                  <a:t>与 </a:t>
                </a:r>
                <a:r>
                  <a:rPr lang="en-US" altLang="zh-CN" b="0" i="0" smtClean="0">
                    <a:latin typeface="Cambria Math" panose="02040503050406030204" pitchFamily="18" charset="0"/>
                  </a:rPr>
                  <a:t>𝑥</a:t>
                </a:r>
                <a:r>
                  <a:rPr lang="en-US" altLang="zh-CN" b="0" i="0" smtClean="0">
                    <a:latin typeface="Cambria Math" panose="02040503050406030204" pitchFamily="18" charset="0"/>
                  </a:rPr>
                  <a:t>=0⇒</a:t>
                </a:r>
                <a:r>
                  <a:rPr lang="en-US" altLang="zh-CN" b="0" i="0" smtClean="0">
                    <a:latin typeface="Cambria Math" panose="02040503050406030204" pitchFamily="18" charset="0"/>
                  </a:rPr>
                  <a:t>𝑦</a:t>
                </a:r>
                <a:r>
                  <a:rPr lang="en-US" altLang="zh-CN" b="0" i="0" smtClean="0">
                    <a:latin typeface="Cambria Math" panose="02040503050406030204" pitchFamily="18" charset="0"/>
                  </a:rPr>
                  <a:t>≤+</a:t>
                </a:r>
                <a:r>
                  <a:rPr lang="en-US" altLang="zh-CN" b="0" i="0" smtClean="0">
                    <a:latin typeface="Cambria Math" panose="02040503050406030204" pitchFamily="18" charset="0"/>
                    <a:ea typeface="Cambria Math" panose="02040503050406030204" pitchFamily="18" charset="0"/>
                  </a:rPr>
                  <a:t>∞</a:t>
                </a:r>
                <a:r>
                  <a:rPr lang="en-US" altLang="zh-CN" dirty="0" smtClean="0"/>
                  <a:t>, </a:t>
                </a:r>
                <a:r>
                  <a:rPr lang="zh-CN" altLang="en-US" dirty="0" smtClean="0"/>
                  <a:t>这两式可改写为 </a:t>
                </a:r>
                <a:r>
                  <a:rPr lang="en-US" altLang="zh-CN" b="0" i="0" smtClean="0">
                    <a:latin typeface="Cambria Math" panose="02040503050406030204" pitchFamily="18" charset="0"/>
                  </a:rPr>
                  <a:t>𝑦≤𝑀</a:t>
                </a:r>
                <a:r>
                  <a:rPr lang="en-US" altLang="zh-CN" b="0" i="0" smtClean="0">
                    <a:latin typeface="Cambria Math" panose="02040503050406030204" pitchFamily="18" charset="0"/>
                    <a:ea typeface="Cambria Math" panose="02040503050406030204" pitchFamily="18" charset="0"/>
                  </a:rPr>
                  <a:t>∙</a:t>
                </a:r>
                <a:r>
                  <a:rPr lang="en-US" altLang="zh-CN" b="0" i="0" smtClean="0">
                    <a:latin typeface="Cambria Math" panose="02040503050406030204" pitchFamily="18" charset="0"/>
                  </a:rPr>
                  <a:t>(1−𝑥)</a:t>
                </a:r>
                <a:r>
                  <a:rPr lang="en-US" altLang="zh-CN" dirty="0" smtClean="0"/>
                  <a:t>, </a:t>
                </a:r>
                <a:r>
                  <a:rPr lang="zh-CN" altLang="en-US" dirty="0" smtClean="0"/>
                  <a:t>其中 </a:t>
                </a:r>
                <a:r>
                  <a:rPr lang="en-US" altLang="zh-CN" dirty="0" smtClean="0"/>
                  <a:t>M</a:t>
                </a:r>
                <a:r>
                  <a:rPr lang="en-US" altLang="zh-CN" baseline="0" dirty="0" smtClean="0"/>
                  <a:t> </a:t>
                </a:r>
                <a:r>
                  <a:rPr lang="zh-CN" altLang="en-US" baseline="0" dirty="0" smtClean="0"/>
                  <a:t>取 </a:t>
                </a:r>
                <a:r>
                  <a:rPr lang="en-US" altLang="zh-CN" baseline="0" dirty="0" smtClean="0"/>
                  <a:t>y </a:t>
                </a:r>
                <a:r>
                  <a:rPr lang="zh-CN" altLang="en-US" baseline="0" dirty="0" smtClean="0"/>
                  <a:t>在原始模型中可能取到的最大值即可</a:t>
                </a:r>
                <a:r>
                  <a:rPr lang="en-US" altLang="zh-CN" dirty="0" smtClean="0"/>
                  <a:t>.</a:t>
                </a:r>
                <a:endParaRPr lang="zh-CN" altLang="en-US" dirty="0"/>
              </a:p>
            </p:txBody>
          </p:sp>
        </mc:Fallback>
      </mc:AlternateContent>
      <p:sp>
        <p:nvSpPr>
          <p:cNvPr id="4" name="灯片编号占位符 3"/>
          <p:cNvSpPr>
            <a:spLocks noGrp="1"/>
          </p:cNvSpPr>
          <p:nvPr>
            <p:ph type="sldNum" sz="quarter" idx="10"/>
          </p:nvPr>
        </p:nvSpPr>
        <p:spPr/>
        <p:txBody>
          <a:bodyPr/>
          <a:lstStyle/>
          <a:p>
            <a:fld id="{927CD11A-EED3-40CE-98A3-28FEE84867B3}" type="slidenum">
              <a:rPr lang="en-US" smtClean="0"/>
              <a:pPr/>
              <a:t>48</a:t>
            </a:fld>
            <a:endParaRPr lang="en-US" dirty="0"/>
          </a:p>
        </p:txBody>
      </p:sp>
    </p:spTree>
    <p:extLst>
      <p:ext uri="{BB962C8B-B14F-4D97-AF65-F5344CB8AC3E}">
        <p14:creationId xmlns:p14="http://schemas.microsoft.com/office/powerpoint/2010/main" val="26820982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其实数学建模写约束的过程有点像分类问题，用不等式把解空间划分为可行解和不可行解。</a:t>
                </a:r>
                <a:endParaRPr lang="en-US" altLang="zh-CN" dirty="0"/>
              </a:p>
              <a:p>
                <a:r>
                  <a:rPr lang="zh-CN" altLang="en-US" dirty="0"/>
                  <a:t>有时不是线性可分的，怎么办？</a:t>
                </a:r>
                <a:endParaRPr lang="en-US" altLang="zh-CN" dirty="0"/>
              </a:p>
              <a:p>
                <a:endParaRPr lang="en-US" altLang="zh-CN" dirty="0"/>
              </a:p>
              <a:p>
                <a:r>
                  <a:rPr lang="zh-CN" altLang="en-US" dirty="0"/>
                  <a:t>思想上有些类似于分类问题中的升维</a:t>
                </a:r>
                <a:r>
                  <a:rPr lang="zh-CN" altLang="en-US" baseline="0" dirty="0"/>
                  <a:t> </a:t>
                </a:r>
                <a:r>
                  <a:rPr lang="en-US" altLang="zh-CN" baseline="0" dirty="0"/>
                  <a:t>(</a:t>
                </a:r>
                <a:r>
                  <a:rPr lang="en-US" altLang="zh-CN" dirty="0"/>
                  <a:t>kernel trick)</a:t>
                </a:r>
                <a:r>
                  <a:rPr lang="en-US" altLang="zh-CN" baseline="0" dirty="0"/>
                  <a:t>, </a:t>
                </a:r>
                <a:r>
                  <a:rPr lang="zh-CN" altLang="en-US" baseline="0" dirty="0"/>
                  <a:t>通过添加辅助维度将非线性问题线性化</a:t>
                </a:r>
                <a:r>
                  <a:rPr lang="en-US" altLang="zh-CN" baseline="0" dirty="0"/>
                  <a:t>.</a:t>
                </a:r>
              </a:p>
              <a:p>
                <a:r>
                  <a:rPr lang="zh-CN" altLang="en-US" baseline="0" dirty="0"/>
                  <a:t>当然具体实现是完全不同的</a:t>
                </a:r>
                <a:r>
                  <a:rPr lang="en-US" altLang="zh-CN" baseline="0" dirty="0"/>
                  <a:t>, </a:t>
                </a:r>
                <a:r>
                  <a:rPr lang="zh-CN" altLang="en-US" baseline="0" dirty="0"/>
                  <a:t>这些辅助维度不是通过现有的维度构造的</a:t>
                </a:r>
                <a:r>
                  <a:rPr lang="en-US" altLang="zh-CN" baseline="0" dirty="0"/>
                  <a:t>, </a:t>
                </a:r>
                <a:r>
                  <a:rPr lang="zh-CN" altLang="en-US" baseline="0" dirty="0"/>
                  <a:t>而是通过布尔逻辑</a:t>
                </a:r>
                <a:r>
                  <a:rPr lang="en-US" altLang="zh-CN" baseline="0" dirty="0"/>
                  <a:t>, </a:t>
                </a:r>
                <a:r>
                  <a:rPr lang="zh-CN" altLang="en-US" baseline="0" dirty="0"/>
                  <a:t>使约束在某些条件下成立</a:t>
                </a:r>
                <a:r>
                  <a:rPr lang="en-US" altLang="zh-CN" baseline="0" dirty="0"/>
                  <a:t>, </a:t>
                </a:r>
                <a:r>
                  <a:rPr lang="zh-CN" altLang="en-US" baseline="0" dirty="0"/>
                  <a:t>某些条件下失效</a:t>
                </a:r>
                <a:r>
                  <a:rPr lang="en-US" altLang="zh-CN" baseline="0" dirty="0"/>
                  <a:t>.</a:t>
                </a:r>
              </a:p>
              <a:p>
                <a:r>
                  <a:rPr lang="zh-CN" altLang="en-US" dirty="0"/>
                  <a:t>此外</a:t>
                </a:r>
                <a:r>
                  <a:rPr lang="en-US" altLang="zh-CN" dirty="0"/>
                  <a:t>, </a:t>
                </a:r>
                <a:r>
                  <a:rPr lang="zh-CN" altLang="en-US" dirty="0"/>
                  <a:t>线性化仅仅是表象</a:t>
                </a:r>
                <a:r>
                  <a:rPr lang="en-US" altLang="zh-CN" dirty="0"/>
                  <a:t>, </a:t>
                </a:r>
                <a:r>
                  <a:rPr lang="zh-CN" altLang="en-US" dirty="0"/>
                  <a:t>因为辅助变量一般是非连续变量</a:t>
                </a:r>
                <a:r>
                  <a:rPr lang="en-US" altLang="zh-CN" dirty="0"/>
                  <a:t>, </a:t>
                </a:r>
                <a:r>
                  <a:rPr lang="zh-CN" altLang="en-US" dirty="0"/>
                  <a:t>问题本身已经从 </a:t>
                </a:r>
                <a:r>
                  <a:rPr lang="en-US" altLang="zh-CN" dirty="0"/>
                  <a:t>LP </a:t>
                </a:r>
                <a:r>
                  <a:rPr lang="zh-CN" altLang="en-US" dirty="0"/>
                  <a:t>变成了 </a:t>
                </a:r>
                <a:r>
                  <a:rPr lang="en-US" altLang="zh-CN" dirty="0"/>
                  <a:t>MIP.</a:t>
                </a:r>
                <a:endParaRPr lang="zh-CN" altLang="en-US" dirty="0"/>
              </a:p>
            </p:txBody>
          </p:sp>
        </mc:Choice>
        <mc:Fallback xmlns="">
          <p:sp>
            <p:nvSpPr>
              <p:cNvPr id="3" name="备注占位符 2"/>
              <p:cNvSpPr>
                <a:spLocks noGrp="1"/>
              </p:cNvSpPr>
              <p:nvPr>
                <p:ph type="body" idx="1"/>
              </p:nvPr>
            </p:nvSpPr>
            <p:spPr/>
            <p:txBody>
              <a:bodyPr/>
              <a:lstStyle/>
              <a:p>
                <a:r>
                  <a:rPr lang="zh-CN" altLang="en-US" dirty="0" smtClean="0"/>
                  <a:t>对于非线性表达式 </a:t>
                </a:r>
                <a:r>
                  <a:rPr lang="en-US" altLang="zh-CN" b="0" i="0" smtClean="0">
                    <a:latin typeface="Cambria Math" panose="02040503050406030204" pitchFamily="18" charset="0"/>
                  </a:rPr>
                  <a:t>𝑥</a:t>
                </a:r>
                <a:r>
                  <a:rPr lang="en-US" altLang="zh-CN" b="0" i="0" smtClean="0">
                    <a:latin typeface="Cambria Math" panose="02040503050406030204" pitchFamily="18" charset="0"/>
                    <a:ea typeface="Cambria Math" panose="02040503050406030204" pitchFamily="18" charset="0"/>
                  </a:rPr>
                  <a:t>∙</a:t>
                </a:r>
                <a:r>
                  <a:rPr lang="en-US" altLang="zh-CN" b="0" i="0" smtClean="0">
                    <a:latin typeface="Cambria Math" panose="02040503050406030204" pitchFamily="18" charset="0"/>
                  </a:rPr>
                  <a:t>𝑦≤</a:t>
                </a:r>
                <a:r>
                  <a:rPr lang="en-US" altLang="zh-CN" b="0" i="0" smtClean="0">
                    <a:latin typeface="Cambria Math" panose="02040503050406030204" pitchFamily="18" charset="0"/>
                  </a:rPr>
                  <a:t>0</a:t>
                </a:r>
                <a:r>
                  <a:rPr lang="en-US" altLang="zh-CN" dirty="0" smtClean="0"/>
                  <a:t>,</a:t>
                </a:r>
              </a:p>
              <a:p>
                <a:r>
                  <a:rPr lang="zh-CN" altLang="en-US" dirty="0" smtClean="0"/>
                  <a:t>如果 </a:t>
                </a:r>
                <a:r>
                  <a:rPr lang="en-US" altLang="zh-CN" dirty="0" smtClean="0"/>
                  <a:t>x, y </a:t>
                </a:r>
                <a:r>
                  <a:rPr lang="zh-CN" altLang="en-US" dirty="0" smtClean="0"/>
                  <a:t>都是布尔变量</a:t>
                </a:r>
                <a:r>
                  <a:rPr lang="en-US" altLang="zh-CN" dirty="0" smtClean="0"/>
                  <a:t>, </a:t>
                </a:r>
                <a:r>
                  <a:rPr lang="zh-CN" altLang="en-US" dirty="0" smtClean="0"/>
                  <a:t>那么可以改写为线性表达式 </a:t>
                </a:r>
                <a:r>
                  <a:rPr lang="en-US" altLang="zh-CN" b="0" i="0" smtClean="0">
                    <a:latin typeface="Cambria Math" panose="02040503050406030204" pitchFamily="18" charset="0"/>
                  </a:rPr>
                  <a:t>𝑥+𝑦≤1</a:t>
                </a:r>
                <a:r>
                  <a:rPr lang="en-US" altLang="zh-CN" dirty="0" smtClean="0"/>
                  <a:t>;</a:t>
                </a:r>
              </a:p>
              <a:p>
                <a:r>
                  <a:rPr lang="zh-CN" altLang="en-US" dirty="0" smtClean="0"/>
                  <a:t>如果 </a:t>
                </a:r>
                <a:r>
                  <a:rPr lang="en-US" altLang="zh-CN" dirty="0" smtClean="0"/>
                  <a:t>y </a:t>
                </a:r>
                <a:r>
                  <a:rPr lang="zh-CN" altLang="en-US" dirty="0" smtClean="0"/>
                  <a:t>为整数或者实数</a:t>
                </a:r>
                <a:r>
                  <a:rPr lang="en-US" altLang="zh-CN" dirty="0" smtClean="0"/>
                  <a:t>, </a:t>
                </a:r>
                <a:r>
                  <a:rPr lang="zh-CN" altLang="en-US" dirty="0" smtClean="0"/>
                  <a:t>那么可以将表达式理解为 </a:t>
                </a:r>
                <a:r>
                  <a:rPr lang="en-US" altLang="zh-CN" b="0" i="0" smtClean="0">
                    <a:latin typeface="Cambria Math" panose="02040503050406030204" pitchFamily="18" charset="0"/>
                  </a:rPr>
                  <a:t>𝑥=1⇒𝑦≤0</a:t>
                </a:r>
                <a:r>
                  <a:rPr lang="en-US" altLang="zh-CN" dirty="0" smtClean="0"/>
                  <a:t> </a:t>
                </a:r>
                <a:r>
                  <a:rPr lang="zh-CN" altLang="en-US" dirty="0" smtClean="0"/>
                  <a:t>与 </a:t>
                </a:r>
                <a:r>
                  <a:rPr lang="en-US" altLang="zh-CN" b="0" i="0" smtClean="0">
                    <a:latin typeface="Cambria Math" panose="02040503050406030204" pitchFamily="18" charset="0"/>
                  </a:rPr>
                  <a:t>𝑥</a:t>
                </a:r>
                <a:r>
                  <a:rPr lang="en-US" altLang="zh-CN" b="0" i="0" smtClean="0">
                    <a:latin typeface="Cambria Math" panose="02040503050406030204" pitchFamily="18" charset="0"/>
                  </a:rPr>
                  <a:t>=0⇒</a:t>
                </a:r>
                <a:r>
                  <a:rPr lang="en-US" altLang="zh-CN" b="0" i="0" smtClean="0">
                    <a:latin typeface="Cambria Math" panose="02040503050406030204" pitchFamily="18" charset="0"/>
                  </a:rPr>
                  <a:t>𝑦</a:t>
                </a:r>
                <a:r>
                  <a:rPr lang="en-US" altLang="zh-CN" b="0" i="0" smtClean="0">
                    <a:latin typeface="Cambria Math" panose="02040503050406030204" pitchFamily="18" charset="0"/>
                  </a:rPr>
                  <a:t>≤+</a:t>
                </a:r>
                <a:r>
                  <a:rPr lang="en-US" altLang="zh-CN" b="0" i="0" smtClean="0">
                    <a:latin typeface="Cambria Math" panose="02040503050406030204" pitchFamily="18" charset="0"/>
                    <a:ea typeface="Cambria Math" panose="02040503050406030204" pitchFamily="18" charset="0"/>
                  </a:rPr>
                  <a:t>∞</a:t>
                </a:r>
                <a:r>
                  <a:rPr lang="en-US" altLang="zh-CN" dirty="0" smtClean="0"/>
                  <a:t>, </a:t>
                </a:r>
                <a:r>
                  <a:rPr lang="zh-CN" altLang="en-US" dirty="0" smtClean="0"/>
                  <a:t>这两式可改写为 </a:t>
                </a:r>
                <a:r>
                  <a:rPr lang="en-US" altLang="zh-CN" b="0" i="0" smtClean="0">
                    <a:latin typeface="Cambria Math" panose="02040503050406030204" pitchFamily="18" charset="0"/>
                  </a:rPr>
                  <a:t>𝑦≤𝑀</a:t>
                </a:r>
                <a:r>
                  <a:rPr lang="en-US" altLang="zh-CN" b="0" i="0" smtClean="0">
                    <a:latin typeface="Cambria Math" panose="02040503050406030204" pitchFamily="18" charset="0"/>
                    <a:ea typeface="Cambria Math" panose="02040503050406030204" pitchFamily="18" charset="0"/>
                  </a:rPr>
                  <a:t>∙</a:t>
                </a:r>
                <a:r>
                  <a:rPr lang="en-US" altLang="zh-CN" b="0" i="0" smtClean="0">
                    <a:latin typeface="Cambria Math" panose="02040503050406030204" pitchFamily="18" charset="0"/>
                  </a:rPr>
                  <a:t>(1−𝑥)</a:t>
                </a:r>
                <a:r>
                  <a:rPr lang="en-US" altLang="zh-CN" dirty="0" smtClean="0"/>
                  <a:t>, </a:t>
                </a:r>
                <a:r>
                  <a:rPr lang="zh-CN" altLang="en-US" dirty="0" smtClean="0"/>
                  <a:t>其中 </a:t>
                </a:r>
                <a:r>
                  <a:rPr lang="en-US" altLang="zh-CN" dirty="0" smtClean="0"/>
                  <a:t>M</a:t>
                </a:r>
                <a:r>
                  <a:rPr lang="en-US" altLang="zh-CN" baseline="0" dirty="0" smtClean="0"/>
                  <a:t> </a:t>
                </a:r>
                <a:r>
                  <a:rPr lang="zh-CN" altLang="en-US" baseline="0" dirty="0" smtClean="0"/>
                  <a:t>取 </a:t>
                </a:r>
                <a:r>
                  <a:rPr lang="en-US" altLang="zh-CN" baseline="0" dirty="0" smtClean="0"/>
                  <a:t>y </a:t>
                </a:r>
                <a:r>
                  <a:rPr lang="zh-CN" altLang="en-US" baseline="0" dirty="0" smtClean="0"/>
                  <a:t>在原始模型中可能取到的最大值即可</a:t>
                </a:r>
                <a:r>
                  <a:rPr lang="en-US" altLang="zh-CN" dirty="0" smtClean="0"/>
                  <a:t>.</a:t>
                </a:r>
                <a:endParaRPr lang="zh-CN" altLang="en-US" dirty="0"/>
              </a:p>
            </p:txBody>
          </p:sp>
        </mc:Fallback>
      </mc:AlternateContent>
      <p:sp>
        <p:nvSpPr>
          <p:cNvPr id="4" name="灯片编号占位符 3"/>
          <p:cNvSpPr>
            <a:spLocks noGrp="1"/>
          </p:cNvSpPr>
          <p:nvPr>
            <p:ph type="sldNum" sz="quarter" idx="10"/>
          </p:nvPr>
        </p:nvSpPr>
        <p:spPr/>
        <p:txBody>
          <a:bodyPr/>
          <a:lstStyle/>
          <a:p>
            <a:fld id="{927CD11A-EED3-40CE-98A3-28FEE84867B3}" type="slidenum">
              <a:rPr lang="en-US" smtClean="0"/>
              <a:pPr/>
              <a:t>49</a:t>
            </a:fld>
            <a:endParaRPr lang="en-US" dirty="0"/>
          </a:p>
        </p:txBody>
      </p:sp>
    </p:spTree>
    <p:extLst>
      <p:ext uri="{BB962C8B-B14F-4D97-AF65-F5344CB8AC3E}">
        <p14:creationId xmlns:p14="http://schemas.microsoft.com/office/powerpoint/2010/main" val="2763885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前面提到标准型中约束和目标只能由决策变量的线性表达式构成</a:t>
                </a:r>
                <a:r>
                  <a:rPr lang="en-US" altLang="zh-CN" dirty="0"/>
                  <a:t>.</a:t>
                </a:r>
              </a:p>
              <a:p>
                <a:r>
                  <a:rPr lang="zh-CN" altLang="en-US" dirty="0"/>
                  <a:t>所以绝对值</a:t>
                </a:r>
                <a:r>
                  <a:rPr lang="en-US" altLang="zh-CN" dirty="0"/>
                  <a:t>, </a:t>
                </a:r>
                <a:r>
                  <a:rPr lang="zh-CN" altLang="en-US" dirty="0"/>
                  <a:t>二次项</a:t>
                </a:r>
                <a:r>
                  <a:rPr lang="en-US" altLang="zh-CN" dirty="0"/>
                  <a:t>, </a:t>
                </a:r>
                <a:r>
                  <a:rPr lang="zh-CN" altLang="en-US" dirty="0"/>
                  <a:t>指数</a:t>
                </a:r>
                <a:r>
                  <a:rPr lang="en-US" altLang="zh-CN" dirty="0"/>
                  <a:t>, </a:t>
                </a:r>
                <a:r>
                  <a:rPr lang="zh-CN" altLang="en-US" dirty="0"/>
                  <a:t>对数</a:t>
                </a:r>
                <a:r>
                  <a:rPr lang="en-US" altLang="zh-CN" dirty="0"/>
                  <a:t>, </a:t>
                </a:r>
                <a:r>
                  <a:rPr lang="zh-CN" altLang="en-US" dirty="0"/>
                  <a:t>最大值等乱七八糟的函数</a:t>
                </a:r>
                <a:r>
                  <a:rPr lang="en-US" altLang="zh-CN" dirty="0"/>
                  <a:t>, </a:t>
                </a:r>
                <a:r>
                  <a:rPr lang="zh-CN" altLang="en-US" dirty="0"/>
                  <a:t>以及逻辑表达式一般都不能直接被 </a:t>
                </a:r>
                <a:r>
                  <a:rPr lang="en-US" altLang="zh-CN" dirty="0"/>
                  <a:t>MIP </a:t>
                </a:r>
                <a:r>
                  <a:rPr lang="zh-CN" altLang="en-US" dirty="0"/>
                  <a:t>求解器识别</a:t>
                </a:r>
                <a:r>
                  <a:rPr lang="en-US" altLang="zh-CN" dirty="0"/>
                  <a:t>.</a:t>
                </a:r>
              </a:p>
              <a:p>
                <a:r>
                  <a:rPr lang="zh-CN" altLang="en-US" dirty="0"/>
                  <a:t>常见的错误还有把决策变量写到下标里的情况</a:t>
                </a:r>
                <a:r>
                  <a:rPr lang="en-US" altLang="zh-CN" dirty="0"/>
                  <a:t>.</a:t>
                </a:r>
              </a:p>
              <a:p>
                <a:r>
                  <a:rPr lang="zh-CN" altLang="en-US" dirty="0"/>
                  <a:t>那么</a:t>
                </a:r>
                <a:r>
                  <a:rPr lang="en-US" altLang="zh-CN" dirty="0"/>
                  <a:t>, </a:t>
                </a:r>
                <a:r>
                  <a:rPr lang="zh-CN" altLang="en-US" dirty="0"/>
                  <a:t>如果真的有相关需求</a:t>
                </a:r>
                <a:r>
                  <a:rPr lang="en-US" altLang="zh-CN" dirty="0"/>
                  <a:t>, </a:t>
                </a:r>
                <a:r>
                  <a:rPr lang="zh-CN" altLang="en-US" dirty="0"/>
                  <a:t>如何用 </a:t>
                </a:r>
                <a:r>
                  <a:rPr lang="en-US" altLang="zh-CN" dirty="0"/>
                  <a:t>MIP </a:t>
                </a:r>
                <a:r>
                  <a:rPr lang="zh-CN" altLang="en-US" dirty="0"/>
                  <a:t>对问题进行建模</a:t>
                </a:r>
                <a:r>
                  <a:rPr lang="en-US" altLang="zh-CN" dirty="0"/>
                  <a:t>?</a:t>
                </a:r>
              </a:p>
            </p:txBody>
          </p:sp>
        </mc:Choice>
        <mc:Fallback xmlns="">
          <p:sp>
            <p:nvSpPr>
              <p:cNvPr id="3" name="备注占位符 2"/>
              <p:cNvSpPr>
                <a:spLocks noGrp="1"/>
              </p:cNvSpPr>
              <p:nvPr>
                <p:ph type="body" idx="1"/>
              </p:nvPr>
            </p:nvSpPr>
            <p:spPr/>
            <p:txBody>
              <a:bodyPr/>
              <a:lstStyle/>
              <a:p>
                <a:r>
                  <a:rPr lang="zh-CN" altLang="en-US" dirty="0" smtClean="0"/>
                  <a:t>对于非线性表达式 </a:t>
                </a:r>
                <a:r>
                  <a:rPr lang="en-US" altLang="zh-CN" b="0" i="0" smtClean="0">
                    <a:latin typeface="Cambria Math" panose="02040503050406030204" pitchFamily="18" charset="0"/>
                  </a:rPr>
                  <a:t>𝑥</a:t>
                </a:r>
                <a:r>
                  <a:rPr lang="en-US" altLang="zh-CN" b="0" i="0" smtClean="0">
                    <a:latin typeface="Cambria Math" panose="02040503050406030204" pitchFamily="18" charset="0"/>
                    <a:ea typeface="Cambria Math" panose="02040503050406030204" pitchFamily="18" charset="0"/>
                  </a:rPr>
                  <a:t>∙</a:t>
                </a:r>
                <a:r>
                  <a:rPr lang="en-US" altLang="zh-CN" b="0" i="0" smtClean="0">
                    <a:latin typeface="Cambria Math" panose="02040503050406030204" pitchFamily="18" charset="0"/>
                  </a:rPr>
                  <a:t>𝑦≤</a:t>
                </a:r>
                <a:r>
                  <a:rPr lang="en-US" altLang="zh-CN" b="0" i="0" smtClean="0">
                    <a:latin typeface="Cambria Math" panose="02040503050406030204" pitchFamily="18" charset="0"/>
                  </a:rPr>
                  <a:t>0</a:t>
                </a:r>
                <a:r>
                  <a:rPr lang="en-US" altLang="zh-CN" dirty="0" smtClean="0"/>
                  <a:t>,</a:t>
                </a:r>
              </a:p>
              <a:p>
                <a:r>
                  <a:rPr lang="zh-CN" altLang="en-US" dirty="0" smtClean="0"/>
                  <a:t>如果 </a:t>
                </a:r>
                <a:r>
                  <a:rPr lang="en-US" altLang="zh-CN" dirty="0" smtClean="0"/>
                  <a:t>x, y </a:t>
                </a:r>
                <a:r>
                  <a:rPr lang="zh-CN" altLang="en-US" dirty="0" smtClean="0"/>
                  <a:t>都是布尔变量</a:t>
                </a:r>
                <a:r>
                  <a:rPr lang="en-US" altLang="zh-CN" dirty="0" smtClean="0"/>
                  <a:t>, </a:t>
                </a:r>
                <a:r>
                  <a:rPr lang="zh-CN" altLang="en-US" dirty="0" smtClean="0"/>
                  <a:t>那么可以改写为线性表达式 </a:t>
                </a:r>
                <a:r>
                  <a:rPr lang="en-US" altLang="zh-CN" b="0" i="0" smtClean="0">
                    <a:latin typeface="Cambria Math" panose="02040503050406030204" pitchFamily="18" charset="0"/>
                  </a:rPr>
                  <a:t>𝑥+𝑦≤1</a:t>
                </a:r>
                <a:r>
                  <a:rPr lang="en-US" altLang="zh-CN" dirty="0" smtClean="0"/>
                  <a:t>;</a:t>
                </a:r>
              </a:p>
              <a:p>
                <a:r>
                  <a:rPr lang="zh-CN" altLang="en-US" dirty="0" smtClean="0"/>
                  <a:t>如果 </a:t>
                </a:r>
                <a:r>
                  <a:rPr lang="en-US" altLang="zh-CN" dirty="0" smtClean="0"/>
                  <a:t>y </a:t>
                </a:r>
                <a:r>
                  <a:rPr lang="zh-CN" altLang="en-US" dirty="0" smtClean="0"/>
                  <a:t>为整数或者实数</a:t>
                </a:r>
                <a:r>
                  <a:rPr lang="en-US" altLang="zh-CN" dirty="0" smtClean="0"/>
                  <a:t>, </a:t>
                </a:r>
                <a:r>
                  <a:rPr lang="zh-CN" altLang="en-US" dirty="0" smtClean="0"/>
                  <a:t>那么可以将表达式理解为 </a:t>
                </a:r>
                <a:r>
                  <a:rPr lang="en-US" altLang="zh-CN" b="0" i="0" smtClean="0">
                    <a:latin typeface="Cambria Math" panose="02040503050406030204" pitchFamily="18" charset="0"/>
                  </a:rPr>
                  <a:t>𝑥=1⇒𝑦≤0</a:t>
                </a:r>
                <a:r>
                  <a:rPr lang="en-US" altLang="zh-CN" dirty="0" smtClean="0"/>
                  <a:t> </a:t>
                </a:r>
                <a:r>
                  <a:rPr lang="zh-CN" altLang="en-US" dirty="0" smtClean="0"/>
                  <a:t>与 </a:t>
                </a:r>
                <a:r>
                  <a:rPr lang="en-US" altLang="zh-CN" b="0" i="0" smtClean="0">
                    <a:latin typeface="Cambria Math" panose="02040503050406030204" pitchFamily="18" charset="0"/>
                  </a:rPr>
                  <a:t>𝑥</a:t>
                </a:r>
                <a:r>
                  <a:rPr lang="en-US" altLang="zh-CN" b="0" i="0" smtClean="0">
                    <a:latin typeface="Cambria Math" panose="02040503050406030204" pitchFamily="18" charset="0"/>
                  </a:rPr>
                  <a:t>=0⇒</a:t>
                </a:r>
                <a:r>
                  <a:rPr lang="en-US" altLang="zh-CN" b="0" i="0" smtClean="0">
                    <a:latin typeface="Cambria Math" panose="02040503050406030204" pitchFamily="18" charset="0"/>
                  </a:rPr>
                  <a:t>𝑦</a:t>
                </a:r>
                <a:r>
                  <a:rPr lang="en-US" altLang="zh-CN" b="0" i="0" smtClean="0">
                    <a:latin typeface="Cambria Math" panose="02040503050406030204" pitchFamily="18" charset="0"/>
                  </a:rPr>
                  <a:t>≤+</a:t>
                </a:r>
                <a:r>
                  <a:rPr lang="en-US" altLang="zh-CN" b="0" i="0" smtClean="0">
                    <a:latin typeface="Cambria Math" panose="02040503050406030204" pitchFamily="18" charset="0"/>
                    <a:ea typeface="Cambria Math" panose="02040503050406030204" pitchFamily="18" charset="0"/>
                  </a:rPr>
                  <a:t>∞</a:t>
                </a:r>
                <a:r>
                  <a:rPr lang="en-US" altLang="zh-CN" dirty="0" smtClean="0"/>
                  <a:t>, </a:t>
                </a:r>
                <a:r>
                  <a:rPr lang="zh-CN" altLang="en-US" dirty="0" smtClean="0"/>
                  <a:t>这两式可改写为 </a:t>
                </a:r>
                <a:r>
                  <a:rPr lang="en-US" altLang="zh-CN" b="0" i="0" smtClean="0">
                    <a:latin typeface="Cambria Math" panose="02040503050406030204" pitchFamily="18" charset="0"/>
                  </a:rPr>
                  <a:t>𝑦≤𝑀</a:t>
                </a:r>
                <a:r>
                  <a:rPr lang="en-US" altLang="zh-CN" b="0" i="0" smtClean="0">
                    <a:latin typeface="Cambria Math" panose="02040503050406030204" pitchFamily="18" charset="0"/>
                    <a:ea typeface="Cambria Math" panose="02040503050406030204" pitchFamily="18" charset="0"/>
                  </a:rPr>
                  <a:t>∙</a:t>
                </a:r>
                <a:r>
                  <a:rPr lang="en-US" altLang="zh-CN" b="0" i="0" smtClean="0">
                    <a:latin typeface="Cambria Math" panose="02040503050406030204" pitchFamily="18" charset="0"/>
                  </a:rPr>
                  <a:t>(1−𝑥)</a:t>
                </a:r>
                <a:r>
                  <a:rPr lang="en-US" altLang="zh-CN" dirty="0" smtClean="0"/>
                  <a:t>, </a:t>
                </a:r>
                <a:r>
                  <a:rPr lang="zh-CN" altLang="en-US" dirty="0" smtClean="0"/>
                  <a:t>其中 </a:t>
                </a:r>
                <a:r>
                  <a:rPr lang="en-US" altLang="zh-CN" dirty="0" smtClean="0"/>
                  <a:t>M</a:t>
                </a:r>
                <a:r>
                  <a:rPr lang="en-US" altLang="zh-CN" baseline="0" dirty="0" smtClean="0"/>
                  <a:t> </a:t>
                </a:r>
                <a:r>
                  <a:rPr lang="zh-CN" altLang="en-US" baseline="0" dirty="0" smtClean="0"/>
                  <a:t>取 </a:t>
                </a:r>
                <a:r>
                  <a:rPr lang="en-US" altLang="zh-CN" baseline="0" dirty="0" smtClean="0"/>
                  <a:t>y </a:t>
                </a:r>
                <a:r>
                  <a:rPr lang="zh-CN" altLang="en-US" baseline="0" dirty="0" smtClean="0"/>
                  <a:t>在原始模型中可能取到的最大值即可</a:t>
                </a:r>
                <a:r>
                  <a:rPr lang="en-US" altLang="zh-CN" dirty="0" smtClean="0"/>
                  <a:t>.</a:t>
                </a:r>
                <a:endParaRPr lang="zh-CN" altLang="en-US" dirty="0"/>
              </a:p>
            </p:txBody>
          </p:sp>
        </mc:Fallback>
      </mc:AlternateContent>
      <p:sp>
        <p:nvSpPr>
          <p:cNvPr id="4" name="灯片编号占位符 3"/>
          <p:cNvSpPr>
            <a:spLocks noGrp="1"/>
          </p:cNvSpPr>
          <p:nvPr>
            <p:ph type="sldNum" sz="quarter" idx="10"/>
          </p:nvPr>
        </p:nvSpPr>
        <p:spPr/>
        <p:txBody>
          <a:bodyPr/>
          <a:lstStyle/>
          <a:p>
            <a:fld id="{927CD11A-EED3-40CE-98A3-28FEE84867B3}" type="slidenum">
              <a:rPr lang="en-US" smtClean="0"/>
              <a:pPr/>
              <a:t>50</a:t>
            </a:fld>
            <a:endParaRPr lang="en-US" dirty="0"/>
          </a:p>
        </p:txBody>
      </p:sp>
    </p:spTree>
    <p:extLst>
      <p:ext uri="{BB962C8B-B14F-4D97-AF65-F5344CB8AC3E}">
        <p14:creationId xmlns:p14="http://schemas.microsoft.com/office/powerpoint/2010/main" val="12417606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集合用大写是借鉴了数学家的书写风格</a:t>
            </a:r>
            <a:r>
              <a:rPr lang="en-US" altLang="zh-CN" dirty="0"/>
              <a:t>.</a:t>
            </a:r>
          </a:p>
          <a:p>
            <a:r>
              <a:rPr lang="zh-CN" altLang="en-US" dirty="0"/>
              <a:t>常量用大写是借鉴了程序员的编程风格</a:t>
            </a:r>
            <a:r>
              <a:rPr lang="en-US" altLang="zh-CN" dirty="0"/>
              <a:t>.</a:t>
            </a:r>
          </a:p>
          <a:p>
            <a:r>
              <a:rPr lang="zh-CN" altLang="en-US" dirty="0"/>
              <a:t>决策变量用小写是数学家和程序员的共识</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51</a:t>
            </a:fld>
            <a:endParaRPr lang="en-US" dirty="0"/>
          </a:p>
        </p:txBody>
      </p:sp>
    </p:spTree>
    <p:extLst>
      <p:ext uri="{BB962C8B-B14F-4D97-AF65-F5344CB8AC3E}">
        <p14:creationId xmlns:p14="http://schemas.microsoft.com/office/powerpoint/2010/main" val="39418233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52</a:t>
            </a:fld>
            <a:endParaRPr lang="en-US" dirty="0"/>
          </a:p>
        </p:txBody>
      </p:sp>
    </p:spTree>
    <p:extLst>
      <p:ext uri="{BB962C8B-B14F-4D97-AF65-F5344CB8AC3E}">
        <p14:creationId xmlns:p14="http://schemas.microsoft.com/office/powerpoint/2010/main" val="42681884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01</a:t>
            </a:r>
            <a:r>
              <a:rPr lang="zh-CN" altLang="en-US" dirty="0"/>
              <a:t>背包</a:t>
            </a:r>
          </a:p>
        </p:txBody>
      </p:sp>
      <p:sp>
        <p:nvSpPr>
          <p:cNvPr id="4" name="灯片编号占位符 3"/>
          <p:cNvSpPr>
            <a:spLocks noGrp="1"/>
          </p:cNvSpPr>
          <p:nvPr>
            <p:ph type="sldNum" sz="quarter" idx="10"/>
          </p:nvPr>
        </p:nvSpPr>
        <p:spPr/>
        <p:txBody>
          <a:bodyPr/>
          <a:lstStyle/>
          <a:p>
            <a:fld id="{FBC12F4F-6146-4856-A64E-7114B603BEDC}" type="slidenum">
              <a:rPr lang="zh-CN" altLang="en-US" smtClean="0"/>
              <a:t>53</a:t>
            </a:fld>
            <a:endParaRPr lang="zh-CN" altLang="en-US"/>
          </a:p>
        </p:txBody>
      </p:sp>
    </p:spTree>
    <p:extLst>
      <p:ext uri="{BB962C8B-B14F-4D97-AF65-F5344CB8AC3E}">
        <p14:creationId xmlns:p14="http://schemas.microsoft.com/office/powerpoint/2010/main" val="420390629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54</a:t>
            </a:fld>
            <a:endParaRPr lang="zh-CN" altLang="en-US"/>
          </a:p>
        </p:txBody>
      </p:sp>
    </p:spTree>
    <p:extLst>
      <p:ext uri="{BB962C8B-B14F-4D97-AF65-F5344CB8AC3E}">
        <p14:creationId xmlns:p14="http://schemas.microsoft.com/office/powerpoint/2010/main" val="3754719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55</a:t>
            </a:fld>
            <a:endParaRPr lang="zh-CN" altLang="en-US"/>
          </a:p>
        </p:txBody>
      </p:sp>
    </p:spTree>
    <p:extLst>
      <p:ext uri="{BB962C8B-B14F-4D97-AF65-F5344CB8AC3E}">
        <p14:creationId xmlns:p14="http://schemas.microsoft.com/office/powerpoint/2010/main" val="36529474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56</a:t>
            </a:fld>
            <a:endParaRPr lang="zh-CN" altLang="en-US"/>
          </a:p>
        </p:txBody>
      </p:sp>
    </p:spTree>
    <p:extLst>
      <p:ext uri="{BB962C8B-B14F-4D97-AF65-F5344CB8AC3E}">
        <p14:creationId xmlns:p14="http://schemas.microsoft.com/office/powerpoint/2010/main" val="39312013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rtl="0"/>
            <a:fld id="{927CD11A-EED3-40CE-98A3-28FEE84867B3}" type="slidenum">
              <a:rPr lang="en-US" altLang="zh-CN" smtClean="0">
                <a:latin typeface="微软雅黑" panose="020B0503020204020204" pitchFamily="34" charset="-122"/>
                <a:ea typeface="微软雅黑" panose="020B0503020204020204" pitchFamily="34" charset="-122"/>
              </a:rPr>
              <a:t>4</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8864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通过贪心构造初始解确定颜色数的上界</a:t>
            </a:r>
            <a:r>
              <a:rPr lang="en-US" altLang="zh-CN" dirty="0"/>
              <a:t>, </a:t>
            </a:r>
            <a:r>
              <a:rPr lang="zh-CN" altLang="en-US" dirty="0"/>
              <a:t>用该上界作为 </a:t>
            </a:r>
            <a:r>
              <a:rPr lang="en-US" altLang="zh-CN" dirty="0"/>
              <a:t>C </a:t>
            </a:r>
            <a:r>
              <a:rPr lang="zh-CN" altLang="en-US" dirty="0"/>
              <a:t>集合的大小</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57</a:t>
            </a:fld>
            <a:endParaRPr lang="zh-CN" altLang="en-US"/>
          </a:p>
        </p:txBody>
      </p:sp>
    </p:spTree>
    <p:extLst>
      <p:ext uri="{BB962C8B-B14F-4D97-AF65-F5344CB8AC3E}">
        <p14:creationId xmlns:p14="http://schemas.microsoft.com/office/powerpoint/2010/main" val="37011431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等大家后面讲完这个问题的求解算法，可以挑战一下这个竞赛的测试用例，这里面最大规模的有几百万个集合。</a:t>
            </a:r>
            <a:endParaRPr lang="en-US" altLang="zh-CN" dirty="0"/>
          </a:p>
          <a:p>
            <a:r>
              <a:rPr lang="zh-CN" altLang="en-US" dirty="0"/>
              <a:t>如果最大的算例相机数量你能算到</a:t>
            </a:r>
            <a:r>
              <a:rPr lang="en-US" altLang="zh-CN" dirty="0"/>
              <a:t>23000</a:t>
            </a:r>
            <a:r>
              <a:rPr lang="zh-CN" altLang="en-US" dirty="0"/>
              <a:t>以内，那你在优化算法上已经达到了华为天才少年，</a:t>
            </a:r>
            <a:r>
              <a:rPr lang="en-US" altLang="zh-CN" dirty="0"/>
              <a:t>ICPC world final</a:t>
            </a:r>
            <a:r>
              <a:rPr lang="zh-CN" altLang="en-US" dirty="0"/>
              <a:t>前</a:t>
            </a:r>
            <a:r>
              <a:rPr lang="en-US" altLang="zh-CN" dirty="0"/>
              <a:t>20</a:t>
            </a:r>
            <a:r>
              <a:rPr lang="zh-CN" altLang="en-US" dirty="0"/>
              <a:t>的水平。</a:t>
            </a:r>
            <a:endParaRPr lang="en-US" altLang="zh-CN" dirty="0"/>
          </a:p>
          <a:p>
            <a:r>
              <a:rPr lang="zh-CN" altLang="en-US" dirty="0"/>
              <a:t>如果你能算到</a:t>
            </a:r>
            <a:r>
              <a:rPr lang="en-US" altLang="zh-CN" dirty="0"/>
              <a:t>22000</a:t>
            </a:r>
            <a:r>
              <a:rPr lang="zh-CN" altLang="en-US" dirty="0"/>
              <a:t>以内，那你已经达到了华为天才少年在知道我能算到多少之后，把</a:t>
            </a:r>
            <a:r>
              <a:rPr lang="en-US" altLang="zh-CN" dirty="0"/>
              <a:t>A100</a:t>
            </a:r>
            <a:r>
              <a:rPr lang="zh-CN" altLang="en-US" dirty="0"/>
              <a:t>加速卡、大规模集群都用上了狂算一个月之后的水平。</a:t>
            </a:r>
            <a:endParaRPr lang="en-US" altLang="zh-CN" dirty="0"/>
          </a:p>
          <a:p>
            <a:r>
              <a:rPr lang="zh-CN" altLang="en-US" dirty="0"/>
              <a:t>如果你能算到</a:t>
            </a:r>
            <a:r>
              <a:rPr lang="en-US" altLang="zh-CN" dirty="0"/>
              <a:t>21000</a:t>
            </a:r>
            <a:r>
              <a:rPr lang="zh-CN" altLang="en-US" dirty="0"/>
              <a:t>以内，那你已经达到了我的水平，这门课你可以不用上了，直接</a:t>
            </a:r>
            <a:r>
              <a:rPr lang="en-US" altLang="zh-CN" dirty="0"/>
              <a:t>99</a:t>
            </a:r>
            <a:r>
              <a:rPr lang="zh-CN" altLang="en-US" dirty="0"/>
              <a:t>分，少</a:t>
            </a:r>
            <a:r>
              <a:rPr lang="en-US" altLang="zh-CN" dirty="0"/>
              <a:t>1</a:t>
            </a:r>
            <a:r>
              <a:rPr lang="zh-CN" altLang="en-US" dirty="0"/>
              <a:t>分免得你太骄傲。</a:t>
            </a:r>
            <a:endParaRPr lang="en-US" altLang="zh-CN" dirty="0"/>
          </a:p>
          <a:p>
            <a:r>
              <a:rPr lang="zh-CN" altLang="en-US" dirty="0"/>
              <a:t>如果你能算到</a:t>
            </a:r>
            <a:r>
              <a:rPr lang="en-US" altLang="zh-CN" dirty="0"/>
              <a:t>20000</a:t>
            </a:r>
            <a:r>
              <a:rPr lang="zh-CN" altLang="en-US" dirty="0"/>
              <a:t>以内，来来来，话筒给你，你来给大家讲课。</a:t>
            </a:r>
          </a:p>
        </p:txBody>
      </p:sp>
      <p:sp>
        <p:nvSpPr>
          <p:cNvPr id="4" name="灯片编号占位符 3"/>
          <p:cNvSpPr>
            <a:spLocks noGrp="1"/>
          </p:cNvSpPr>
          <p:nvPr>
            <p:ph type="sldNum" sz="quarter" idx="5"/>
          </p:nvPr>
        </p:nvSpPr>
        <p:spPr/>
        <p:txBody>
          <a:bodyPr/>
          <a:lstStyle/>
          <a:p>
            <a:fld id="{927CD11A-EED3-40CE-98A3-28FEE84867B3}" type="slidenum">
              <a:rPr lang="en-US" smtClean="0"/>
              <a:pPr/>
              <a:t>59</a:t>
            </a:fld>
            <a:endParaRPr lang="en-US" dirty="0"/>
          </a:p>
        </p:txBody>
      </p:sp>
    </p:spTree>
    <p:extLst>
      <p:ext uri="{BB962C8B-B14F-4D97-AF65-F5344CB8AC3E}">
        <p14:creationId xmlns:p14="http://schemas.microsoft.com/office/powerpoint/2010/main" val="26751764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CN" sz="12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12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12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oMath>
                </a14:m>
                <a:r>
                  <a:rPr lang="zh-CN" altLang="en-US" dirty="0"/>
                  <a:t> 为真时离节点 </a:t>
                </a:r>
                <a14:m>
                  <m:oMath xmlns:m="http://schemas.openxmlformats.org/officeDocument/2006/math">
                    <m:r>
                      <a:rPr kumimoji="0" lang="en-US" altLang="zh-CN" sz="1200" b="0" i="1" u="none" strike="noStrike" kern="1200" cap="none" spc="0" normalizeH="0" baseline="0" noProof="0" smtClean="0">
                        <a:ln>
                          <a:noFill/>
                        </a:ln>
                        <a:solidFill>
                          <a:schemeClr val="tx1"/>
                        </a:solidFill>
                        <a:effectLst/>
                        <a:uLnTx/>
                        <a:uFillTx/>
                        <a:latin typeface="Cambria Math" panose="02040503050406030204" pitchFamily="18" charset="0"/>
                        <a:ea typeface="微软雅黑" panose="020B0503020204020204" pitchFamily="34" charset="-122"/>
                        <a:cs typeface="+mn-cs"/>
                      </a:rPr>
                      <m:t>𝑖</m:t>
                    </m:r>
                  </m:oMath>
                </a14:m>
                <a:r>
                  <a:rPr lang="zh-CN" altLang="en-US" dirty="0"/>
                  <a:t> 最近的中心不一定是 </a:t>
                </a:r>
                <a14:m>
                  <m:oMath xmlns:m="http://schemas.openxmlformats.org/officeDocument/2006/math">
                    <m:r>
                      <a:rPr kumimoji="0" lang="en-US" altLang="zh-CN" sz="1200" b="0" i="1" u="none" strike="noStrike" kern="1200" cap="none" spc="0" normalizeH="0" baseline="0" noProof="0" smtClean="0">
                        <a:ln>
                          <a:noFill/>
                        </a:ln>
                        <a:solidFill>
                          <a:schemeClr val="tx1"/>
                        </a:solidFill>
                        <a:effectLst/>
                        <a:uLnTx/>
                        <a:uFillTx/>
                        <a:latin typeface="Cambria Math" panose="02040503050406030204" pitchFamily="18" charset="0"/>
                        <a:ea typeface="微软雅黑" panose="020B0503020204020204" pitchFamily="34" charset="-122"/>
                        <a:cs typeface="+mn-cs"/>
                      </a:rPr>
                      <m:t>𝑐</m:t>
                    </m:r>
                  </m:oMath>
                </a14:m>
                <a:r>
                  <a:rPr lang="en-US" altLang="zh-CN" dirty="0"/>
                  <a:t>,</a:t>
                </a:r>
                <a:r>
                  <a:rPr lang="en-US" altLang="zh-CN" baseline="0" dirty="0"/>
                  <a:t> </a:t>
                </a:r>
                <a:r>
                  <a:rPr lang="zh-CN" altLang="en-US" baseline="0" dirty="0"/>
                  <a:t>需要通过自己写个二重循环每个客户找离自己最近的中心</a:t>
                </a:r>
                <a:r>
                  <a:rPr lang="en-US" altLang="zh-CN" baseline="0" dirty="0"/>
                  <a:t>.</a:t>
                </a:r>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smtClean="0">
                    <a:ln>
                      <a:noFill/>
                    </a:ln>
                    <a:solidFill>
                      <a:schemeClr val="tx1"/>
                    </a:solidFill>
                    <a:effectLst/>
                    <a:uLnTx/>
                    <a:uFillTx/>
                    <a:latin typeface="Cambria Math" panose="02040503050406030204" pitchFamily="18" charset="0"/>
                    <a:cs typeface="+mn-cs"/>
                  </a:rPr>
                  <a:t>𝑥</a:t>
                </a:r>
                <a:r>
                  <a:rPr kumimoji="0" lang="en-US" altLang="zh-CN" sz="1200" b="0" i="0" u="none" strike="noStrike" kern="1200" cap="none" spc="0" normalizeH="0" baseline="0" noProof="0" smtClean="0">
                    <a:ln>
                      <a:noFill/>
                    </a:ln>
                    <a:solidFill>
                      <a:schemeClr val="tx1"/>
                    </a:solidFill>
                    <a:effectLst/>
                    <a:uLnTx/>
                    <a:uFillTx/>
                    <a:latin typeface="Cambria Math" panose="02040503050406030204" pitchFamily="18" charset="0"/>
                    <a:cs typeface="+mn-cs"/>
                  </a:rPr>
                  <a:t>_</a:t>
                </a:r>
                <a:r>
                  <a:rPr kumimoji="0" lang="en-US" altLang="zh-CN" sz="1200" b="0" i="0" u="none" strike="noStrike" kern="1200" cap="none" spc="0" normalizeH="0" baseline="0" noProof="0" smtClean="0">
                    <a:ln>
                      <a:noFill/>
                    </a:ln>
                    <a:solidFill>
                      <a:schemeClr val="tx1"/>
                    </a:solidFill>
                    <a:effectLst/>
                    <a:uLnTx/>
                    <a:uFillTx/>
                    <a:latin typeface="Cambria Math" panose="02040503050406030204" pitchFamily="18" charset="0"/>
                    <a:cs typeface="+mn-cs"/>
                  </a:rPr>
                  <a:t>𝑖𝑐</a:t>
                </a:r>
                <a:r>
                  <a:rPr lang="zh-CN" altLang="en-US" dirty="0" smtClean="0"/>
                  <a:t> 为真时离节点 </a:t>
                </a:r>
                <a:r>
                  <a:rPr kumimoji="0" lang="en-US" altLang="zh-CN" sz="1200" b="0" i="0" u="none" strike="noStrike" kern="1200" cap="none" spc="0" normalizeH="0" baseline="0" noProof="0" smtClean="0">
                    <a:ln>
                      <a:noFill/>
                    </a:ln>
                    <a:solidFill>
                      <a:schemeClr val="tx1"/>
                    </a:solidFill>
                    <a:effectLst/>
                    <a:uLnTx/>
                    <a:uFillTx/>
                    <a:latin typeface="Cambria Math" panose="02040503050406030204" pitchFamily="18" charset="0"/>
                    <a:ea typeface="微软雅黑" panose="020B0503020204020204" pitchFamily="34" charset="-122"/>
                    <a:cs typeface="+mn-cs"/>
                  </a:rPr>
                  <a:t>𝑖</a:t>
                </a:r>
                <a:r>
                  <a:rPr lang="zh-CN" altLang="en-US" dirty="0" smtClean="0"/>
                  <a:t> 最近的中心不一定是 </a:t>
                </a:r>
                <a:r>
                  <a:rPr kumimoji="0" lang="en-US" altLang="zh-CN" sz="1200" b="0" i="0" u="none" strike="noStrike" kern="1200" cap="none" spc="0" normalizeH="0" baseline="0" noProof="0" smtClean="0">
                    <a:ln>
                      <a:noFill/>
                    </a:ln>
                    <a:solidFill>
                      <a:schemeClr val="tx1"/>
                    </a:solidFill>
                    <a:effectLst/>
                    <a:uLnTx/>
                    <a:uFillTx/>
                    <a:latin typeface="Cambria Math" panose="02040503050406030204" pitchFamily="18" charset="0"/>
                    <a:ea typeface="微软雅黑" panose="020B0503020204020204" pitchFamily="34" charset="-122"/>
                    <a:cs typeface="+mn-cs"/>
                  </a:rPr>
                  <a:t>𝑐</a:t>
                </a:r>
                <a:r>
                  <a:rPr lang="en-US" altLang="zh-CN" dirty="0" smtClean="0"/>
                  <a:t>,</a:t>
                </a:r>
                <a:r>
                  <a:rPr lang="en-US" altLang="zh-CN" baseline="0" dirty="0" smtClean="0"/>
                  <a:t> </a:t>
                </a:r>
                <a:r>
                  <a:rPr lang="zh-CN" altLang="en-US" baseline="0" dirty="0" smtClean="0"/>
                  <a:t>需要通过自己写个二重循环每个客户找离自己最近的中心</a:t>
                </a:r>
                <a:r>
                  <a:rPr lang="en-US" altLang="zh-CN" baseline="0" dirty="0" smtClean="0"/>
                  <a:t>.</a:t>
                </a:r>
                <a:endParaRPr lang="zh-CN" altLang="en-US" dirty="0"/>
              </a:p>
            </p:txBody>
          </p:sp>
        </mc:Fallback>
      </mc:AlternateContent>
      <p:sp>
        <p:nvSpPr>
          <p:cNvPr id="4" name="灯片编号占位符 3"/>
          <p:cNvSpPr>
            <a:spLocks noGrp="1"/>
          </p:cNvSpPr>
          <p:nvPr>
            <p:ph type="sldNum" sz="quarter" idx="10"/>
          </p:nvPr>
        </p:nvSpPr>
        <p:spPr/>
        <p:txBody>
          <a:bodyPr/>
          <a:lstStyle/>
          <a:p>
            <a:fld id="{FBC12F4F-6146-4856-A64E-7114B603BEDC}" type="slidenum">
              <a:rPr lang="zh-CN" altLang="en-US" smtClean="0"/>
              <a:t>60</a:t>
            </a:fld>
            <a:endParaRPr lang="zh-CN" altLang="en-US"/>
          </a:p>
        </p:txBody>
      </p:sp>
    </p:spTree>
    <p:extLst>
      <p:ext uri="{BB962C8B-B14F-4D97-AF65-F5344CB8AC3E}">
        <p14:creationId xmlns:p14="http://schemas.microsoft.com/office/powerpoint/2010/main" val="1447576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转换为集合覆盖问题</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61</a:t>
            </a:fld>
            <a:endParaRPr lang="zh-CN" altLang="en-US"/>
          </a:p>
        </p:txBody>
      </p:sp>
    </p:spTree>
    <p:extLst>
      <p:ext uri="{BB962C8B-B14F-4D97-AF65-F5344CB8AC3E}">
        <p14:creationId xmlns:p14="http://schemas.microsoft.com/office/powerpoint/2010/main" val="8655415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62</a:t>
            </a:fld>
            <a:endParaRPr lang="zh-CN" altLang="en-US"/>
          </a:p>
        </p:txBody>
      </p:sp>
    </p:spTree>
    <p:extLst>
      <p:ext uri="{BB962C8B-B14F-4D97-AF65-F5344CB8AC3E}">
        <p14:creationId xmlns:p14="http://schemas.microsoft.com/office/powerpoint/2010/main" val="324517385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a:t>
            </a:r>
            <a:r>
              <a:rPr lang="zh-CN" altLang="en-US"/>
              <a:t>最短路问题引出 </a:t>
            </a:r>
            <a:r>
              <a:rPr lang="en-US" altLang="zh-CN"/>
              <a:t>TSP </a:t>
            </a:r>
            <a:r>
              <a:rPr lang="zh-CN" altLang="en-US" dirty="0"/>
              <a:t>问题</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63</a:t>
            </a:fld>
            <a:endParaRPr lang="zh-CN" altLang="en-US"/>
          </a:p>
        </p:txBody>
      </p:sp>
    </p:spTree>
    <p:extLst>
      <p:ext uri="{BB962C8B-B14F-4D97-AF65-F5344CB8AC3E}">
        <p14:creationId xmlns:p14="http://schemas.microsoft.com/office/powerpoint/2010/main" val="161274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一个子回路上，至少有一条边不被经过。</a:t>
            </a:r>
            <a:endParaRPr lang="en-US" altLang="zh-CN" dirty="0"/>
          </a:p>
          <a:p>
            <a:r>
              <a:rPr lang="zh-CN" altLang="en-US" dirty="0"/>
              <a:t>对于</a:t>
            </a:r>
            <a:r>
              <a:rPr lang="en-US" altLang="zh-CN" dirty="0"/>
              <a:t>K</a:t>
            </a:r>
            <a:r>
              <a:rPr lang="zh-CN" altLang="en-US" dirty="0"/>
              <a:t>条边的子回路，产生</a:t>
            </a:r>
            <a:r>
              <a:rPr lang="en-US" altLang="zh-CN" dirty="0"/>
              <a:t>K</a:t>
            </a:r>
            <a:r>
              <a:rPr lang="zh-CN" altLang="en-US" dirty="0"/>
              <a:t>个分支，第</a:t>
            </a:r>
            <a:r>
              <a:rPr lang="en-US" altLang="zh-CN" dirty="0" err="1"/>
              <a:t>i</a:t>
            </a:r>
            <a:r>
              <a:rPr lang="zh-CN" altLang="en-US" dirty="0"/>
              <a:t>个分支中第</a:t>
            </a:r>
            <a:r>
              <a:rPr lang="en-US" altLang="zh-CN" dirty="0" err="1"/>
              <a:t>i</a:t>
            </a:r>
            <a:r>
              <a:rPr lang="zh-CN" altLang="en-US" dirty="0"/>
              <a:t>条边的权重设为充分大，使用最小权匹配算法求解。</a:t>
            </a:r>
          </a:p>
        </p:txBody>
      </p:sp>
      <p:sp>
        <p:nvSpPr>
          <p:cNvPr id="4" name="灯片编号占位符 3"/>
          <p:cNvSpPr>
            <a:spLocks noGrp="1"/>
          </p:cNvSpPr>
          <p:nvPr>
            <p:ph type="sldNum" sz="quarter" idx="10"/>
          </p:nvPr>
        </p:nvSpPr>
        <p:spPr/>
        <p:txBody>
          <a:bodyPr/>
          <a:lstStyle/>
          <a:p>
            <a:fld id="{FBC12F4F-6146-4856-A64E-7114B603BEDC}" type="slidenum">
              <a:rPr lang="zh-CN" altLang="en-US" smtClean="0"/>
              <a:t>66</a:t>
            </a:fld>
            <a:endParaRPr lang="zh-CN" altLang="en-US"/>
          </a:p>
        </p:txBody>
      </p:sp>
    </p:spTree>
    <p:extLst>
      <p:ext uri="{BB962C8B-B14F-4D97-AF65-F5344CB8AC3E}">
        <p14:creationId xmlns:p14="http://schemas.microsoft.com/office/powerpoint/2010/main" val="3676462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67</a:t>
            </a:fld>
            <a:endParaRPr lang="zh-CN" altLang="en-US"/>
          </a:p>
        </p:txBody>
      </p:sp>
    </p:spTree>
    <p:extLst>
      <p:ext uri="{BB962C8B-B14F-4D97-AF65-F5344CB8AC3E}">
        <p14:creationId xmlns:p14="http://schemas.microsoft.com/office/powerpoint/2010/main" val="33967087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68</a:t>
            </a:fld>
            <a:endParaRPr lang="zh-CN" altLang="en-US"/>
          </a:p>
        </p:txBody>
      </p:sp>
    </p:spTree>
    <p:extLst>
      <p:ext uri="{BB962C8B-B14F-4D97-AF65-F5344CB8AC3E}">
        <p14:creationId xmlns:p14="http://schemas.microsoft.com/office/powerpoint/2010/main" val="11409944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69</a:t>
            </a:fld>
            <a:endParaRPr lang="zh-CN" altLang="en-US"/>
          </a:p>
        </p:txBody>
      </p:sp>
    </p:spTree>
    <p:extLst>
      <p:ext uri="{BB962C8B-B14F-4D97-AF65-F5344CB8AC3E}">
        <p14:creationId xmlns:p14="http://schemas.microsoft.com/office/powerpoint/2010/main" val="27888227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rtl="0"/>
            <a:fld id="{927CD11A-EED3-40CE-98A3-28FEE84867B3}" type="slidenum">
              <a:rPr lang="en-US" altLang="zh-CN" smtClean="0">
                <a:latin typeface="微软雅黑" panose="020B0503020204020204" pitchFamily="34" charset="-122"/>
                <a:ea typeface="微软雅黑" panose="020B0503020204020204" pitchFamily="34" charset="-122"/>
              </a:rPr>
              <a:t>5</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516239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70</a:t>
            </a:fld>
            <a:endParaRPr lang="zh-CN" altLang="en-US"/>
          </a:p>
        </p:txBody>
      </p:sp>
    </p:spTree>
    <p:extLst>
      <p:ext uri="{BB962C8B-B14F-4D97-AF65-F5344CB8AC3E}">
        <p14:creationId xmlns:p14="http://schemas.microsoft.com/office/powerpoint/2010/main" val="333975308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72</a:t>
            </a:fld>
            <a:endParaRPr lang="zh-CN" altLang="en-US"/>
          </a:p>
        </p:txBody>
      </p:sp>
    </p:spTree>
    <p:extLst>
      <p:ext uri="{BB962C8B-B14F-4D97-AF65-F5344CB8AC3E}">
        <p14:creationId xmlns:p14="http://schemas.microsoft.com/office/powerpoint/2010/main" val="25627434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73</a:t>
            </a:fld>
            <a:endParaRPr lang="zh-CN" altLang="en-US"/>
          </a:p>
        </p:txBody>
      </p:sp>
    </p:spTree>
    <p:extLst>
      <p:ext uri="{BB962C8B-B14F-4D97-AF65-F5344CB8AC3E}">
        <p14:creationId xmlns:p14="http://schemas.microsoft.com/office/powerpoint/2010/main" val="6590147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BC12F4F-6146-4856-A64E-7114B603BEDC}" type="slidenum">
              <a:rPr lang="zh-CN" altLang="en-US" smtClean="0"/>
              <a:t>75</a:t>
            </a:fld>
            <a:endParaRPr lang="zh-CN" altLang="en-US"/>
          </a:p>
        </p:txBody>
      </p:sp>
    </p:spTree>
    <p:extLst>
      <p:ext uri="{BB962C8B-B14F-4D97-AF65-F5344CB8AC3E}">
        <p14:creationId xmlns:p14="http://schemas.microsoft.com/office/powerpoint/2010/main" val="42514934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以最小化问题为例</a:t>
            </a:r>
            <a:r>
              <a:rPr lang="en-US" altLang="zh-CN" dirty="0"/>
              <a:t>. </a:t>
            </a:r>
            <a:r>
              <a:rPr lang="zh-CN" altLang="en-US" dirty="0"/>
              <a:t>最大化问题反之</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82</a:t>
            </a:fld>
            <a:endParaRPr lang="en-US" dirty="0"/>
          </a:p>
        </p:txBody>
      </p:sp>
    </p:spTree>
    <p:extLst>
      <p:ext uri="{BB962C8B-B14F-4D97-AF65-F5344CB8AC3E}">
        <p14:creationId xmlns:p14="http://schemas.microsoft.com/office/powerpoint/2010/main" val="21838402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Pareto optimal solution?</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83</a:t>
            </a:fld>
            <a:endParaRPr lang="en-US" dirty="0"/>
          </a:p>
        </p:txBody>
      </p:sp>
    </p:spTree>
    <p:extLst>
      <p:ext uri="{BB962C8B-B14F-4D97-AF65-F5344CB8AC3E}">
        <p14:creationId xmlns:p14="http://schemas.microsoft.com/office/powerpoint/2010/main" val="238210819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84</a:t>
            </a:fld>
            <a:endParaRPr lang="en-US" dirty="0"/>
          </a:p>
        </p:txBody>
      </p:sp>
    </p:spTree>
    <p:extLst>
      <p:ext uri="{BB962C8B-B14F-4D97-AF65-F5344CB8AC3E}">
        <p14:creationId xmlns:p14="http://schemas.microsoft.com/office/powerpoint/2010/main" val="417023480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线性加权模拟实现中如果目标优先级过多或者某个目标取值范围很大</a:t>
            </a:r>
            <a:endParaRPr lang="en-US" altLang="zh-CN" dirty="0"/>
          </a:p>
          <a:p>
            <a:endParaRPr lang="en-US" altLang="zh-CN" dirty="0"/>
          </a:p>
          <a:p>
            <a:r>
              <a:rPr lang="zh-CN" altLang="en-US" dirty="0"/>
              <a:t>朴素实现中如何实现低优先级目标函数值相同时选择高优先级目标函数值最优的解</a:t>
            </a:r>
            <a:r>
              <a:rPr lang="en-US" altLang="zh-CN" dirty="0"/>
              <a:t>?</a:t>
            </a:r>
          </a:p>
          <a:p>
            <a:r>
              <a:rPr lang="zh-CN" altLang="en-US" dirty="0"/>
              <a:t>计算低优先级目标时将高优先级目标乘以很小的系数加到低优先级目标中</a:t>
            </a:r>
            <a:r>
              <a:rPr lang="en-US" altLang="zh-CN" dirty="0"/>
              <a:t>?</a:t>
            </a:r>
          </a:p>
          <a:p>
            <a:r>
              <a:rPr lang="zh-CN" altLang="en-US" dirty="0"/>
              <a:t>计算完成之后回头用更紧的及格线依次计算各目标</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85</a:t>
            </a:fld>
            <a:endParaRPr lang="en-US" dirty="0"/>
          </a:p>
        </p:txBody>
      </p:sp>
    </p:spTree>
    <p:extLst>
      <p:ext uri="{BB962C8B-B14F-4D97-AF65-F5344CB8AC3E}">
        <p14:creationId xmlns:p14="http://schemas.microsoft.com/office/powerpoint/2010/main" val="5628843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线性加权模拟实现中如果目标优先级过多或者某个目标取值范围很大</a:t>
            </a:r>
            <a:endParaRPr lang="en-US" altLang="zh-CN" dirty="0"/>
          </a:p>
          <a:p>
            <a:endParaRPr lang="en-US" altLang="zh-CN" dirty="0"/>
          </a:p>
          <a:p>
            <a:r>
              <a:rPr lang="zh-CN" altLang="en-US" dirty="0"/>
              <a:t>朴素实现中如何实现低优先级目标函数值相同时选择高优先级目标函数值最优的解</a:t>
            </a:r>
            <a:r>
              <a:rPr lang="en-US" altLang="zh-CN" dirty="0"/>
              <a:t>?</a:t>
            </a:r>
          </a:p>
          <a:p>
            <a:r>
              <a:rPr lang="zh-CN" altLang="en-US" dirty="0"/>
              <a:t>计算低优先级目标时将高优先级目标乘以很小的系数加到低优先级目标中</a:t>
            </a:r>
            <a:r>
              <a:rPr lang="en-US" altLang="zh-CN" dirty="0"/>
              <a:t>?</a:t>
            </a:r>
          </a:p>
          <a:p>
            <a:r>
              <a:rPr lang="zh-CN" altLang="en-US" dirty="0"/>
              <a:t>计算完成之后回头用更紧的及格线依次计算各目标</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86</a:t>
            </a:fld>
            <a:endParaRPr lang="en-US" dirty="0"/>
          </a:p>
        </p:txBody>
      </p:sp>
    </p:spTree>
    <p:extLst>
      <p:ext uri="{BB962C8B-B14F-4D97-AF65-F5344CB8AC3E}">
        <p14:creationId xmlns:p14="http://schemas.microsoft.com/office/powerpoint/2010/main" val="234021292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在 </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MIP </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中</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整数解才是原始问题的解</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 </a:t>
            </a:r>
            <a:r>
              <a:rPr lang="zh-CN" altLang="en-US" sz="1200" b="0" i="0" kern="1200" dirty="0">
                <a:solidFill>
                  <a:schemeClr val="tx1"/>
                </a:solidFill>
                <a:effectLst/>
                <a:latin typeface="微软雅黑" panose="020B0503020204020204" pitchFamily="34" charset="-122"/>
                <a:ea typeface="微软雅黑" panose="020B0503020204020204" pitchFamily="34" charset="-122"/>
                <a:cs typeface="+mn-cs"/>
              </a:rPr>
              <a:t>故在找到松弛的实数解时不会触发惰性约束</a:t>
            </a:r>
            <a:r>
              <a:rPr lang="en-US" altLang="zh-CN" sz="1200" b="0" i="0" kern="1200" dirty="0">
                <a:solidFill>
                  <a:schemeClr val="tx1"/>
                </a:solidFill>
                <a:effectLst/>
                <a:latin typeface="微软雅黑" panose="020B0503020204020204" pitchFamily="34" charset="-122"/>
                <a:ea typeface="微软雅黑" panose="020B0503020204020204" pitchFamily="34" charset="-122"/>
                <a:cs typeface="+mn-cs"/>
              </a:rPr>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87</a:t>
            </a:fld>
            <a:endParaRPr lang="en-US" dirty="0"/>
          </a:p>
        </p:txBody>
      </p:sp>
    </p:spTree>
    <p:extLst>
      <p:ext uri="{BB962C8B-B14F-4D97-AF65-F5344CB8AC3E}">
        <p14:creationId xmlns:p14="http://schemas.microsoft.com/office/powerpoint/2010/main" val="21105163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rtl="0"/>
            <a:fld id="{927CD11A-EED3-40CE-98A3-28FEE84867B3}" type="slidenum">
              <a:rPr lang="en-US" altLang="zh-CN" smtClean="0">
                <a:latin typeface="微软雅黑" panose="020B0503020204020204" pitchFamily="34" charset="-122"/>
                <a:ea typeface="微软雅黑" panose="020B0503020204020204" pitchFamily="34" charset="-122"/>
              </a:rPr>
              <a:t>6</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369854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88</a:t>
            </a:fld>
            <a:endParaRPr lang="en-US" dirty="0"/>
          </a:p>
        </p:txBody>
      </p:sp>
    </p:spTree>
    <p:extLst>
      <p:ext uri="{BB962C8B-B14F-4D97-AF65-F5344CB8AC3E}">
        <p14:creationId xmlns:p14="http://schemas.microsoft.com/office/powerpoint/2010/main" val="33750756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具体细节需要掌握求解线性规划的单纯形算法的基础知识</a:t>
            </a:r>
            <a:r>
              <a:rPr lang="en-US" altLang="zh-CN" dirty="0"/>
              <a:t>, </a:t>
            </a:r>
            <a:r>
              <a:rPr lang="zh-CN" altLang="en-US" dirty="0"/>
              <a:t>在此不做展开</a:t>
            </a:r>
            <a:r>
              <a:rPr lang="en-US" altLang="zh-CN" dirty="0"/>
              <a:t>, </a:t>
            </a:r>
            <a:r>
              <a:rPr lang="zh-CN" altLang="en-US" dirty="0"/>
              <a:t>只介绍其基本思想</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89</a:t>
            </a:fld>
            <a:endParaRPr lang="en-US" dirty="0"/>
          </a:p>
        </p:txBody>
      </p:sp>
    </p:spTree>
    <p:extLst>
      <p:ext uri="{BB962C8B-B14F-4D97-AF65-F5344CB8AC3E}">
        <p14:creationId xmlns:p14="http://schemas.microsoft.com/office/powerpoint/2010/main" val="1399817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𝛾</m:t>
                    </m:r>
                  </m:oMath>
                </a14:m>
                <a:r>
                  <a:rPr lang="zh-CN" altLang="en-US" dirty="0"/>
                  <a:t> 为任意常数</a:t>
                </a:r>
                <a:r>
                  <a:rPr lang="en-US" altLang="zh-CN" dirty="0"/>
                  <a:t>, </a:t>
                </a:r>
                <a:r>
                  <a:rPr lang="zh-CN" altLang="en-US" dirty="0"/>
                  <a:t>一般取 </a:t>
                </a:r>
                <a:r>
                  <a:rPr lang="en-US" altLang="zh-CN" dirty="0"/>
                  <a:t>1.</a:t>
                </a:r>
                <a:endParaRPr lang="zh-CN" altLang="en-US" dirty="0"/>
              </a:p>
            </p:txBody>
          </p:sp>
        </mc:Choice>
        <mc:Fallback xmlns="">
          <p:sp>
            <p:nvSpPr>
              <p:cNvPr id="3" name="备注占位符 2"/>
              <p:cNvSpPr>
                <a:spLocks noGrp="1"/>
              </p:cNvSpPr>
              <p:nvPr>
                <p:ph type="body" idx="1"/>
              </p:nvPr>
            </p:nvSpPr>
            <p:spPr/>
            <p:txBody>
              <a:bodyPr/>
              <a:lstStyle/>
              <a:p>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𝛾</a:t>
                </a:r>
                <a:r>
                  <a:rPr lang="zh-CN" altLang="en-US" dirty="0" smtClean="0"/>
                  <a:t> 为任意常数</a:t>
                </a:r>
                <a:r>
                  <a:rPr lang="en-US" altLang="zh-CN" dirty="0" smtClean="0"/>
                  <a:t>, </a:t>
                </a:r>
                <a:r>
                  <a:rPr lang="zh-CN" altLang="en-US" dirty="0" smtClean="0"/>
                  <a:t>一般取 </a:t>
                </a:r>
                <a:r>
                  <a:rPr lang="en-US" altLang="zh-CN" dirty="0" smtClean="0"/>
                  <a:t>1.</a:t>
                </a:r>
                <a:endParaRPr lang="zh-CN" altLang="en-US" dirty="0"/>
              </a:p>
            </p:txBody>
          </p:sp>
        </mc:Fallback>
      </mc:AlternateContent>
      <p:sp>
        <p:nvSpPr>
          <p:cNvPr id="4" name="灯片编号占位符 3"/>
          <p:cNvSpPr>
            <a:spLocks noGrp="1"/>
          </p:cNvSpPr>
          <p:nvPr>
            <p:ph type="sldNum" sz="quarter" idx="10"/>
          </p:nvPr>
        </p:nvSpPr>
        <p:spPr/>
        <p:txBody>
          <a:bodyPr/>
          <a:lstStyle/>
          <a:p>
            <a:fld id="{927CD11A-EED3-40CE-98A3-28FEE84867B3}" type="slidenum">
              <a:rPr lang="en-US" smtClean="0"/>
              <a:pPr/>
              <a:t>90</a:t>
            </a:fld>
            <a:endParaRPr lang="en-US" dirty="0"/>
          </a:p>
        </p:txBody>
      </p:sp>
    </p:spTree>
    <p:extLst>
      <p:ext uri="{BB962C8B-B14F-4D97-AF65-F5344CB8AC3E}">
        <p14:creationId xmlns:p14="http://schemas.microsoft.com/office/powerpoint/2010/main" val="231702084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0" lang="zh-CN" altLang="en-US" sz="1200" b="0" i="0" u="none" strike="noStrike" kern="1200" cap="none" spc="0" normalizeH="0" baseline="0" noProof="0" dirty="0">
                    <a:ln>
                      <a:noFill/>
                    </a:ln>
                    <a:solidFill>
                      <a:prstClr val="black"/>
                    </a:solidFill>
                    <a:effectLst/>
                    <a:uLnTx/>
                    <a:uFillTx/>
                    <a:latin typeface="Cambria Math" panose="02040503050406030204" pitchFamily="18" charset="0"/>
                    <a:cs typeface="+mn-cs"/>
                  </a:rPr>
                  <a:t>要优化原始目标要求 </a:t>
                </a:r>
                <a14:m>
                  <m:oMath xmlns:m="http://schemas.openxmlformats.org/officeDocument/2006/math">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oMath>
                </a14:m>
                <a:r>
                  <a:rPr kumimoji="0" lang="zh-CN" altLang="en-US" sz="1200" b="0" i="0" u="none" strike="noStrike" kern="1200" cap="none" spc="0" normalizeH="0" baseline="0" noProof="0" dirty="0">
                    <a:ln>
                      <a:noFill/>
                    </a:ln>
                    <a:solidFill>
                      <a:prstClr val="black"/>
                    </a:solidFill>
                    <a:effectLst/>
                    <a:uLnTx/>
                    <a:uFillTx/>
                    <a:latin typeface="Cambria Math" panose="02040503050406030204" pitchFamily="18" charset="0"/>
                    <a:cs typeface="+mn-cs"/>
                  </a:rPr>
                  <a:t> 大 </a:t>
                </a:r>
                <a14:m>
                  <m:oMath xmlns:m="http://schemas.openxmlformats.org/officeDocument/2006/math">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d>
                      <m:d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oMath>
                </a14:m>
                <a:r>
                  <a:rPr kumimoji="0" lang="zh-CN" altLang="en-US" sz="1200" b="0" i="0" u="none" strike="noStrike" kern="1200" cap="none" spc="0" normalizeH="0" baseline="0" noProof="0" dirty="0">
                    <a:ln>
                      <a:noFill/>
                    </a:ln>
                    <a:solidFill>
                      <a:prstClr val="black"/>
                    </a:solidFill>
                    <a:effectLst/>
                    <a:uLnTx/>
                    <a:uFillTx/>
                    <a:latin typeface="Cambria Math" panose="02040503050406030204" pitchFamily="18" charset="0"/>
                    <a:cs typeface="+mn-cs"/>
                  </a:rPr>
                  <a:t> 小</a:t>
                </a:r>
                <a:r>
                  <a:rPr kumimoji="0" lang="en-US" altLang="zh-CN" sz="1200" b="0" i="0" u="none" strike="noStrike" kern="1200" cap="none" spc="0" normalizeH="0" baseline="0" noProof="0" dirty="0">
                    <a:ln>
                      <a:noFill/>
                    </a:ln>
                    <a:solidFill>
                      <a:prstClr val="black"/>
                    </a:solidFill>
                    <a:effectLst/>
                    <a:uLnTx/>
                    <a:uFillTx/>
                    <a:latin typeface="Cambria Math" panose="02040503050406030204" pitchFamily="18" charset="0"/>
                    <a:cs typeface="+mn-cs"/>
                  </a:rPr>
                  <a:t>, </a:t>
                </a:r>
                <a:r>
                  <a:rPr kumimoji="0" lang="zh-CN" altLang="en-US" sz="1200" b="0" i="0" u="none" strike="noStrike" kern="1200" cap="none" spc="0" normalizeH="0" baseline="0" noProof="0" dirty="0">
                    <a:ln>
                      <a:noFill/>
                    </a:ln>
                    <a:solidFill>
                      <a:prstClr val="black"/>
                    </a:solidFill>
                    <a:effectLst/>
                    <a:uLnTx/>
                    <a:uFillTx/>
                    <a:latin typeface="Cambria Math" panose="02040503050406030204" pitchFamily="18" charset="0"/>
                    <a:cs typeface="+mn-cs"/>
                  </a:rPr>
                  <a:t>故右边的式子取值越大越好</a:t>
                </a:r>
                <a:r>
                  <a:rPr kumimoji="0" lang="en-US" altLang="zh-CN" sz="1200" b="0" i="0" u="none" strike="noStrike" kern="1200" cap="none" spc="0" normalizeH="0" baseline="0" noProof="0">
                    <a:ln>
                      <a:noFill/>
                    </a:ln>
                    <a:solidFill>
                      <a:prstClr val="black"/>
                    </a:solidFill>
                    <a:effectLst/>
                    <a:uLnTx/>
                    <a:uFillTx/>
                    <a:latin typeface="Cambria Math" panose="02040503050406030204" pitchFamily="18" charset="0"/>
                    <a:cs typeface="+mn-cs"/>
                  </a:rPr>
                  <a:t>.</a:t>
                </a:r>
                <a:endParaRPr kumimoji="0" lang="en-US" altLang="zh-CN" sz="1200" b="0" i="0" u="none" strike="noStrike" kern="1200" cap="none" spc="0" normalizeH="0" baseline="0" noProof="0" dirty="0">
                  <a:ln>
                    <a:noFill/>
                  </a:ln>
                  <a:solidFill>
                    <a:prstClr val="black"/>
                  </a:solidFill>
                  <a:effectLst/>
                  <a:uLnTx/>
                  <a:uFillTx/>
                  <a:latin typeface="Cambria Math" panose="02040503050406030204" pitchFamily="18" charset="0"/>
                  <a:cs typeface="+mn-cs"/>
                </a:endParaRPr>
              </a:p>
              <a:p>
                <a14:m>
                  <m:oMath xmlns:m="http://schemas.openxmlformats.org/officeDocument/2006/math">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p>
                    </m:s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d>
                      <m:d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&lt;0⇒</m:t>
                    </m:r>
                    <m:f>
                      <m:f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num>
                      <m:den>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d>
                          <m:d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den>
                    </m:f>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&lt;</m:t>
                    </m:r>
                    <m:sSup>
                      <m:sSup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p>
                    </m:sSup>
                  </m:oMath>
                </a14:m>
                <a:r>
                  <a:rPr lang="en-US" altLang="zh-CN" dirty="0"/>
                  <a:t>, </a:t>
                </a:r>
                <a:r>
                  <a:rPr lang="zh-CN" altLang="en-US" dirty="0"/>
                  <a:t>实际能取到的 </a:t>
                </a:r>
                <a14:m>
                  <m:oMath xmlns:m="http://schemas.openxmlformats.org/officeDocument/2006/math">
                    <m:r>
                      <a:rPr lang="en-US" altLang="zh-CN" b="0" i="1" smtClean="0">
                        <a:latin typeface="Cambria Math" panose="02040503050406030204" pitchFamily="18" charset="0"/>
                      </a:rPr>
                      <m:t>𝜆</m:t>
                    </m:r>
                  </m:oMath>
                </a14:m>
                <a:r>
                  <a:rPr lang="zh-CN" altLang="en-US" dirty="0"/>
                  <a:t> 比 </a:t>
                </a:r>
                <a14:m>
                  <m:oMath xmlns:m="http://schemas.openxmlformats.org/officeDocument/2006/math">
                    <m:sSup>
                      <m:sSup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p>
                    </m:sSup>
                  </m:oMath>
                </a14:m>
                <a:r>
                  <a:rPr lang="zh-CN" altLang="en-US" dirty="0"/>
                  <a:t> 小</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p>
                      <m:sSup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p>
                    </m:s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d>
                      <m:d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&gt;0⇒</m:t>
                    </m:r>
                    <m:f>
                      <m:f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num>
                      <m:den>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d>
                          <m:d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2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den>
                    </m:f>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&gt;</m:t>
                    </m:r>
                    <m:sSup>
                      <m:sSup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p>
                    </m:sSup>
                  </m:oMath>
                </a14:m>
                <a:r>
                  <a:rPr lang="en-US" altLang="zh-CN" dirty="0"/>
                  <a:t>, </a:t>
                </a:r>
                <a:r>
                  <a:rPr lang="zh-CN" altLang="en-US" dirty="0"/>
                  <a:t>实际能取到的 </a:t>
                </a:r>
                <a14:m>
                  <m:oMath xmlns:m="http://schemas.openxmlformats.org/officeDocument/2006/math">
                    <m:r>
                      <a:rPr lang="en-US" altLang="zh-CN" b="0" i="1" smtClean="0">
                        <a:latin typeface="Cambria Math" panose="02040503050406030204" pitchFamily="18" charset="0"/>
                      </a:rPr>
                      <m:t>𝜆</m:t>
                    </m:r>
                  </m:oMath>
                </a14:m>
                <a:r>
                  <a:rPr lang="zh-CN" altLang="en-US" dirty="0"/>
                  <a:t> 比 </a:t>
                </a:r>
                <a14:m>
                  <m:oMath xmlns:m="http://schemas.openxmlformats.org/officeDocument/2006/math">
                    <m:sSup>
                      <m:sSupPr>
                        <m:ctrlP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p>
                        <m:r>
                          <a:rPr kumimoji="0" lang="en-US" altLang="zh-CN" sz="12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p>
                    </m:sSup>
                  </m:oMath>
                </a14:m>
                <a:r>
                  <a:rPr lang="zh-CN" altLang="en-US" dirty="0"/>
                  <a:t> 大</a:t>
                </a:r>
                <a:r>
                  <a:rPr lang="en-US" altLang="zh-CN" dirty="0"/>
                  <a:t>.</a:t>
                </a:r>
              </a:p>
              <a:p>
                <a:endParaRPr lang="zh-CN" altLang="en-US" dirty="0"/>
              </a:p>
            </p:txBody>
          </p:sp>
        </mc:Choice>
        <mc:Fallback xmlns="">
          <p:sp>
            <p:nvSpPr>
              <p:cNvPr id="3" name="备注占位符 2"/>
              <p:cNvSpPr>
                <a:spLocks noGrp="1"/>
              </p:cNvSpPr>
              <p:nvPr>
                <p:ph type="body" idx="1"/>
              </p:nvPr>
            </p:nvSpPr>
            <p:spPr/>
            <p:txBody>
              <a:bodyPr/>
              <a:lstStyle/>
              <a:p>
                <a:r>
                  <a:rPr kumimoji="0" lang="zh-CN" alt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a:t>要优化原始目标要求 </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𝑓</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en-US" altLang="zh-CN" sz="1200" b="1" i="0" u="none" strike="noStrike" kern="1200" cap="none" spc="0" normalizeH="0" baseline="0" noProof="0" smtClean="0">
                    <a:ln>
                      <a:noFill/>
                    </a:ln>
                    <a:solidFill>
                      <a:prstClr val="black"/>
                    </a:solidFill>
                    <a:effectLst/>
                    <a:uLnTx/>
                    <a:uFillTx/>
                    <a:latin typeface="Cambria Math" panose="02040503050406030204" pitchFamily="18" charset="0"/>
                    <a:cs typeface="+mn-cs"/>
                  </a:rPr>
                  <a:t>𝒙</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zh-CN" alt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a:t> 大 </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𝑔</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en-US" altLang="zh-CN" sz="1200" b="1" i="0" u="none" strike="noStrike" kern="1200" cap="none" spc="0" normalizeH="0" baseline="0" noProof="0" smtClean="0">
                    <a:ln>
                      <a:noFill/>
                    </a:ln>
                    <a:solidFill>
                      <a:prstClr val="black"/>
                    </a:solidFill>
                    <a:effectLst/>
                    <a:uLnTx/>
                    <a:uFillTx/>
                    <a:latin typeface="Cambria Math" panose="02040503050406030204" pitchFamily="18" charset="0"/>
                    <a:cs typeface="+mn-cs"/>
                  </a:rPr>
                  <a:t>𝒙</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zh-CN" alt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a:t> 小</a:t>
                </a:r>
                <a:r>
                  <a:rPr kumimoji="0" lang="en-US" altLang="zh-CN"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a:t>, </a:t>
                </a:r>
                <a:r>
                  <a:rPr kumimoji="0" lang="zh-CN" altLang="en-US"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rPr>
                  <a:t>故右边的式子取值越大越好</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endParaRPr kumimoji="0" lang="en-US" altLang="zh-CN" sz="1200" b="0" i="0" u="none" strike="noStrike" kern="1200" cap="none" spc="0" normalizeH="0" baseline="0" noProof="0" dirty="0" smtClean="0">
                  <a:ln>
                    <a:noFill/>
                  </a:ln>
                  <a:solidFill>
                    <a:prstClr val="black"/>
                  </a:solidFill>
                  <a:effectLst/>
                  <a:uLnTx/>
                  <a:uFillTx/>
                  <a:latin typeface="Cambria Math" panose="02040503050406030204" pitchFamily="18" charset="0"/>
                  <a:cs typeface="+mn-cs"/>
                </a:endParaRPr>
              </a:p>
              <a:p>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𝑓</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en-US" altLang="zh-CN" sz="1200" b="1" i="0" u="none" strike="noStrike" kern="1200" cap="none" spc="0" normalizeH="0" baseline="0" noProof="0" smtClean="0">
                    <a:ln>
                      <a:noFill/>
                    </a:ln>
                    <a:solidFill>
                      <a:prstClr val="black"/>
                    </a:solidFill>
                    <a:effectLst/>
                    <a:uLnTx/>
                    <a:uFillTx/>
                    <a:latin typeface="Cambria Math" panose="02040503050406030204" pitchFamily="18" charset="0"/>
                    <a:cs typeface="+mn-cs"/>
                  </a:rPr>
                  <a:t>𝒙</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)−𝜆^𝑘 𝑔(</a:t>
                </a:r>
                <a:r>
                  <a:rPr kumimoji="0" lang="en-US" altLang="zh-CN" sz="1200" b="1" i="0" u="none" strike="noStrike" kern="1200" cap="none" spc="0" normalizeH="0" baseline="0" noProof="0" smtClean="0">
                    <a:ln>
                      <a:noFill/>
                    </a:ln>
                    <a:solidFill>
                      <a:prstClr val="black"/>
                    </a:solidFill>
                    <a:effectLst/>
                    <a:uLnTx/>
                    <a:uFillTx/>
                    <a:latin typeface="Cambria Math" panose="02040503050406030204" pitchFamily="18" charset="0"/>
                    <a:cs typeface="+mn-cs"/>
                  </a:rPr>
                  <a:t>𝒙</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&lt;0⇒𝑓(</a:t>
                </a:r>
                <a:r>
                  <a:rPr kumimoji="0" lang="en-US" altLang="zh-CN" sz="1200" b="1" i="0" u="none" strike="noStrike" kern="1200" cap="none" spc="0" normalizeH="0" baseline="0" noProof="0" smtClean="0">
                    <a:ln>
                      <a:noFill/>
                    </a:ln>
                    <a:solidFill>
                      <a:prstClr val="black"/>
                    </a:solidFill>
                    <a:effectLst/>
                    <a:uLnTx/>
                    <a:uFillTx/>
                    <a:latin typeface="Cambria Math" panose="02040503050406030204" pitchFamily="18" charset="0"/>
                    <a:cs typeface="+mn-cs"/>
                  </a:rPr>
                  <a:t>𝒙</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)/𝑔(</a:t>
                </a:r>
                <a:r>
                  <a:rPr kumimoji="0" lang="en-US" altLang="zh-CN" sz="1200" b="1" i="0" u="none" strike="noStrike" kern="1200" cap="none" spc="0" normalizeH="0" baseline="0" noProof="0" smtClean="0">
                    <a:ln>
                      <a:noFill/>
                    </a:ln>
                    <a:solidFill>
                      <a:prstClr val="black"/>
                    </a:solidFill>
                    <a:effectLst/>
                    <a:uLnTx/>
                    <a:uFillTx/>
                    <a:latin typeface="Cambria Math" panose="02040503050406030204" pitchFamily="18" charset="0"/>
                    <a:cs typeface="+mn-cs"/>
                  </a:rPr>
                  <a:t>𝒙</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 &lt;𝜆^𝑘</a:t>
                </a:r>
                <a:r>
                  <a:rPr lang="en-US" altLang="zh-CN" dirty="0" smtClean="0"/>
                  <a:t>, </a:t>
                </a:r>
                <a:r>
                  <a:rPr lang="zh-CN" altLang="en-US" dirty="0" smtClean="0"/>
                  <a:t>实际能取到的 </a:t>
                </a:r>
                <a:r>
                  <a:rPr lang="en-US" altLang="zh-CN" b="0" i="0" smtClean="0">
                    <a:latin typeface="Cambria Math" panose="02040503050406030204" pitchFamily="18" charset="0"/>
                  </a:rPr>
                  <a:t>𝜆</a:t>
                </a:r>
                <a:r>
                  <a:rPr lang="zh-CN" altLang="en-US" dirty="0" smtClean="0"/>
                  <a:t> 比 </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𝜆</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𝑘</a:t>
                </a:r>
                <a:r>
                  <a:rPr lang="zh-CN" altLang="en-US" dirty="0" smtClean="0"/>
                  <a:t> 小</a:t>
                </a:r>
                <a:r>
                  <a:rPr lang="en-US" altLang="zh-CN" dirty="0" smtClean="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𝑓</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en-US" altLang="zh-CN" sz="1200" b="1" i="0" u="none" strike="noStrike" kern="1200" cap="none" spc="0" normalizeH="0" baseline="0" noProof="0" smtClean="0">
                    <a:ln>
                      <a:noFill/>
                    </a:ln>
                    <a:solidFill>
                      <a:prstClr val="black"/>
                    </a:solidFill>
                    <a:effectLst/>
                    <a:uLnTx/>
                    <a:uFillTx/>
                    <a:latin typeface="Cambria Math" panose="02040503050406030204" pitchFamily="18" charset="0"/>
                    <a:cs typeface="+mn-cs"/>
                  </a:rPr>
                  <a:t>𝒙</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)−𝜆^𝑘 𝑔(</a:t>
                </a:r>
                <a:r>
                  <a:rPr kumimoji="0" lang="en-US" altLang="zh-CN" sz="1200" b="1" i="0" u="none" strike="noStrike" kern="1200" cap="none" spc="0" normalizeH="0" baseline="0" noProof="0" smtClean="0">
                    <a:ln>
                      <a:noFill/>
                    </a:ln>
                    <a:solidFill>
                      <a:prstClr val="black"/>
                    </a:solidFill>
                    <a:effectLst/>
                    <a:uLnTx/>
                    <a:uFillTx/>
                    <a:latin typeface="Cambria Math" panose="02040503050406030204" pitchFamily="18" charset="0"/>
                    <a:cs typeface="+mn-cs"/>
                  </a:rPr>
                  <a:t>𝒙</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&gt;</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0⇒𝑓(</a:t>
                </a:r>
                <a:r>
                  <a:rPr kumimoji="0" lang="en-US" altLang="zh-CN" sz="1200" b="1" i="0" u="none" strike="noStrike" kern="1200" cap="none" spc="0" normalizeH="0" baseline="0" noProof="0" smtClean="0">
                    <a:ln>
                      <a:noFill/>
                    </a:ln>
                    <a:solidFill>
                      <a:prstClr val="black"/>
                    </a:solidFill>
                    <a:effectLst/>
                    <a:uLnTx/>
                    <a:uFillTx/>
                    <a:latin typeface="Cambria Math" panose="02040503050406030204" pitchFamily="18" charset="0"/>
                    <a:cs typeface="+mn-cs"/>
                  </a:rPr>
                  <a:t>𝒙</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)/𝑔(</a:t>
                </a:r>
                <a:r>
                  <a:rPr kumimoji="0" lang="en-US" altLang="zh-CN" sz="1200" b="1" i="0" u="none" strike="noStrike" kern="1200" cap="none" spc="0" normalizeH="0" baseline="0" noProof="0" smtClean="0">
                    <a:ln>
                      <a:noFill/>
                    </a:ln>
                    <a:solidFill>
                      <a:prstClr val="black"/>
                    </a:solidFill>
                    <a:effectLst/>
                    <a:uLnTx/>
                    <a:uFillTx/>
                    <a:latin typeface="Cambria Math" panose="02040503050406030204" pitchFamily="18" charset="0"/>
                    <a:cs typeface="+mn-cs"/>
                  </a:rPr>
                  <a:t>𝒙</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 </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&gt;</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𝜆^𝑘</a:t>
                </a:r>
                <a:r>
                  <a:rPr lang="en-US" altLang="zh-CN" dirty="0" smtClean="0"/>
                  <a:t>, </a:t>
                </a:r>
                <a:r>
                  <a:rPr lang="zh-CN" altLang="en-US" dirty="0" smtClean="0"/>
                  <a:t>实际能取到的 </a:t>
                </a:r>
                <a:r>
                  <a:rPr lang="en-US" altLang="zh-CN" b="0" i="0" smtClean="0">
                    <a:latin typeface="Cambria Math" panose="02040503050406030204" pitchFamily="18" charset="0"/>
                  </a:rPr>
                  <a:t>𝜆</a:t>
                </a:r>
                <a:r>
                  <a:rPr lang="zh-CN" altLang="en-US" dirty="0" smtClean="0"/>
                  <a:t> 比 </a:t>
                </a:r>
                <a:r>
                  <a:rPr kumimoji="0" lang="en-US" altLang="zh-CN" sz="1200" b="0" i="0" u="none" strike="noStrike" kern="1200" cap="none" spc="0" normalizeH="0" baseline="0" noProof="0" smtClean="0">
                    <a:ln>
                      <a:noFill/>
                    </a:ln>
                    <a:solidFill>
                      <a:prstClr val="black"/>
                    </a:solidFill>
                    <a:effectLst/>
                    <a:uLnTx/>
                    <a:uFillTx/>
                    <a:latin typeface="Cambria Math" panose="02040503050406030204" pitchFamily="18" charset="0"/>
                    <a:cs typeface="+mn-cs"/>
                  </a:rPr>
                  <a:t>𝜆^𝑘</a:t>
                </a:r>
                <a:r>
                  <a:rPr lang="zh-CN" altLang="en-US" dirty="0" smtClean="0"/>
                  <a:t> </a:t>
                </a:r>
                <a:r>
                  <a:rPr lang="zh-CN" altLang="en-US" dirty="0" smtClean="0"/>
                  <a:t>大</a:t>
                </a:r>
                <a:r>
                  <a:rPr lang="en-US" altLang="zh-CN" dirty="0" smtClean="0"/>
                  <a:t>.</a:t>
                </a:r>
                <a:endParaRPr lang="en-US" altLang="zh-CN"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fld id="{927CD11A-EED3-40CE-98A3-28FEE84867B3}" type="slidenum">
              <a:rPr lang="en-US" smtClean="0"/>
              <a:pPr/>
              <a:t>91</a:t>
            </a:fld>
            <a:endParaRPr lang="en-US" dirty="0"/>
          </a:p>
        </p:txBody>
      </p:sp>
    </p:spTree>
    <p:extLst>
      <p:ext uri="{BB962C8B-B14F-4D97-AF65-F5344CB8AC3E}">
        <p14:creationId xmlns:p14="http://schemas.microsoft.com/office/powerpoint/2010/main" val="427705480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这里只是提一下概念</a:t>
            </a:r>
            <a:r>
              <a:rPr lang="en-US" altLang="zh-CN" dirty="0"/>
              <a:t>, </a:t>
            </a:r>
            <a:r>
              <a:rPr lang="zh-CN" altLang="en-US" dirty="0"/>
              <a:t>告诉大家还有这种玩法</a:t>
            </a:r>
            <a:r>
              <a:rPr lang="en-US" altLang="zh-CN" dirty="0"/>
              <a:t>, </a:t>
            </a:r>
            <a:r>
              <a:rPr lang="zh-CN" altLang="en-US" dirty="0"/>
              <a:t>具体是什么东西感兴趣的同学可以课后自己搜索</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92</a:t>
            </a:fld>
            <a:endParaRPr lang="en-US" dirty="0"/>
          </a:p>
        </p:txBody>
      </p:sp>
    </p:spTree>
    <p:extLst>
      <p:ext uri="{BB962C8B-B14F-4D97-AF65-F5344CB8AC3E}">
        <p14:creationId xmlns:p14="http://schemas.microsoft.com/office/powerpoint/2010/main" val="336071665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怎么把一个数学模型转换成标准型然后进行求解不是这次讲课的内容</a:t>
            </a:r>
            <a:r>
              <a:rPr lang="en-US" altLang="zh-CN" dirty="0"/>
              <a:t>, </a:t>
            </a:r>
            <a:r>
              <a:rPr lang="zh-CN" altLang="en-US" dirty="0"/>
              <a:t>因为已经有很多现成的求解器可以理解前面说的数学模型了</a:t>
            </a:r>
            <a:r>
              <a:rPr lang="en-US" altLang="zh-CN" dirty="0"/>
              <a:t>.</a:t>
            </a:r>
          </a:p>
          <a:p>
            <a:endParaRPr lang="en-US" altLang="zh-CN" dirty="0"/>
          </a:p>
          <a:p>
            <a:r>
              <a:rPr lang="en-US" altLang="zh-CN" dirty="0"/>
              <a:t>Gurobi </a:t>
            </a:r>
            <a:r>
              <a:rPr lang="zh-CN" altLang="en-US" dirty="0"/>
              <a:t>是三个人的名字拼起来的</a:t>
            </a:r>
            <a:r>
              <a:rPr lang="en-US" altLang="zh-CN" dirty="0"/>
              <a:t>, </a:t>
            </a:r>
            <a:r>
              <a:rPr lang="zh-CN" altLang="en-US" dirty="0"/>
              <a:t>其中 </a:t>
            </a:r>
            <a:r>
              <a:rPr lang="en-US" altLang="zh-CN" dirty="0" err="1"/>
              <a:t>Gu</a:t>
            </a:r>
            <a:r>
              <a:rPr lang="en-US" altLang="zh-CN" dirty="0"/>
              <a:t> </a:t>
            </a:r>
            <a:r>
              <a:rPr lang="zh-CN" altLang="en-US" dirty="0"/>
              <a:t>还是个中国人 </a:t>
            </a:r>
            <a:r>
              <a:rPr lang="en-US" altLang="zh-CN" dirty="0"/>
              <a:t>(</a:t>
            </a:r>
            <a:r>
              <a:rPr lang="zh-CN" altLang="en-US" dirty="0"/>
              <a:t>顾宗浩</a:t>
            </a:r>
            <a:r>
              <a:rPr lang="en-US" altLang="zh-CN" dirty="0"/>
              <a:t>, </a:t>
            </a:r>
            <a:r>
              <a:rPr lang="zh-CN" altLang="en-US" dirty="0"/>
              <a:t>同济大学</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93</a:t>
            </a:fld>
            <a:endParaRPr lang="en-US" dirty="0"/>
          </a:p>
        </p:txBody>
      </p:sp>
    </p:spTree>
    <p:extLst>
      <p:ext uri="{BB962C8B-B14F-4D97-AF65-F5344CB8AC3E}">
        <p14:creationId xmlns:p14="http://schemas.microsoft.com/office/powerpoint/2010/main" val="21436596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https://coding.net/u/SuZhouxing/p/Hust.SmartLab.Training.Public/git/blob/master/Doc/Discussion/5.MathematicalProgramming.md#user-content-</a:t>
            </a:r>
            <a:r>
              <a:rPr lang="zh-CN" altLang="en-US" dirty="0"/>
              <a:t>使用编程语言接口的求解过程</a:t>
            </a:r>
            <a:r>
              <a:rPr lang="en-US" altLang="zh-CN" dirty="0"/>
              <a:t>-</a:t>
            </a:r>
            <a:r>
              <a:rPr lang="en-US" altLang="zh-CN" dirty="0" err="1"/>
              <a:t>gurobi</a:t>
            </a:r>
            <a:endParaRPr lang="en-US" altLang="zh-CN" dirty="0"/>
          </a:p>
          <a:p>
            <a:r>
              <a:rPr lang="zh-CN" altLang="en-US" b="1" dirty="0"/>
              <a:t>部分内容随 </a:t>
            </a:r>
            <a:r>
              <a:rPr lang="en-US" altLang="zh-CN" b="1" dirty="0"/>
              <a:t>Gurobi </a:t>
            </a:r>
            <a:r>
              <a:rPr lang="zh-CN" altLang="en-US" b="1" dirty="0"/>
              <a:t>版本更新已经不再适用</a:t>
            </a:r>
            <a:r>
              <a:rPr lang="en-US" altLang="zh-CN" b="1" dirty="0"/>
              <a:t>. </a:t>
            </a:r>
            <a:r>
              <a:rPr lang="zh-CN" altLang="en-US" b="1" dirty="0"/>
              <a:t>以最新版本的官方文档为准</a:t>
            </a:r>
            <a:r>
              <a:rPr lang="en-US" altLang="zh-CN" b="1"/>
              <a:t>!</a:t>
            </a:r>
            <a:endParaRPr lang="zh-CN" altLang="en-US" b="1" dirty="0"/>
          </a:p>
        </p:txBody>
      </p:sp>
      <p:sp>
        <p:nvSpPr>
          <p:cNvPr id="4" name="灯片编号占位符 3"/>
          <p:cNvSpPr>
            <a:spLocks noGrp="1"/>
          </p:cNvSpPr>
          <p:nvPr>
            <p:ph type="sldNum" sz="quarter" idx="10"/>
          </p:nvPr>
        </p:nvSpPr>
        <p:spPr/>
        <p:txBody>
          <a:bodyPr/>
          <a:lstStyle/>
          <a:p>
            <a:fld id="{927CD11A-EED3-40CE-98A3-28FEE84867B3}" type="slidenum">
              <a:rPr lang="en-US" smtClean="0"/>
              <a:pPr/>
              <a:t>94</a:t>
            </a:fld>
            <a:endParaRPr lang="en-US" dirty="0"/>
          </a:p>
        </p:txBody>
      </p:sp>
    </p:spTree>
    <p:extLst>
      <p:ext uri="{BB962C8B-B14F-4D97-AF65-F5344CB8AC3E}">
        <p14:creationId xmlns:p14="http://schemas.microsoft.com/office/powerpoint/2010/main" val="33999893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95</a:t>
            </a:fld>
            <a:endParaRPr lang="en-US" dirty="0"/>
          </a:p>
        </p:txBody>
      </p:sp>
    </p:spTree>
    <p:extLst>
      <p:ext uri="{BB962C8B-B14F-4D97-AF65-F5344CB8AC3E}">
        <p14:creationId xmlns:p14="http://schemas.microsoft.com/office/powerpoint/2010/main" val="421493509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96</a:t>
            </a:fld>
            <a:endParaRPr lang="en-US" dirty="0"/>
          </a:p>
        </p:txBody>
      </p:sp>
    </p:spTree>
    <p:extLst>
      <p:ext uri="{BB962C8B-B14F-4D97-AF65-F5344CB8AC3E}">
        <p14:creationId xmlns:p14="http://schemas.microsoft.com/office/powerpoint/2010/main" val="1557699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en-US" altLang="zh-CN" dirty="0">
              <a:latin typeface="微软雅黑" panose="020B0503020204020204" pitchFamily="34" charset="-122"/>
              <a:ea typeface="微软雅黑" panose="020B0503020204020204" pitchFamily="34" charset="-122"/>
            </a:endParaRPr>
          </a:p>
        </p:txBody>
      </p:sp>
      <p:sp>
        <p:nvSpPr>
          <p:cNvPr id="4" name="幻灯片编号占位符 3"/>
          <p:cNvSpPr>
            <a:spLocks noGrp="1"/>
          </p:cNvSpPr>
          <p:nvPr>
            <p:ph type="sldNum" sz="quarter" idx="10"/>
          </p:nvPr>
        </p:nvSpPr>
        <p:spPr/>
        <p:txBody>
          <a:bodyPr/>
          <a:lstStyle/>
          <a:p>
            <a:pPr rtl="0"/>
            <a:fld id="{927CD11A-EED3-40CE-98A3-28FEE84867B3}" type="slidenum">
              <a:rPr lang="en-US" altLang="zh-CN" smtClean="0">
                <a:latin typeface="微软雅黑" panose="020B0503020204020204" pitchFamily="34" charset="-122"/>
                <a:ea typeface="微软雅黑" panose="020B0503020204020204" pitchFamily="34" charset="-122"/>
              </a:rPr>
              <a:t>7</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89431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latin typeface="微软雅黑" panose="020B0503020204020204" pitchFamily="34" charset="-122"/>
                <a:ea typeface="微软雅黑" panose="020B0503020204020204" pitchFamily="34" charset="-122"/>
              </a:rPr>
              <a:t>自然语言表述太过自由</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信息是否完整取决于讲述者的表达能力</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即使是用八股文</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中学议论文</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学术论文这样的模板化的表述方式</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还是无法避免二义性的问题</a:t>
            </a:r>
            <a:r>
              <a:rPr lang="en-US" altLang="zh-CN" dirty="0">
                <a:latin typeface="微软雅黑" panose="020B0503020204020204" pitchFamily="34" charset="-122"/>
                <a:ea typeface="微软雅黑" panose="020B0503020204020204" pitchFamily="34" charset="-122"/>
              </a:rPr>
              <a:t>.</a:t>
            </a:r>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而编程语言往往对很多人来说又晦涩难懂</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而且暴露了过多的细节</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聚焦于问题求解而不是描述问题定义</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不利于抓住问题的核心和实质</a:t>
            </a:r>
            <a:r>
              <a:rPr lang="en-US" altLang="zh-CN" dirty="0">
                <a:latin typeface="微软雅黑" panose="020B0503020204020204" pitchFamily="34" charset="-122"/>
                <a:ea typeface="微软雅黑" panose="020B0503020204020204" pitchFamily="34"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当然</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这是大多数人对编程的刻板印象</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程序设计语言其实也是有很多类别的</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有一些编程范式其实非常适合我们的场景</a:t>
            </a:r>
            <a:r>
              <a:rPr lang="en-US" altLang="zh-CN" dirty="0">
                <a:latin typeface="微软雅黑" panose="020B0503020204020204" pitchFamily="34" charset="-122"/>
                <a:ea typeface="微软雅黑" panose="020B0503020204020204" pitchFamily="34" charset="-122"/>
              </a:rPr>
              <a:t>.</a:t>
            </a:r>
          </a:p>
        </p:txBody>
      </p:sp>
      <p:sp>
        <p:nvSpPr>
          <p:cNvPr id="4" name="幻灯片编号占位符 3"/>
          <p:cNvSpPr>
            <a:spLocks noGrp="1"/>
          </p:cNvSpPr>
          <p:nvPr>
            <p:ph type="sldNum" sz="quarter" idx="10"/>
          </p:nvPr>
        </p:nvSpPr>
        <p:spPr/>
        <p:txBody>
          <a:bodyPr/>
          <a:lstStyle/>
          <a:p>
            <a:pPr rtl="0"/>
            <a:fld id="{927CD11A-EED3-40CE-98A3-28FEE84867B3}" type="slidenum">
              <a:rPr lang="en-US" altLang="zh-CN" smtClean="0">
                <a:latin typeface="微软雅黑" panose="020B0503020204020204" pitchFamily="34" charset="-122"/>
                <a:ea typeface="微软雅黑" panose="020B0503020204020204" pitchFamily="34" charset="-122"/>
              </a:rPr>
              <a:t>8</a:t>
            </a:fld>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4639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首先是评价标准</a:t>
            </a:r>
            <a:r>
              <a:rPr lang="en-US" altLang="zh-CN" dirty="0"/>
              <a:t>, </a:t>
            </a:r>
            <a:r>
              <a:rPr lang="zh-CN" altLang="en-US" dirty="0"/>
              <a:t>什么样的方案是令人满意的愿意采纳的好方案</a:t>
            </a:r>
            <a:r>
              <a:rPr lang="en-US" altLang="zh-CN" dirty="0"/>
              <a:t>? </a:t>
            </a:r>
            <a:r>
              <a:rPr lang="zh-CN" altLang="en-US" dirty="0"/>
              <a:t>两个不同的方案怎么评判谁好谁坏</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927CD11A-EED3-40CE-98A3-28FEE84867B3}" type="slidenum">
              <a:rPr lang="en-US" smtClean="0"/>
              <a:pPr/>
              <a:t>11</a:t>
            </a:fld>
            <a:endParaRPr lang="en-US" dirty="0"/>
          </a:p>
        </p:txBody>
      </p:sp>
    </p:spTree>
    <p:extLst>
      <p:ext uri="{BB962C8B-B14F-4D97-AF65-F5344CB8AC3E}">
        <p14:creationId xmlns:p14="http://schemas.microsoft.com/office/powerpoint/2010/main" val="316907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invGray">
      <p:bgPr>
        <a:solidFill>
          <a:schemeClr val="bg1"/>
        </a:solidFill>
        <a:effectLst/>
      </p:bgPr>
    </p:bg>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57188" y="4357688"/>
            <a:ext cx="8458200" cy="1879600"/>
          </a:xfrm>
        </p:spPr>
        <p:txBody>
          <a:bodyPr rtlCol="0">
            <a:normAutofit/>
          </a:bodyPr>
          <a:lstStyle>
            <a:lvl1pPr marL="0" indent="0" algn="ctr">
              <a:buNone/>
              <a:defRPr sz="2400">
                <a:solidFill>
                  <a:srgbClr val="333399"/>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dirty="0"/>
              <a:t>单击此处编辑母版副标题样式</a:t>
            </a:r>
          </a:p>
        </p:txBody>
      </p:sp>
      <p:sp>
        <p:nvSpPr>
          <p:cNvPr id="7" name="日期占位符 6">
            <a:extLst>
              <a:ext uri="{FF2B5EF4-FFF2-40B4-BE49-F238E27FC236}">
                <a16:creationId xmlns:a16="http://schemas.microsoft.com/office/drawing/2014/main" id="{E2C5B97B-8693-471F-8715-98E96B61E618}"/>
              </a:ext>
            </a:extLst>
          </p:cNvPr>
          <p:cNvSpPr>
            <a:spLocks noGrp="1"/>
          </p:cNvSpPr>
          <p:nvPr>
            <p:ph type="dt" sz="half" idx="10"/>
          </p:nvPr>
        </p:nvSpPr>
        <p:spPr/>
        <p:txBody>
          <a:bodyPr/>
          <a:lstStyle/>
          <a:p>
            <a:r>
              <a:rPr lang="en-US" altLang="zh-CN"/>
              <a:t>2022/9/21</a:t>
            </a:r>
            <a:endParaRPr lang="zh-CN" altLang="en-US" dirty="0"/>
          </a:p>
        </p:txBody>
      </p:sp>
      <p:sp>
        <p:nvSpPr>
          <p:cNvPr id="8" name="灯片编号占位符 7">
            <a:extLst>
              <a:ext uri="{FF2B5EF4-FFF2-40B4-BE49-F238E27FC236}">
                <a16:creationId xmlns:a16="http://schemas.microsoft.com/office/drawing/2014/main" id="{8FC8E3CE-7470-44DF-A7BE-5CF0D4FDF225}"/>
              </a:ext>
            </a:extLst>
          </p:cNvPr>
          <p:cNvSpPr>
            <a:spLocks noGrp="1"/>
          </p:cNvSpPr>
          <p:nvPr>
            <p:ph type="sldNum" sz="quarter" idx="11"/>
          </p:nvPr>
        </p:nvSpPr>
        <p:spPr/>
        <p:txBody>
          <a:bodyPr/>
          <a:lstStyle/>
          <a:p>
            <a:fld id="{E5B29C50-D6F1-4DB6-9B68-F4CD3996E9CF}" type="slidenum">
              <a:rPr lang="en-US" altLang="zh-CN" smtClean="0"/>
              <a:pPr/>
              <a:t>‹#›</a:t>
            </a:fld>
            <a:endParaRPr lang="zh-CN" altLang="en-US" dirty="0"/>
          </a:p>
        </p:txBody>
      </p:sp>
      <p:grpSp>
        <p:nvGrpSpPr>
          <p:cNvPr id="19" name="Group 2">
            <a:extLst>
              <a:ext uri="{FF2B5EF4-FFF2-40B4-BE49-F238E27FC236}">
                <a16:creationId xmlns:a16="http://schemas.microsoft.com/office/drawing/2014/main" id="{2BA14D2E-4D03-449F-822A-2BEEC17E25F6}"/>
              </a:ext>
            </a:extLst>
          </p:cNvPr>
          <p:cNvGrpSpPr>
            <a:grpSpLocks/>
          </p:cNvGrpSpPr>
          <p:nvPr userDrawn="1"/>
        </p:nvGrpSpPr>
        <p:grpSpPr bwMode="auto">
          <a:xfrm>
            <a:off x="0" y="2438400"/>
            <a:ext cx="9009063" cy="1052513"/>
            <a:chOff x="0" y="0"/>
            <a:chExt cx="5675" cy="663"/>
          </a:xfrm>
        </p:grpSpPr>
        <p:grpSp>
          <p:nvGrpSpPr>
            <p:cNvPr id="20" name="Group 3">
              <a:extLst>
                <a:ext uri="{FF2B5EF4-FFF2-40B4-BE49-F238E27FC236}">
                  <a16:creationId xmlns:a16="http://schemas.microsoft.com/office/drawing/2014/main" id="{193BB4B7-FB96-469E-BF07-9242EB136332}"/>
                </a:ext>
              </a:extLst>
            </p:cNvPr>
            <p:cNvGrpSpPr>
              <a:grpSpLocks/>
            </p:cNvGrpSpPr>
            <p:nvPr/>
          </p:nvGrpSpPr>
          <p:grpSpPr bwMode="auto">
            <a:xfrm>
              <a:off x="183" y="68"/>
              <a:ext cx="448" cy="299"/>
              <a:chOff x="0" y="0"/>
              <a:chExt cx="624" cy="432"/>
            </a:xfrm>
          </p:grpSpPr>
          <p:sp>
            <p:nvSpPr>
              <p:cNvPr id="27" name="Rectangle 4">
                <a:extLst>
                  <a:ext uri="{FF2B5EF4-FFF2-40B4-BE49-F238E27FC236}">
                    <a16:creationId xmlns:a16="http://schemas.microsoft.com/office/drawing/2014/main" id="{55FBF84F-63BB-4C7C-89DD-9703DC26AA14}"/>
                  </a:ext>
                </a:extLst>
              </p:cNvPr>
              <p:cNvSpPr>
                <a:spLocks noChangeArrowheads="1"/>
              </p:cNvSpPr>
              <p:nvPr/>
            </p:nvSpPr>
            <p:spPr bwMode="auto">
              <a:xfrm>
                <a:off x="0" y="0"/>
                <a:ext cx="384" cy="432"/>
              </a:xfrm>
              <a:prstGeom prst="rect">
                <a:avLst/>
              </a:prstGeom>
              <a:solidFill>
                <a:srgbClr val="3333CC"/>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8" name="Rectangle 5">
                <a:extLst>
                  <a:ext uri="{FF2B5EF4-FFF2-40B4-BE49-F238E27FC236}">
                    <a16:creationId xmlns:a16="http://schemas.microsoft.com/office/drawing/2014/main" id="{511A81B8-52E0-44BB-BA09-FB2FD92B9D47}"/>
                  </a:ext>
                </a:extLst>
              </p:cNvPr>
              <p:cNvSpPr>
                <a:spLocks noChangeArrowheads="1"/>
              </p:cNvSpPr>
              <p:nvPr/>
            </p:nvSpPr>
            <p:spPr bwMode="auto">
              <a:xfrm>
                <a:off x="336" y="0"/>
                <a:ext cx="288" cy="432"/>
              </a:xfrm>
              <a:prstGeom prst="rect">
                <a:avLst/>
              </a:prstGeom>
              <a:gradFill rotWithShape="0">
                <a:gsLst>
                  <a:gs pos="0">
                    <a:srgbClr val="3333CC"/>
                  </a:gs>
                  <a:gs pos="100000">
                    <a:srgbClr val="FFFFFF"/>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grpSp>
          <p:nvGrpSpPr>
            <p:cNvPr id="21" name="Group 6">
              <a:extLst>
                <a:ext uri="{FF2B5EF4-FFF2-40B4-BE49-F238E27FC236}">
                  <a16:creationId xmlns:a16="http://schemas.microsoft.com/office/drawing/2014/main" id="{2ED79355-55C1-4BC0-B6BF-8F9951BF9C22}"/>
                </a:ext>
              </a:extLst>
            </p:cNvPr>
            <p:cNvGrpSpPr>
              <a:grpSpLocks/>
            </p:cNvGrpSpPr>
            <p:nvPr/>
          </p:nvGrpSpPr>
          <p:grpSpPr bwMode="auto">
            <a:xfrm>
              <a:off x="261" y="334"/>
              <a:ext cx="465" cy="299"/>
              <a:chOff x="0" y="0"/>
              <a:chExt cx="672" cy="432"/>
            </a:xfrm>
          </p:grpSpPr>
          <p:sp>
            <p:nvSpPr>
              <p:cNvPr id="25" name="Rectangle 7">
                <a:extLst>
                  <a:ext uri="{FF2B5EF4-FFF2-40B4-BE49-F238E27FC236}">
                    <a16:creationId xmlns:a16="http://schemas.microsoft.com/office/drawing/2014/main" id="{24FC7F75-65A9-4F27-8F31-E548B89E7499}"/>
                  </a:ext>
                </a:extLst>
              </p:cNvPr>
              <p:cNvSpPr>
                <a:spLocks noChangeArrowheads="1"/>
              </p:cNvSpPr>
              <p:nvPr/>
            </p:nvSpPr>
            <p:spPr bwMode="auto">
              <a:xfrm>
                <a:off x="0" y="0"/>
                <a:ext cx="384" cy="432"/>
              </a:xfrm>
              <a:prstGeom prst="rect">
                <a:avLst/>
              </a:prstGeom>
              <a:solidFill>
                <a:srgbClr val="FFCF01"/>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6" name="Rectangle 8">
                <a:extLst>
                  <a:ext uri="{FF2B5EF4-FFF2-40B4-BE49-F238E27FC236}">
                    <a16:creationId xmlns:a16="http://schemas.microsoft.com/office/drawing/2014/main" id="{1E3A64CA-3019-4CC5-A8ED-592D4E2B7DF7}"/>
                  </a:ext>
                </a:extLst>
              </p:cNvPr>
              <p:cNvSpPr>
                <a:spLocks noChangeArrowheads="1"/>
              </p:cNvSpPr>
              <p:nvPr/>
            </p:nvSpPr>
            <p:spPr bwMode="auto">
              <a:xfrm>
                <a:off x="337" y="0"/>
                <a:ext cx="335" cy="432"/>
              </a:xfrm>
              <a:prstGeom prst="rect">
                <a:avLst/>
              </a:prstGeom>
              <a:gradFill rotWithShape="0">
                <a:gsLst>
                  <a:gs pos="0">
                    <a:srgbClr val="FFCF01"/>
                  </a:gs>
                  <a:gs pos="100000">
                    <a:srgbClr val="FFFFFF"/>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2" name="Rectangle 9">
              <a:extLst>
                <a:ext uri="{FF2B5EF4-FFF2-40B4-BE49-F238E27FC236}">
                  <a16:creationId xmlns:a16="http://schemas.microsoft.com/office/drawing/2014/main" id="{292974FC-D94E-4C11-803E-2A2F5BD16C34}"/>
                </a:ext>
              </a:extLst>
            </p:cNvPr>
            <p:cNvSpPr>
              <a:spLocks noChangeArrowheads="1"/>
            </p:cNvSpPr>
            <p:nvPr/>
          </p:nvSpPr>
          <p:spPr bwMode="auto">
            <a:xfrm>
              <a:off x="0" y="288"/>
              <a:ext cx="353" cy="266"/>
            </a:xfrm>
            <a:prstGeom prst="rect">
              <a:avLst/>
            </a:prstGeom>
            <a:gradFill rotWithShape="0">
              <a:gsLst>
                <a:gs pos="0">
                  <a:srgbClr val="FFFFFF"/>
                </a:gs>
                <a:gs pos="100000">
                  <a:srgbClr val="FF0000"/>
                </a:gs>
              </a:gsLst>
              <a:lin ang="1890000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3" name="Rectangle 10">
              <a:extLst>
                <a:ext uri="{FF2B5EF4-FFF2-40B4-BE49-F238E27FC236}">
                  <a16:creationId xmlns:a16="http://schemas.microsoft.com/office/drawing/2014/main" id="{2BFD05C2-81E4-4EC2-972E-42ABAC5542C2}"/>
                </a:ext>
              </a:extLst>
            </p:cNvPr>
            <p:cNvSpPr>
              <a:spLocks noChangeArrowheads="1"/>
            </p:cNvSpPr>
            <p:nvPr/>
          </p:nvSpPr>
          <p:spPr bwMode="auto">
            <a:xfrm>
              <a:off x="400" y="0"/>
              <a:ext cx="20" cy="663"/>
            </a:xfrm>
            <a:prstGeom prst="rect">
              <a:avLst/>
            </a:prstGeom>
            <a:solidFill>
              <a:srgbClr val="1C1C1C"/>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4" name="Rectangle 11">
              <a:extLst>
                <a:ext uri="{FF2B5EF4-FFF2-40B4-BE49-F238E27FC236}">
                  <a16:creationId xmlns:a16="http://schemas.microsoft.com/office/drawing/2014/main" id="{C824C3F3-15B9-42B1-A4DA-465C9539E3B1}"/>
                </a:ext>
              </a:extLst>
            </p:cNvPr>
            <p:cNvSpPr>
              <a:spLocks noChangeArrowheads="1"/>
            </p:cNvSpPr>
            <p:nvPr/>
          </p:nvSpPr>
          <p:spPr bwMode="auto">
            <a:xfrm flipV="1">
              <a:off x="199" y="518"/>
              <a:ext cx="5476" cy="35"/>
            </a:xfrm>
            <a:prstGeom prst="rect">
              <a:avLst/>
            </a:prstGeom>
            <a:gradFill rotWithShape="0">
              <a:gsLst>
                <a:gs pos="0">
                  <a:srgbClr val="1C1C1C"/>
                </a:gs>
                <a:gs pos="100000">
                  <a:srgbClr val="FFFFFF"/>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defTabSz="914400" eaLnBrk="0" fontAlgn="base" latinLnBrk="0" hangingPunct="0">
                <a:lnSpc>
                  <a:spcPct val="100000"/>
                </a:lnSpc>
                <a:spcBef>
                  <a:spcPct val="0"/>
                </a:spcBef>
                <a:spcAft>
                  <a:spcPct val="0"/>
                </a:spcAft>
                <a:buClrTx/>
                <a:buSzTx/>
                <a:buFont typeface="Arial" panose="020B0604020202020204" pitchFamily="34" charset="0"/>
                <a:buNone/>
                <a:tabLst/>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grpSp>
      <p:sp>
        <p:nvSpPr>
          <p:cNvPr id="2" name="标题 1"/>
          <p:cNvSpPr>
            <a:spLocks noGrp="1"/>
          </p:cNvSpPr>
          <p:nvPr>
            <p:ph type="ctrTitle"/>
          </p:nvPr>
        </p:nvSpPr>
        <p:spPr>
          <a:xfrm>
            <a:off x="357188" y="765175"/>
            <a:ext cx="8458200" cy="3071812"/>
          </a:xfrm>
        </p:spPr>
        <p:txBody>
          <a:bodyPr rtlCol="0" anchor="b">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3200" b="0" baseline="0" noProof="0" dirty="0" smtClean="0">
                <a:effectLst/>
              </a:defRPr>
            </a:lvl1pPr>
          </a:lstStyle>
          <a:p>
            <a:pPr marL="0" marR="0" lvl="0" indent="0" defTabSz="914400" rtl="0" eaLnBrk="1" fontAlgn="auto" latinLnBrk="0" hangingPunct="1">
              <a:lnSpc>
                <a:spcPct val="100000"/>
              </a:lnSpc>
              <a:spcBef>
                <a:spcPts val="0"/>
              </a:spcBef>
              <a:spcAft>
                <a:spcPts val="0"/>
              </a:spcAft>
              <a:tabLst/>
              <a:defRPr/>
            </a:pPr>
            <a:endParaRPr lang="zh-CN" altLang="en-US" noProof="0" dirty="0"/>
          </a:p>
        </p:txBody>
      </p:sp>
    </p:spTree>
    <p:extLst>
      <p:ext uri="{BB962C8B-B14F-4D97-AF65-F5344CB8AC3E}">
        <p14:creationId xmlns:p14="http://schemas.microsoft.com/office/powerpoint/2010/main" val="28194068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p>
        </p:txBody>
      </p:sp>
      <p:sp>
        <p:nvSpPr>
          <p:cNvPr id="3" name="竖排文字占位符 2"/>
          <p:cNvSpPr>
            <a:spLocks noGrp="1"/>
          </p:cNvSpPr>
          <p:nvPr>
            <p:ph type="body" orient="vert" idx="1" hasCustomPrompt="1"/>
          </p:nvPr>
        </p:nvSpPr>
        <p:spPr/>
        <p:txBody>
          <a:bodyPr vert="vert" rtlCol="0"/>
          <a:lstStyle/>
          <a:p>
            <a:pPr lvl="0" rtl="0"/>
            <a:r>
              <a:rPr lang="zh-CN" dirty="0"/>
              <a:t>单击此处编辑母版文本样式</a:t>
            </a:r>
          </a:p>
          <a:p>
            <a:pPr lvl="1" rtl="0"/>
            <a:r>
              <a:rPr lang="zh-CN" dirty="0"/>
              <a:t>第二级</a:t>
            </a:r>
          </a:p>
          <a:p>
            <a:pPr lvl="2" rtl="0"/>
            <a:r>
              <a:rPr lang="zh-CN" dirty="0"/>
              <a:t>第三级</a:t>
            </a:r>
          </a:p>
          <a:p>
            <a:pPr lvl="3" rtl="0"/>
            <a:r>
              <a:rPr lang="zh-CN" dirty="0"/>
              <a:t>第四级</a:t>
            </a:r>
          </a:p>
          <a:p>
            <a:pPr lvl="4" rtl="0"/>
            <a:r>
              <a:rPr lang="zh-CN" dirty="0"/>
              <a:t>第五级</a:t>
            </a:r>
          </a:p>
        </p:txBody>
      </p:sp>
      <p:sp>
        <p:nvSpPr>
          <p:cNvPr id="7" name="日期占位符 6">
            <a:extLst>
              <a:ext uri="{FF2B5EF4-FFF2-40B4-BE49-F238E27FC236}">
                <a16:creationId xmlns:a16="http://schemas.microsoft.com/office/drawing/2014/main" id="{11B29EEE-5BC3-4190-9D42-20D6966F29B8}"/>
              </a:ext>
            </a:extLst>
          </p:cNvPr>
          <p:cNvSpPr>
            <a:spLocks noGrp="1"/>
          </p:cNvSpPr>
          <p:nvPr>
            <p:ph type="dt" sz="half" idx="10"/>
          </p:nvPr>
        </p:nvSpPr>
        <p:spPr/>
        <p:txBody>
          <a:bodyPr/>
          <a:lstStyle/>
          <a:p>
            <a:r>
              <a:rPr lang="en-US" altLang="zh-CN"/>
              <a:t>2022/9/21</a:t>
            </a:r>
            <a:endParaRPr lang="zh-CN" altLang="en-US" dirty="0"/>
          </a:p>
        </p:txBody>
      </p:sp>
      <p:sp>
        <p:nvSpPr>
          <p:cNvPr id="8" name="灯片编号占位符 7">
            <a:extLst>
              <a:ext uri="{FF2B5EF4-FFF2-40B4-BE49-F238E27FC236}">
                <a16:creationId xmlns:a16="http://schemas.microsoft.com/office/drawing/2014/main" id="{C04BCC81-1DFB-40BC-BA35-1BB568EC72C0}"/>
              </a:ext>
            </a:extLst>
          </p:cNvPr>
          <p:cNvSpPr>
            <a:spLocks noGrp="1"/>
          </p:cNvSpPr>
          <p:nvPr>
            <p:ph type="sldNum" sz="quarter" idx="11"/>
          </p:nvPr>
        </p:nvSpPr>
        <p:spPr/>
        <p:txBody>
          <a:bodyPr/>
          <a:lstStyle/>
          <a:p>
            <a:fld id="{E5B29C50-D6F1-4DB6-9B68-F4CD3996E9CF}" type="slidenum">
              <a:rPr lang="en-US" altLang="zh-CN" smtClean="0"/>
              <a:pPr/>
              <a:t>‹#›</a:t>
            </a:fld>
            <a:endParaRPr lang="zh-CN" altLang="en-US" dirty="0"/>
          </a:p>
        </p:txBody>
      </p:sp>
    </p:spTree>
    <p:extLst>
      <p:ext uri="{BB962C8B-B14F-4D97-AF65-F5344CB8AC3E}">
        <p14:creationId xmlns:p14="http://schemas.microsoft.com/office/powerpoint/2010/main" val="40795428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6543675" y="691662"/>
            <a:ext cx="1971675" cy="4909039"/>
          </a:xfrm>
        </p:spPr>
        <p:txBody>
          <a:bodyPr vert="vert" rtlCol="0"/>
          <a:lstStyle/>
          <a:p>
            <a:pPr rtl="0"/>
            <a:r>
              <a:rPr lang="zh-CN" altLang="en-US"/>
              <a:t>单击此处编辑母版标题样式</a:t>
            </a:r>
            <a:endParaRPr lang="zh-CN" dirty="0"/>
          </a:p>
        </p:txBody>
      </p:sp>
      <p:sp>
        <p:nvSpPr>
          <p:cNvPr id="3" name="竖排文字占位符 2"/>
          <p:cNvSpPr>
            <a:spLocks noGrp="1"/>
          </p:cNvSpPr>
          <p:nvPr>
            <p:ph type="body" orient="vert" idx="1"/>
          </p:nvPr>
        </p:nvSpPr>
        <p:spPr>
          <a:xfrm>
            <a:off x="628650" y="691662"/>
            <a:ext cx="5800725" cy="4909039"/>
          </a:xfrm>
        </p:spPr>
        <p:txBody>
          <a:bodyPr vert="vert" rtlCol="0"/>
          <a:lstStyle/>
          <a:p>
            <a:pPr lvl="0" rtl="0"/>
            <a:r>
              <a:rPr lang="zh-CN" altLang="en-US"/>
              <a:t>单击此处编辑母版文本样式</a:t>
            </a:r>
          </a:p>
          <a:p>
            <a:pPr lvl="1" rtl="0"/>
            <a:r>
              <a:rPr lang="zh-CN" altLang="en-US"/>
              <a:t>第二级</a:t>
            </a:r>
          </a:p>
          <a:p>
            <a:pPr lvl="2" rtl="0"/>
            <a:r>
              <a:rPr lang="zh-CN" altLang="en-US"/>
              <a:t>第三级</a:t>
            </a:r>
          </a:p>
          <a:p>
            <a:pPr lvl="3" rtl="0"/>
            <a:r>
              <a:rPr lang="zh-CN" altLang="en-US"/>
              <a:t>第四级</a:t>
            </a:r>
          </a:p>
          <a:p>
            <a:pPr lvl="4" rtl="0"/>
            <a:r>
              <a:rPr lang="zh-CN" altLang="en-US"/>
              <a:t>第五级</a:t>
            </a:r>
            <a:endParaRPr lang="zh-CN" dirty="0"/>
          </a:p>
        </p:txBody>
      </p:sp>
      <p:sp>
        <p:nvSpPr>
          <p:cNvPr id="7" name="日期占位符 6">
            <a:extLst>
              <a:ext uri="{FF2B5EF4-FFF2-40B4-BE49-F238E27FC236}">
                <a16:creationId xmlns:a16="http://schemas.microsoft.com/office/drawing/2014/main" id="{8DB8D079-4AB2-4E4B-98F9-2E6F08E28AC8}"/>
              </a:ext>
            </a:extLst>
          </p:cNvPr>
          <p:cNvSpPr>
            <a:spLocks noGrp="1"/>
          </p:cNvSpPr>
          <p:nvPr>
            <p:ph type="dt" sz="half" idx="10"/>
          </p:nvPr>
        </p:nvSpPr>
        <p:spPr/>
        <p:txBody>
          <a:bodyPr/>
          <a:lstStyle/>
          <a:p>
            <a:r>
              <a:rPr lang="en-US" altLang="zh-CN"/>
              <a:t>2022/9/21</a:t>
            </a:r>
            <a:endParaRPr lang="zh-CN" altLang="en-US" dirty="0"/>
          </a:p>
        </p:txBody>
      </p:sp>
      <p:sp>
        <p:nvSpPr>
          <p:cNvPr id="8" name="灯片编号占位符 7">
            <a:extLst>
              <a:ext uri="{FF2B5EF4-FFF2-40B4-BE49-F238E27FC236}">
                <a16:creationId xmlns:a16="http://schemas.microsoft.com/office/drawing/2014/main" id="{085F6C25-407B-467A-BD67-72B40EFE7B63}"/>
              </a:ext>
            </a:extLst>
          </p:cNvPr>
          <p:cNvSpPr>
            <a:spLocks noGrp="1"/>
          </p:cNvSpPr>
          <p:nvPr>
            <p:ph type="sldNum" sz="quarter" idx="11"/>
          </p:nvPr>
        </p:nvSpPr>
        <p:spPr/>
        <p:txBody>
          <a:bodyPr/>
          <a:lstStyle/>
          <a:p>
            <a:fld id="{E5B29C50-D6F1-4DB6-9B68-F4CD3996E9CF}" type="slidenum">
              <a:rPr lang="en-US" altLang="zh-CN" smtClean="0"/>
              <a:pPr/>
              <a:t>‹#›</a:t>
            </a:fld>
            <a:endParaRPr lang="zh-CN" altLang="en-US" dirty="0"/>
          </a:p>
        </p:txBody>
      </p:sp>
    </p:spTree>
    <p:extLst>
      <p:ext uri="{BB962C8B-B14F-4D97-AF65-F5344CB8AC3E}">
        <p14:creationId xmlns:p14="http://schemas.microsoft.com/office/powerpoint/2010/main" val="1792500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95288" y="214313"/>
            <a:ext cx="8540114" cy="1462087"/>
          </a:xfrm>
        </p:spPr>
        <p:txBody>
          <a:bodyPr rtlCol="0" anchor="b" anchorCtr="0">
            <a:normAutofit/>
          </a:bodyPr>
          <a:lstStyle>
            <a:lvl1pPr marL="0" marR="0" indent="0" algn="ctr" defTabSz="914400" rtl="0" eaLnBrk="0" fontAlgn="base" latinLnBrk="0" hangingPunct="0">
              <a:lnSpc>
                <a:spcPct val="100000"/>
              </a:lnSpc>
              <a:spcBef>
                <a:spcPct val="0"/>
              </a:spcBef>
              <a:spcAft>
                <a:spcPct val="0"/>
              </a:spcAft>
              <a:buClrTx/>
              <a:buSzTx/>
              <a:buFontTx/>
              <a:buNone/>
              <a:tabLst/>
              <a:defRPr sz="4400">
                <a:solidFill>
                  <a:srgbClr val="333399"/>
                </a:solidFill>
              </a:defRPr>
            </a:lvl1p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4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单击此处编辑母版标题样式</a:t>
            </a:r>
          </a:p>
        </p:txBody>
      </p:sp>
      <p:sp>
        <p:nvSpPr>
          <p:cNvPr id="3" name="内容占位符 2"/>
          <p:cNvSpPr>
            <a:spLocks noGrp="1"/>
          </p:cNvSpPr>
          <p:nvPr>
            <p:ph idx="1"/>
          </p:nvPr>
        </p:nvSpPr>
        <p:spPr>
          <a:xfrm>
            <a:off x="250825" y="2073221"/>
            <a:ext cx="8705056" cy="4114800"/>
          </a:xfrm>
        </p:spPr>
        <p:txBody>
          <a:bodyPr rtlCol="0"/>
          <a:lstStyle>
            <a:lvl1pPr marL="342900" marR="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lvl1pPr>
            <a:lvl2pPr marL="742950" marR="0"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lvl2pPr>
            <a:lvl3pPr marL="11430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lvl3pPr>
            <a:lvl4pPr marL="16002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lvl4pPr>
            <a:lvl5pPr marL="20574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lvl5pPr>
            <a:lvl6pPr>
              <a:defRPr/>
            </a:lvl6pPr>
            <a:lvl7pPr>
              <a:defRPr/>
            </a:lvl7pPr>
            <a:lvl8pPr>
              <a:defRPr/>
            </a:lvl8pPr>
            <a:lvl9pPr>
              <a:defRPr/>
            </a:lvl9pPr>
          </a:lstStyle>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32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编辑母版文本样式</a:t>
            </a:r>
          </a:p>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8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第二级</a:t>
            </a:r>
          </a:p>
          <a:p>
            <a:pPr marL="1143000" marR="0" lvl="2"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第三级</a:t>
            </a:r>
          </a:p>
          <a:p>
            <a:pPr marL="1600200" marR="0" lvl="3"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第四级</a:t>
            </a:r>
          </a:p>
          <a:p>
            <a:pPr marL="2057400" marR="0" lvl="4"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第五级</a:t>
            </a:r>
          </a:p>
        </p:txBody>
      </p:sp>
      <p:sp>
        <p:nvSpPr>
          <p:cNvPr id="7" name="日期占位符 6">
            <a:extLst>
              <a:ext uri="{FF2B5EF4-FFF2-40B4-BE49-F238E27FC236}">
                <a16:creationId xmlns:a16="http://schemas.microsoft.com/office/drawing/2014/main" id="{6FE4FF18-6909-4360-907C-7E3E8B7CD58B}"/>
              </a:ext>
            </a:extLst>
          </p:cNvPr>
          <p:cNvSpPr>
            <a:spLocks noGrp="1"/>
          </p:cNvSpPr>
          <p:nvPr>
            <p:ph type="dt" sz="half" idx="10"/>
          </p:nvPr>
        </p:nvSpPr>
        <p:spPr/>
        <p:txBody>
          <a:bodyPr/>
          <a:lstStyle/>
          <a:p>
            <a:r>
              <a:rPr lang="en-US" altLang="zh-CN" dirty="0"/>
              <a:t>2022/9/21</a:t>
            </a:r>
            <a:endParaRPr lang="zh-CN" altLang="en-US" dirty="0"/>
          </a:p>
        </p:txBody>
      </p:sp>
      <p:sp>
        <p:nvSpPr>
          <p:cNvPr id="8" name="灯片编号占位符 7">
            <a:extLst>
              <a:ext uri="{FF2B5EF4-FFF2-40B4-BE49-F238E27FC236}">
                <a16:creationId xmlns:a16="http://schemas.microsoft.com/office/drawing/2014/main" id="{F02AAE51-1FEA-40E8-A59E-D10D7EE4466D}"/>
              </a:ext>
            </a:extLst>
          </p:cNvPr>
          <p:cNvSpPr>
            <a:spLocks noGrp="1"/>
          </p:cNvSpPr>
          <p:nvPr>
            <p:ph type="sldNum" sz="quarter" idx="11"/>
          </p:nvPr>
        </p:nvSpPr>
        <p:spPr/>
        <p:txBody>
          <a:bodyPr/>
          <a:lstStyle/>
          <a:p>
            <a:fld id="{E5B29C50-D6F1-4DB6-9B68-F4CD3996E9CF}" type="slidenum">
              <a:rPr lang="en-US" altLang="zh-CN" smtClean="0"/>
              <a:pPr/>
              <a:t>‹#›</a:t>
            </a:fld>
            <a:endParaRPr lang="zh-CN" altLang="en-US" dirty="0"/>
          </a:p>
        </p:txBody>
      </p:sp>
    </p:spTree>
    <p:extLst>
      <p:ext uri="{BB962C8B-B14F-4D97-AF65-F5344CB8AC3E}">
        <p14:creationId xmlns:p14="http://schemas.microsoft.com/office/powerpoint/2010/main" val="2361943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8"/>
          </a:xfrm>
        </p:spPr>
        <p:txBody>
          <a:bodyPr rtlCol="0" anchor="b"/>
          <a:lstStyle>
            <a:lvl1pPr algn="ctr">
              <a:lnSpc>
                <a:spcPct val="100000"/>
              </a:lnSpc>
              <a:defRPr sz="6000" b="0">
                <a:effectLst/>
              </a:defRPr>
            </a:lvl1pPr>
          </a:lstStyle>
          <a:p>
            <a:pPr rtl="0"/>
            <a:r>
              <a:rPr lang="zh-CN" altLang="en-US" dirty="0"/>
              <a:t>单击此处编辑母版标题样式</a:t>
            </a:r>
            <a:endParaRPr lang="zh-CN" dirty="0"/>
          </a:p>
        </p:txBody>
      </p:sp>
      <p:sp>
        <p:nvSpPr>
          <p:cNvPr id="3" name="文本占位符 2"/>
          <p:cNvSpPr>
            <a:spLocks noGrp="1"/>
          </p:cNvSpPr>
          <p:nvPr>
            <p:ph type="body" idx="1"/>
          </p:nvPr>
        </p:nvSpPr>
        <p:spPr>
          <a:xfrm>
            <a:off x="623888" y="4589462"/>
            <a:ext cx="7886700" cy="1500187"/>
          </a:xfrm>
        </p:spPr>
        <p:txBody>
          <a:bodyPr rtlCol="0"/>
          <a:lstStyle>
            <a:lvl1pPr marL="0" indent="0" algn="ctr">
              <a:buNone/>
              <a:defRPr sz="2400" b="0">
                <a:solidFill>
                  <a:srgbClr val="333399"/>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zh-CN" altLang="en-US" dirty="0"/>
              <a:t>单击此处编辑母版文本样式</a:t>
            </a:r>
          </a:p>
        </p:txBody>
      </p:sp>
      <p:sp>
        <p:nvSpPr>
          <p:cNvPr id="7" name="日期占位符 6">
            <a:extLst>
              <a:ext uri="{FF2B5EF4-FFF2-40B4-BE49-F238E27FC236}">
                <a16:creationId xmlns:a16="http://schemas.microsoft.com/office/drawing/2014/main" id="{18EEFB11-A4A3-4FAA-8339-19A92D45B668}"/>
              </a:ext>
            </a:extLst>
          </p:cNvPr>
          <p:cNvSpPr>
            <a:spLocks noGrp="1"/>
          </p:cNvSpPr>
          <p:nvPr>
            <p:ph type="dt" sz="half" idx="10"/>
          </p:nvPr>
        </p:nvSpPr>
        <p:spPr/>
        <p:txBody>
          <a:bodyPr/>
          <a:lstStyle/>
          <a:p>
            <a:r>
              <a:rPr lang="en-US" altLang="zh-CN"/>
              <a:t>2022/9/21</a:t>
            </a:r>
            <a:endParaRPr lang="zh-CN" altLang="en-US" dirty="0"/>
          </a:p>
        </p:txBody>
      </p:sp>
      <p:sp>
        <p:nvSpPr>
          <p:cNvPr id="8" name="灯片编号占位符 7">
            <a:extLst>
              <a:ext uri="{FF2B5EF4-FFF2-40B4-BE49-F238E27FC236}">
                <a16:creationId xmlns:a16="http://schemas.microsoft.com/office/drawing/2014/main" id="{EB46579D-A1A7-41D4-A0C1-664BEE2C3D5E}"/>
              </a:ext>
            </a:extLst>
          </p:cNvPr>
          <p:cNvSpPr>
            <a:spLocks noGrp="1"/>
          </p:cNvSpPr>
          <p:nvPr>
            <p:ph type="sldNum" sz="quarter" idx="11"/>
          </p:nvPr>
        </p:nvSpPr>
        <p:spPr/>
        <p:txBody>
          <a:bodyPr/>
          <a:lstStyle/>
          <a:p>
            <a:fld id="{E5B29C50-D6F1-4DB6-9B68-F4CD3996E9CF}" type="slidenum">
              <a:rPr lang="en-US" altLang="zh-CN" smtClean="0"/>
              <a:pPr/>
              <a:t>‹#›</a:t>
            </a:fld>
            <a:endParaRPr lang="zh-CN" altLang="en-US" dirty="0"/>
          </a:p>
        </p:txBody>
      </p:sp>
    </p:spTree>
    <p:extLst>
      <p:ext uri="{BB962C8B-B14F-4D97-AF65-F5344CB8AC3E}">
        <p14:creationId xmlns:p14="http://schemas.microsoft.com/office/powerpoint/2010/main" val="27312727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07195" y="214313"/>
            <a:ext cx="8539954" cy="1462087"/>
          </a:xfrm>
        </p:spPr>
        <p:txBody>
          <a:bodyPr rtlCol="0" anchor="b" anchorCtr="0">
            <a:normAutofit/>
          </a:bodyPr>
          <a:lstStyle>
            <a:lvl1pPr algn="ctr">
              <a:defRPr sz="4400" b="0">
                <a:solidFill>
                  <a:srgbClr val="333399"/>
                </a:solidFill>
                <a:effectLst/>
              </a:defRPr>
            </a:lvl1pPr>
          </a:lstStyle>
          <a:p>
            <a:pPr rtl="0"/>
            <a:r>
              <a:rPr lang="zh-CN" altLang="en-US" dirty="0"/>
              <a:t>单击此处编辑母版标题样式</a:t>
            </a:r>
            <a:endParaRPr lang="zh-CN" dirty="0"/>
          </a:p>
        </p:txBody>
      </p:sp>
      <p:sp>
        <p:nvSpPr>
          <p:cNvPr id="3" name="内容占位符 2"/>
          <p:cNvSpPr>
            <a:spLocks noGrp="1"/>
          </p:cNvSpPr>
          <p:nvPr>
            <p:ph sz="half" idx="1"/>
          </p:nvPr>
        </p:nvSpPr>
        <p:spPr>
          <a:xfrm>
            <a:off x="258764" y="1987496"/>
            <a:ext cx="4094161" cy="4114800"/>
          </a:xfr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baseline="0" noProof="0">
                <a:solidFill>
                  <a:schemeClr val="tx1"/>
                </a:solidFill>
              </a:defRPr>
            </a:lvl1pPr>
            <a:lvl2pPr marL="742950" marR="0"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baseline="0" noProof="0">
                <a:solidFill>
                  <a:schemeClr val="tx1"/>
                </a:solidFill>
              </a:defRPr>
            </a:lvl2pPr>
            <a:lvl3pPr marL="11430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baseline="0" noProof="0">
                <a:solidFill>
                  <a:schemeClr val="tx1"/>
                </a:solidFill>
              </a:defRPr>
            </a:lvl3pPr>
            <a:lvl4pPr marL="16002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baseline="0" noProof="0">
                <a:solidFill>
                  <a:schemeClr val="tx1"/>
                </a:solidFill>
              </a:defRPr>
            </a:lvl4pPr>
            <a:lvl5pPr marL="20574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baseline="0" noProof="0">
                <a:solidFill>
                  <a:schemeClr val="tx1"/>
                </a:solidFill>
              </a:defRPr>
            </a:lvl5pPr>
            <a:lvl6pPr>
              <a:defRPr sz="1800"/>
            </a:lvl6pPr>
            <a:lvl7pPr>
              <a:defRPr sz="1800"/>
            </a:lvl7pPr>
            <a:lvl8pPr>
              <a:defRPr sz="1800"/>
            </a:lvl8pPr>
          </a:lstStyle>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32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编辑母版文本样式</a:t>
            </a:r>
          </a:p>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8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第二级</a:t>
            </a:r>
          </a:p>
          <a:p>
            <a:pPr marL="1143000" marR="0" lvl="2"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第三级</a:t>
            </a:r>
          </a:p>
          <a:p>
            <a:pPr marL="1600200" marR="0" lvl="3"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第四级</a:t>
            </a:r>
          </a:p>
          <a:p>
            <a:pPr marL="2057400" marR="0" lvl="4"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第五级</a:t>
            </a:r>
          </a:p>
        </p:txBody>
      </p:sp>
      <p:sp>
        <p:nvSpPr>
          <p:cNvPr id="4" name="内容占位符 3"/>
          <p:cNvSpPr>
            <a:spLocks noGrp="1"/>
          </p:cNvSpPr>
          <p:nvPr>
            <p:ph sz="half" idx="2"/>
          </p:nvPr>
        </p:nvSpPr>
        <p:spPr>
          <a:xfrm>
            <a:off x="4869660" y="1987495"/>
            <a:ext cx="4094160" cy="4114801"/>
          </a:xfr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1pPr>
            <a:lvl2pPr marL="742950" marR="0"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2pPr>
            <a:lvl3pPr marL="11430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3pPr>
            <a:lvl4pPr marL="16002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4pPr>
            <a:lvl5pPr marL="20574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noProof="0"/>
            </a:lvl5pPr>
          </a:lstStyle>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32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编辑母版文本样式</a:t>
            </a:r>
          </a:p>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8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第二级</a:t>
            </a:r>
          </a:p>
          <a:p>
            <a:pPr marL="1143000" marR="0" lvl="2"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第三级</a:t>
            </a:r>
          </a:p>
          <a:p>
            <a:pPr marL="1600200" marR="0" lvl="3"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第四级</a:t>
            </a:r>
          </a:p>
          <a:p>
            <a:pPr marL="2057400" marR="0" lvl="4"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第五级</a:t>
            </a:r>
          </a:p>
        </p:txBody>
      </p:sp>
      <p:sp>
        <p:nvSpPr>
          <p:cNvPr id="8" name="日期占位符 7">
            <a:extLst>
              <a:ext uri="{FF2B5EF4-FFF2-40B4-BE49-F238E27FC236}">
                <a16:creationId xmlns:a16="http://schemas.microsoft.com/office/drawing/2014/main" id="{7A983B31-F362-4E39-96AD-564734E1E158}"/>
              </a:ext>
            </a:extLst>
          </p:cNvPr>
          <p:cNvSpPr>
            <a:spLocks noGrp="1"/>
          </p:cNvSpPr>
          <p:nvPr>
            <p:ph type="dt" sz="half" idx="10"/>
          </p:nvPr>
        </p:nvSpPr>
        <p:spPr/>
        <p:txBody>
          <a:bodyPr/>
          <a:lstStyle/>
          <a:p>
            <a:r>
              <a:rPr lang="en-US" altLang="zh-CN"/>
              <a:t>2022/9/21</a:t>
            </a:r>
            <a:endParaRPr lang="zh-CN" altLang="en-US" dirty="0"/>
          </a:p>
        </p:txBody>
      </p:sp>
      <p:sp>
        <p:nvSpPr>
          <p:cNvPr id="9" name="灯片编号占位符 8">
            <a:extLst>
              <a:ext uri="{FF2B5EF4-FFF2-40B4-BE49-F238E27FC236}">
                <a16:creationId xmlns:a16="http://schemas.microsoft.com/office/drawing/2014/main" id="{C8429308-533D-4745-9B56-8C2469A580CB}"/>
              </a:ext>
            </a:extLst>
          </p:cNvPr>
          <p:cNvSpPr>
            <a:spLocks noGrp="1"/>
          </p:cNvSpPr>
          <p:nvPr>
            <p:ph type="sldNum" sz="quarter" idx="11"/>
          </p:nvPr>
        </p:nvSpPr>
        <p:spPr/>
        <p:txBody>
          <a:bodyPr/>
          <a:lstStyle/>
          <a:p>
            <a:fld id="{E5B29C50-D6F1-4DB6-9B68-F4CD3996E9CF}" type="slidenum">
              <a:rPr lang="en-US" altLang="zh-CN" smtClean="0"/>
              <a:pPr/>
              <a:t>‹#›</a:t>
            </a:fld>
            <a:endParaRPr lang="zh-CN" altLang="en-US" dirty="0"/>
          </a:p>
        </p:txBody>
      </p:sp>
    </p:spTree>
    <p:extLst>
      <p:ext uri="{BB962C8B-B14F-4D97-AF65-F5344CB8AC3E}">
        <p14:creationId xmlns:p14="http://schemas.microsoft.com/office/powerpoint/2010/main" val="4183930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07194" y="214313"/>
            <a:ext cx="8539953" cy="1462086"/>
          </a:xfrm>
        </p:spPr>
        <p:txBody>
          <a:bodyPr rtlCol="0" anchor="b" anchorCtr="0">
            <a:normAutofit/>
          </a:bodyPr>
          <a:lstStyle>
            <a:lvl1pPr algn="ctr">
              <a:defRPr sz="4400">
                <a:solidFill>
                  <a:srgbClr val="333399"/>
                </a:solidFill>
              </a:defRPr>
            </a:lvl1pPr>
          </a:lstStyle>
          <a:p>
            <a:pPr rtl="0"/>
            <a:r>
              <a:rPr lang="zh-CN" altLang="en-US" dirty="0"/>
              <a:t>单击此处编辑母版标题样式</a:t>
            </a:r>
            <a:endParaRPr lang="en-US" dirty="0"/>
          </a:p>
        </p:txBody>
      </p:sp>
      <p:sp>
        <p:nvSpPr>
          <p:cNvPr id="3" name="文本占位符 2"/>
          <p:cNvSpPr>
            <a:spLocks noGrp="1"/>
          </p:cNvSpPr>
          <p:nvPr>
            <p:ph type="body" idx="1"/>
          </p:nvPr>
        </p:nvSpPr>
        <p:spPr>
          <a:xfrm>
            <a:off x="259987" y="1987495"/>
            <a:ext cx="4092937" cy="641350"/>
          </a:xfrm>
        </p:spPr>
        <p:txBody>
          <a:bodyPr rtlCol="0" anchor="b">
            <a:no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dirty="0"/>
              <a:t>单击此处编辑母版文本样式</a:t>
            </a:r>
          </a:p>
        </p:txBody>
      </p:sp>
      <p:sp>
        <p:nvSpPr>
          <p:cNvPr id="4" name="内容占位符 3"/>
          <p:cNvSpPr>
            <a:spLocks noGrp="1"/>
          </p:cNvSpPr>
          <p:nvPr>
            <p:ph sz="half" idx="2"/>
          </p:nvPr>
        </p:nvSpPr>
        <p:spPr>
          <a:xfrm>
            <a:off x="257539" y="2628844"/>
            <a:ext cx="4095385" cy="3473451"/>
          </a:xfr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1pPr>
            <a:lvl2pPr marL="742950" marR="0"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2pPr>
            <a:lvl3pPr marL="11430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3pPr>
            <a:lvl4pPr marL="16002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4pPr>
            <a:lvl5pPr marL="20574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noProof="0"/>
            </a:lvl5pPr>
          </a:lstStyle>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32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编辑母版文本样式</a:t>
            </a:r>
          </a:p>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8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第二级</a:t>
            </a:r>
          </a:p>
          <a:p>
            <a:pPr marL="1143000" marR="0" lvl="2"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第三级</a:t>
            </a:r>
          </a:p>
          <a:p>
            <a:pPr marL="1600200" marR="0" lvl="3"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第四级</a:t>
            </a:r>
          </a:p>
          <a:p>
            <a:pPr marL="2057400" marR="0" lvl="4"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第五级</a:t>
            </a:r>
          </a:p>
        </p:txBody>
      </p:sp>
      <p:sp>
        <p:nvSpPr>
          <p:cNvPr id="5" name="文本占位符 4"/>
          <p:cNvSpPr>
            <a:spLocks noGrp="1"/>
          </p:cNvSpPr>
          <p:nvPr>
            <p:ph type="body" sz="quarter" idx="3"/>
          </p:nvPr>
        </p:nvSpPr>
        <p:spPr>
          <a:xfrm>
            <a:off x="4869660" y="1987495"/>
            <a:ext cx="4094160" cy="641350"/>
          </a:xfrm>
        </p:spPr>
        <p:txBody>
          <a:bodyPr rtlCol="0" anchor="b">
            <a:noAutofit/>
          </a:bodyPr>
          <a:lstStyle>
            <a:lvl1pPr marL="0" indent="0">
              <a:buNone/>
              <a:defRPr sz="3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a:t>单击此处编辑母版文本样式</a:t>
            </a:r>
          </a:p>
        </p:txBody>
      </p:sp>
      <p:sp>
        <p:nvSpPr>
          <p:cNvPr id="6" name="内容占位符 5"/>
          <p:cNvSpPr>
            <a:spLocks noGrp="1"/>
          </p:cNvSpPr>
          <p:nvPr>
            <p:ph sz="quarter" idx="4"/>
          </p:nvPr>
        </p:nvSpPr>
        <p:spPr>
          <a:xfrm>
            <a:off x="4869658" y="2632019"/>
            <a:ext cx="4092937" cy="3470277"/>
          </a:xfrm>
        </p:spPr>
        <p:txBody>
          <a:bodyPr vert="horz" lIns="91440" tIns="45720" rIns="91440" bIns="45720" rtlCol="0">
            <a:normAutofit/>
          </a:bodyPr>
          <a:lstStyle>
            <a:lvl1pPr marL="342900" marR="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1pPr>
            <a:lvl2pPr marL="742950" marR="0"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2pPr>
            <a:lvl3pPr marL="11430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3pPr>
            <a:lvl4pPr marL="16002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a:lvl4pPr>
            <a:lvl5pPr marL="2057400" marR="0"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lang="en-US" noProof="0"/>
            </a:lvl5pPr>
          </a:lstStyle>
          <a:p>
            <a:pPr marL="342900" marR="0" lvl="0" indent="-3429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32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编辑母版文本样式</a:t>
            </a:r>
          </a:p>
          <a:p>
            <a:pPr marL="742950" marR="0" lvl="1" indent="-28575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8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第二级</a:t>
            </a:r>
          </a:p>
          <a:p>
            <a:pPr marL="1143000" marR="0" lvl="2"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4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第三级</a:t>
            </a:r>
          </a:p>
          <a:p>
            <a:pPr marL="1600200" marR="0" lvl="3"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第四级</a:t>
            </a:r>
          </a:p>
          <a:p>
            <a:pPr marL="2057400" marR="0" lvl="4" indent="-228600" algn="l" defTabSz="914400" rtl="0" eaLnBrk="0" fontAlgn="base" latinLnBrk="0" hangingPunct="0">
              <a:lnSpc>
                <a:spcPct val="100000"/>
              </a:lnSpc>
              <a:spcBef>
                <a:spcPct val="20000"/>
              </a:spcBef>
              <a:spcAft>
                <a:spcPct val="0"/>
              </a:spcAft>
              <a:buClr>
                <a:srgbClr val="3333CC"/>
              </a:buClr>
              <a:buSzPct val="60000"/>
              <a:buFont typeface="Wingdings" panose="05000000000000000000" pitchFamily="2" charset="2"/>
              <a:buChar char="n"/>
              <a:tabLst/>
              <a:defRPr/>
            </a:pPr>
            <a:r>
              <a:rPr kumimoji="0" lang="zh-CN" altLang="en-US" sz="2000" b="0" i="0" u="none" strike="noStrike" kern="1200" cap="none" spc="0" normalizeH="0" baseline="0" noProof="1">
                <a:ln>
                  <a:noFill/>
                </a:ln>
                <a:solidFill>
                  <a:srgbClr val="000000"/>
                </a:solidFill>
                <a:effectLst/>
                <a:uLnTx/>
                <a:uFillTx/>
                <a:latin typeface="微软雅黑" panose="020B0503020204020204" pitchFamily="34" charset="-122"/>
                <a:ea typeface="微软雅黑" panose="020B0503020204020204" pitchFamily="34" charset="-122"/>
                <a:cs typeface="+mn-cs"/>
              </a:rPr>
              <a:t>第五级</a:t>
            </a:r>
          </a:p>
        </p:txBody>
      </p:sp>
      <p:sp>
        <p:nvSpPr>
          <p:cNvPr id="10" name="日期占位符 9">
            <a:extLst>
              <a:ext uri="{FF2B5EF4-FFF2-40B4-BE49-F238E27FC236}">
                <a16:creationId xmlns:a16="http://schemas.microsoft.com/office/drawing/2014/main" id="{0491E9EC-392E-40BC-9113-CE1507B1EE8A}"/>
              </a:ext>
            </a:extLst>
          </p:cNvPr>
          <p:cNvSpPr>
            <a:spLocks noGrp="1"/>
          </p:cNvSpPr>
          <p:nvPr>
            <p:ph type="dt" sz="half" idx="10"/>
          </p:nvPr>
        </p:nvSpPr>
        <p:spPr/>
        <p:txBody>
          <a:bodyPr/>
          <a:lstStyle/>
          <a:p>
            <a:r>
              <a:rPr lang="en-US" altLang="zh-CN"/>
              <a:t>2022/9/21</a:t>
            </a:r>
            <a:endParaRPr lang="zh-CN" altLang="en-US" dirty="0"/>
          </a:p>
        </p:txBody>
      </p:sp>
      <p:sp>
        <p:nvSpPr>
          <p:cNvPr id="11" name="灯片编号占位符 10">
            <a:extLst>
              <a:ext uri="{FF2B5EF4-FFF2-40B4-BE49-F238E27FC236}">
                <a16:creationId xmlns:a16="http://schemas.microsoft.com/office/drawing/2014/main" id="{7550BFE5-CB28-4F83-87BA-31E102D41F6B}"/>
              </a:ext>
            </a:extLst>
          </p:cNvPr>
          <p:cNvSpPr>
            <a:spLocks noGrp="1"/>
          </p:cNvSpPr>
          <p:nvPr>
            <p:ph type="sldNum" sz="quarter" idx="11"/>
          </p:nvPr>
        </p:nvSpPr>
        <p:spPr/>
        <p:txBody>
          <a:bodyPr/>
          <a:lstStyle/>
          <a:p>
            <a:fld id="{E5B29C50-D6F1-4DB6-9B68-F4CD3996E9CF}" type="slidenum">
              <a:rPr lang="en-US" altLang="zh-CN" smtClean="0"/>
              <a:pPr/>
              <a:t>‹#›</a:t>
            </a:fld>
            <a:endParaRPr lang="zh-CN" altLang="en-US" dirty="0"/>
          </a:p>
        </p:txBody>
      </p:sp>
    </p:spTree>
    <p:extLst>
      <p:ext uri="{BB962C8B-B14F-4D97-AF65-F5344CB8AC3E}">
        <p14:creationId xmlns:p14="http://schemas.microsoft.com/office/powerpoint/2010/main" val="3405661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a:t>单击此处编辑母版标题样式</a:t>
            </a:r>
            <a:endParaRPr lang="zh-CN"/>
          </a:p>
        </p:txBody>
      </p:sp>
      <p:sp>
        <p:nvSpPr>
          <p:cNvPr id="6" name="日期占位符 5">
            <a:extLst>
              <a:ext uri="{FF2B5EF4-FFF2-40B4-BE49-F238E27FC236}">
                <a16:creationId xmlns:a16="http://schemas.microsoft.com/office/drawing/2014/main" id="{F574284D-9E1E-4CC4-AACF-AD82D8899E18}"/>
              </a:ext>
            </a:extLst>
          </p:cNvPr>
          <p:cNvSpPr>
            <a:spLocks noGrp="1"/>
          </p:cNvSpPr>
          <p:nvPr>
            <p:ph type="dt" sz="half" idx="10"/>
          </p:nvPr>
        </p:nvSpPr>
        <p:spPr/>
        <p:txBody>
          <a:bodyPr/>
          <a:lstStyle/>
          <a:p>
            <a:r>
              <a:rPr lang="en-US" altLang="zh-CN"/>
              <a:t>2022/9/21</a:t>
            </a:r>
            <a:endParaRPr lang="zh-CN" altLang="en-US" dirty="0"/>
          </a:p>
        </p:txBody>
      </p:sp>
      <p:sp>
        <p:nvSpPr>
          <p:cNvPr id="7" name="灯片编号占位符 6">
            <a:extLst>
              <a:ext uri="{FF2B5EF4-FFF2-40B4-BE49-F238E27FC236}">
                <a16:creationId xmlns:a16="http://schemas.microsoft.com/office/drawing/2014/main" id="{E56C5EB5-FF0F-44F0-9A0E-0549174F8CF4}"/>
              </a:ext>
            </a:extLst>
          </p:cNvPr>
          <p:cNvSpPr>
            <a:spLocks noGrp="1"/>
          </p:cNvSpPr>
          <p:nvPr>
            <p:ph type="sldNum" sz="quarter" idx="11"/>
          </p:nvPr>
        </p:nvSpPr>
        <p:spPr/>
        <p:txBody>
          <a:bodyPr/>
          <a:lstStyle/>
          <a:p>
            <a:fld id="{E5B29C50-D6F1-4DB6-9B68-F4CD3996E9CF}" type="slidenum">
              <a:rPr lang="en-US" altLang="zh-CN" smtClean="0"/>
              <a:pPr/>
              <a:t>‹#›</a:t>
            </a:fld>
            <a:endParaRPr lang="zh-CN" altLang="en-US" dirty="0"/>
          </a:p>
        </p:txBody>
      </p:sp>
    </p:spTree>
    <p:extLst>
      <p:ext uri="{BB962C8B-B14F-4D97-AF65-F5344CB8AC3E}">
        <p14:creationId xmlns:p14="http://schemas.microsoft.com/office/powerpoint/2010/main" val="3363858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5" name="日期占位符 4">
            <a:extLst>
              <a:ext uri="{FF2B5EF4-FFF2-40B4-BE49-F238E27FC236}">
                <a16:creationId xmlns:a16="http://schemas.microsoft.com/office/drawing/2014/main" id="{12BECD6C-7ADD-4332-84A0-7D1014B62508}"/>
              </a:ext>
            </a:extLst>
          </p:cNvPr>
          <p:cNvSpPr>
            <a:spLocks noGrp="1"/>
          </p:cNvSpPr>
          <p:nvPr>
            <p:ph type="dt" sz="half" idx="10"/>
          </p:nvPr>
        </p:nvSpPr>
        <p:spPr/>
        <p:txBody>
          <a:bodyPr/>
          <a:lstStyle/>
          <a:p>
            <a:r>
              <a:rPr lang="en-US" altLang="zh-CN"/>
              <a:t>2022/9/21</a:t>
            </a:r>
            <a:endParaRPr lang="zh-CN" altLang="en-US" dirty="0"/>
          </a:p>
        </p:txBody>
      </p:sp>
      <p:sp>
        <p:nvSpPr>
          <p:cNvPr id="6" name="灯片编号占位符 5">
            <a:extLst>
              <a:ext uri="{FF2B5EF4-FFF2-40B4-BE49-F238E27FC236}">
                <a16:creationId xmlns:a16="http://schemas.microsoft.com/office/drawing/2014/main" id="{F078E014-CF0A-4E56-A32F-FC64977F51CD}"/>
              </a:ext>
            </a:extLst>
          </p:cNvPr>
          <p:cNvSpPr>
            <a:spLocks noGrp="1"/>
          </p:cNvSpPr>
          <p:nvPr>
            <p:ph type="sldNum" sz="quarter" idx="11"/>
          </p:nvPr>
        </p:nvSpPr>
        <p:spPr/>
        <p:txBody>
          <a:bodyPr/>
          <a:lstStyle/>
          <a:p>
            <a:fld id="{E5B29C50-D6F1-4DB6-9B68-F4CD3996E9CF}" type="slidenum">
              <a:rPr lang="en-US" altLang="zh-CN" smtClean="0"/>
              <a:pPr/>
              <a:t>‹#›</a:t>
            </a:fld>
            <a:endParaRPr lang="zh-CN" altLang="en-US" dirty="0"/>
          </a:p>
        </p:txBody>
      </p:sp>
    </p:spTree>
    <p:extLst>
      <p:ext uri="{BB962C8B-B14F-4D97-AF65-F5344CB8AC3E}">
        <p14:creationId xmlns:p14="http://schemas.microsoft.com/office/powerpoint/2010/main" val="19276057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342900" y="609599"/>
            <a:ext cx="2949178" cy="1600200"/>
          </a:xfrm>
        </p:spPr>
        <p:txBody>
          <a:bodyPr rtlCol="0" anchor="b"/>
          <a:lstStyle>
            <a:lvl1pPr>
              <a:defRPr sz="3200"/>
            </a:lvl1pPr>
          </a:lstStyle>
          <a:p>
            <a:pPr rtl="0"/>
            <a:r>
              <a:rPr lang="zh-CN" altLang="en-US"/>
              <a:t>单击此处编辑母版标题样式</a:t>
            </a:r>
            <a:endParaRPr lang="zh-CN"/>
          </a:p>
        </p:txBody>
      </p:sp>
      <p:sp>
        <p:nvSpPr>
          <p:cNvPr id="3" name="内容占位符 2"/>
          <p:cNvSpPr>
            <a:spLocks noGrp="1"/>
          </p:cNvSpPr>
          <p:nvPr>
            <p:ph idx="1" hasCustomPrompt="1"/>
          </p:nvPr>
        </p:nvSpPr>
        <p:spPr>
          <a:xfrm>
            <a:off x="3600450" y="987426"/>
            <a:ext cx="4314825" cy="4613275"/>
          </a:xfrm>
        </p:spPr>
        <p:txBody>
          <a:bodyPr vert="horz" lIns="91440" tIns="45720" rIns="91440" bIns="45720" rtlCol="0">
            <a:normAutofit/>
          </a:bodyPr>
          <a:lstStyle>
            <a:lvl1pPr>
              <a:defRPr lang="en-US" dirty="0" smtClean="0"/>
            </a:lvl1pPr>
            <a:lvl2pPr>
              <a:defRPr lang="en-US" dirty="0" smtClean="0"/>
            </a:lvl2pPr>
            <a:lvl3pPr>
              <a:defRPr lang="en-US" dirty="0" smtClean="0"/>
            </a:lvl3pPr>
            <a:lvl4pPr>
              <a:defRPr lang="en-US" dirty="0" smtClean="0"/>
            </a:lvl4pPr>
            <a:lvl5pPr>
              <a:defRPr lang="en-US" noProof="0" dirty="0" smtClean="0"/>
            </a:lvl5pPr>
          </a:lstStyle>
          <a:p>
            <a:pPr lvl="0" rtl="0"/>
            <a:r>
              <a:rPr lang="zh-CN"/>
              <a:t>单击此处编辑母版文本样式</a:t>
            </a:r>
          </a:p>
          <a:p>
            <a:pPr lvl="1" rtl="0"/>
            <a:r>
              <a:rPr lang="zh-CN"/>
              <a:t>第二级</a:t>
            </a:r>
          </a:p>
          <a:p>
            <a:pPr lvl="2" rtl="0"/>
            <a:r>
              <a:rPr lang="zh-CN"/>
              <a:t>第三级</a:t>
            </a:r>
          </a:p>
          <a:p>
            <a:pPr lvl="3" rtl="0"/>
            <a:r>
              <a:rPr lang="zh-CN"/>
              <a:t>第四级</a:t>
            </a:r>
          </a:p>
          <a:p>
            <a:pPr lvl="4" rtl="0"/>
            <a:r>
              <a:rPr lang="zh-CN"/>
              <a:t>第五级</a:t>
            </a:r>
            <a:endParaRPr kumimoji="0" lang="en-US" sz="1800" b="0" i="0" u="none" strike="noStrike" kern="1200" cap="none" spc="0" normalizeH="0" baseline="0" noProof="0" dirty="0">
              <a:ln>
                <a:noFill/>
              </a:ln>
              <a:solidFill>
                <a:srgbClr val="E9E5DC"/>
              </a:solidFill>
              <a:effectLst/>
              <a:uLnTx/>
              <a:uFillTx/>
              <a:latin typeface="+mn-lt"/>
            </a:endParaRPr>
          </a:p>
        </p:txBody>
      </p:sp>
      <p:sp>
        <p:nvSpPr>
          <p:cNvPr id="4" name="文本占位符 3"/>
          <p:cNvSpPr>
            <a:spLocks noGrp="1"/>
          </p:cNvSpPr>
          <p:nvPr>
            <p:ph type="body" sz="half" idx="2"/>
          </p:nvPr>
        </p:nvSpPr>
        <p:spPr>
          <a:xfrm>
            <a:off x="342900" y="2254249"/>
            <a:ext cx="2949178" cy="375920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BA00FA99-3267-4677-82DC-8F5E531E073D}"/>
              </a:ext>
            </a:extLst>
          </p:cNvPr>
          <p:cNvSpPr>
            <a:spLocks noGrp="1"/>
          </p:cNvSpPr>
          <p:nvPr>
            <p:ph type="dt" sz="half" idx="10"/>
          </p:nvPr>
        </p:nvSpPr>
        <p:spPr/>
        <p:txBody>
          <a:bodyPr/>
          <a:lstStyle/>
          <a:p>
            <a:r>
              <a:rPr lang="en-US" altLang="zh-CN"/>
              <a:t>2022/9/21</a:t>
            </a:r>
            <a:endParaRPr lang="zh-CN" altLang="en-US" dirty="0"/>
          </a:p>
        </p:txBody>
      </p:sp>
      <p:sp>
        <p:nvSpPr>
          <p:cNvPr id="9" name="灯片编号占位符 8">
            <a:extLst>
              <a:ext uri="{FF2B5EF4-FFF2-40B4-BE49-F238E27FC236}">
                <a16:creationId xmlns:a16="http://schemas.microsoft.com/office/drawing/2014/main" id="{ADB5379C-A192-4A7C-BAD8-BFD8314A165E}"/>
              </a:ext>
            </a:extLst>
          </p:cNvPr>
          <p:cNvSpPr>
            <a:spLocks noGrp="1"/>
          </p:cNvSpPr>
          <p:nvPr>
            <p:ph type="sldNum" sz="quarter" idx="11"/>
          </p:nvPr>
        </p:nvSpPr>
        <p:spPr/>
        <p:txBody>
          <a:bodyPr/>
          <a:lstStyle/>
          <a:p>
            <a:fld id="{E5B29C50-D6F1-4DB6-9B68-F4CD3996E9CF}" type="slidenum">
              <a:rPr lang="en-US" altLang="zh-CN" smtClean="0"/>
              <a:pPr/>
              <a:t>‹#›</a:t>
            </a:fld>
            <a:endParaRPr lang="zh-CN" altLang="en-US" dirty="0"/>
          </a:p>
        </p:txBody>
      </p:sp>
    </p:spTree>
    <p:extLst>
      <p:ext uri="{BB962C8B-B14F-4D97-AF65-F5344CB8AC3E}">
        <p14:creationId xmlns:p14="http://schemas.microsoft.com/office/powerpoint/2010/main" val="12877217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标题的图片">
    <p:spTree>
      <p:nvGrpSpPr>
        <p:cNvPr id="1" name=""/>
        <p:cNvGrpSpPr/>
        <p:nvPr/>
      </p:nvGrpSpPr>
      <p:grpSpPr>
        <a:xfrm>
          <a:off x="0" y="0"/>
          <a:ext cx="0" cy="0"/>
          <a:chOff x="0" y="0"/>
          <a:chExt cx="0" cy="0"/>
        </a:xfrm>
      </p:grpSpPr>
      <p:sp>
        <p:nvSpPr>
          <p:cNvPr id="2" name="标题 1"/>
          <p:cNvSpPr>
            <a:spLocks noGrp="1"/>
          </p:cNvSpPr>
          <p:nvPr>
            <p:ph type="title"/>
          </p:nvPr>
        </p:nvSpPr>
        <p:spPr>
          <a:xfrm>
            <a:off x="342900" y="609599"/>
            <a:ext cx="2949178" cy="1600200"/>
          </a:xfrm>
        </p:spPr>
        <p:txBody>
          <a:bodyPr rtlCol="0" anchor="b"/>
          <a:lstStyle>
            <a:lvl1pPr>
              <a:defRPr sz="3200"/>
            </a:lvl1pPr>
          </a:lstStyle>
          <a:p>
            <a:pPr rtl="0"/>
            <a:r>
              <a:rPr lang="zh-CN" altLang="en-US"/>
              <a:t>单击此处编辑母版标题样式</a:t>
            </a:r>
            <a:endParaRPr lang="zh-CN"/>
          </a:p>
        </p:txBody>
      </p:sp>
      <p:sp>
        <p:nvSpPr>
          <p:cNvPr id="3" name="图片占位符 2" descr="为添加图像预留的空占位符。单击占位符，选择要添加的图像。"/>
          <p:cNvSpPr>
            <a:spLocks noGrp="1"/>
          </p:cNvSpPr>
          <p:nvPr>
            <p:ph type="pic" idx="1"/>
          </p:nvPr>
        </p:nvSpPr>
        <p:spPr>
          <a:xfrm>
            <a:off x="3600450" y="987426"/>
            <a:ext cx="4314825" cy="4613275"/>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a:t>单击图标添加图片</a:t>
            </a:r>
            <a:endParaRPr lang="zh-CN"/>
          </a:p>
        </p:txBody>
      </p:sp>
      <p:sp>
        <p:nvSpPr>
          <p:cNvPr id="4" name="文本占位符 3"/>
          <p:cNvSpPr>
            <a:spLocks noGrp="1"/>
          </p:cNvSpPr>
          <p:nvPr>
            <p:ph type="body" sz="half" idx="2"/>
          </p:nvPr>
        </p:nvSpPr>
        <p:spPr>
          <a:xfrm>
            <a:off x="342900" y="2254249"/>
            <a:ext cx="2949178" cy="3759200"/>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a:t>单击此处编辑母版文本样式</a:t>
            </a:r>
          </a:p>
        </p:txBody>
      </p:sp>
      <p:sp>
        <p:nvSpPr>
          <p:cNvPr id="8" name="日期占位符 7">
            <a:extLst>
              <a:ext uri="{FF2B5EF4-FFF2-40B4-BE49-F238E27FC236}">
                <a16:creationId xmlns:a16="http://schemas.microsoft.com/office/drawing/2014/main" id="{C1F5DAB5-8F68-4155-9590-74D21453307C}"/>
              </a:ext>
            </a:extLst>
          </p:cNvPr>
          <p:cNvSpPr>
            <a:spLocks noGrp="1"/>
          </p:cNvSpPr>
          <p:nvPr>
            <p:ph type="dt" sz="half" idx="10"/>
          </p:nvPr>
        </p:nvSpPr>
        <p:spPr/>
        <p:txBody>
          <a:bodyPr/>
          <a:lstStyle/>
          <a:p>
            <a:r>
              <a:rPr lang="en-US" altLang="zh-CN"/>
              <a:t>2022/9/21</a:t>
            </a:r>
            <a:endParaRPr lang="zh-CN" altLang="en-US" dirty="0"/>
          </a:p>
        </p:txBody>
      </p:sp>
      <p:sp>
        <p:nvSpPr>
          <p:cNvPr id="9" name="灯片编号占位符 8">
            <a:extLst>
              <a:ext uri="{FF2B5EF4-FFF2-40B4-BE49-F238E27FC236}">
                <a16:creationId xmlns:a16="http://schemas.microsoft.com/office/drawing/2014/main" id="{04E12C5D-52CA-4AA6-A724-6FE7D0C69BD6}"/>
              </a:ext>
            </a:extLst>
          </p:cNvPr>
          <p:cNvSpPr>
            <a:spLocks noGrp="1"/>
          </p:cNvSpPr>
          <p:nvPr>
            <p:ph type="sldNum" sz="quarter" idx="11"/>
          </p:nvPr>
        </p:nvSpPr>
        <p:spPr/>
        <p:txBody>
          <a:bodyPr/>
          <a:lstStyle/>
          <a:p>
            <a:fld id="{E5B29C50-D6F1-4DB6-9B68-F4CD3996E9CF}" type="slidenum">
              <a:rPr lang="en-US" altLang="zh-CN" smtClean="0"/>
              <a:pPr/>
              <a:t>‹#›</a:t>
            </a:fld>
            <a:endParaRPr lang="zh-CN" altLang="en-US" dirty="0"/>
          </a:p>
        </p:txBody>
      </p:sp>
    </p:spTree>
    <p:extLst>
      <p:ext uri="{BB962C8B-B14F-4D97-AF65-F5344CB8AC3E}">
        <p14:creationId xmlns:p14="http://schemas.microsoft.com/office/powerpoint/2010/main" val="5695761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invGray">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07194" y="214313"/>
            <a:ext cx="8548687" cy="1462087"/>
          </a:xfrm>
          <a:prstGeom prst="rect">
            <a:avLst/>
          </a:prstGeom>
        </p:spPr>
        <p:txBody>
          <a:bodyPr vert="horz" lIns="91440" tIns="45720" rIns="91440" bIns="45720" rtlCol="0" anchor="ctr">
            <a:normAutofit/>
          </a:bodyPr>
          <a:lstStyle/>
          <a:p>
            <a:pPr rtl="0"/>
            <a:r>
              <a:rPr lang="zh-CN" altLang="en-US" noProof="0" dirty="0"/>
              <a:t>单击此处编辑母版标题样式</a:t>
            </a:r>
          </a:p>
        </p:txBody>
      </p:sp>
      <p:sp>
        <p:nvSpPr>
          <p:cNvPr id="3" name="文本占位符 2"/>
          <p:cNvSpPr>
            <a:spLocks noGrp="1"/>
          </p:cNvSpPr>
          <p:nvPr>
            <p:ph type="body" idx="1"/>
          </p:nvPr>
        </p:nvSpPr>
        <p:spPr>
          <a:xfrm>
            <a:off x="250825" y="1987496"/>
            <a:ext cx="8705056" cy="4114800"/>
          </a:xfrm>
          <a:prstGeom prst="rect">
            <a:avLst/>
          </a:prstGeom>
        </p:spPr>
        <p:txBody>
          <a:bodyPr vert="horz" lIns="91440" tIns="45720" rIns="91440" bIns="45720" rtlCol="0">
            <a:normAutofit/>
          </a:bodyPr>
          <a:lstStyle/>
          <a:p>
            <a:pPr lvl="0" rtl="0"/>
            <a:r>
              <a:rPr lang="zh-CN" altLang="en-US" noProof="0" dirty="0"/>
              <a:t>单击此处编辑母版文本样式</a:t>
            </a:r>
          </a:p>
          <a:p>
            <a:pPr lvl="1" rtl="0"/>
            <a:r>
              <a:rPr lang="zh-CN" altLang="en-US" noProof="0" dirty="0"/>
              <a:t>第二级</a:t>
            </a:r>
          </a:p>
          <a:p>
            <a:pPr lvl="2" rtl="0"/>
            <a:r>
              <a:rPr lang="zh-CN" altLang="en-US" noProof="0" dirty="0"/>
              <a:t>第三级</a:t>
            </a:r>
          </a:p>
          <a:p>
            <a:pPr lvl="3" rtl="0"/>
            <a:r>
              <a:rPr lang="zh-CN" altLang="en-US" noProof="0" dirty="0"/>
              <a:t>第四级</a:t>
            </a:r>
          </a:p>
          <a:p>
            <a:pPr lvl="4" rtl="0"/>
            <a:r>
              <a:rPr lang="zh-CN" altLang="en-US" noProof="0" dirty="0"/>
              <a:t>第五级</a:t>
            </a:r>
          </a:p>
        </p:txBody>
      </p:sp>
      <p:sp>
        <p:nvSpPr>
          <p:cNvPr id="4" name="日期占位符 3"/>
          <p:cNvSpPr>
            <a:spLocks noGrp="1"/>
          </p:cNvSpPr>
          <p:nvPr>
            <p:ph type="dt" sz="half" idx="2"/>
          </p:nvPr>
        </p:nvSpPr>
        <p:spPr>
          <a:xfrm>
            <a:off x="539750" y="6243639"/>
            <a:ext cx="1728788" cy="457200"/>
          </a:xfrm>
          <a:prstGeom prst="rect">
            <a:avLst/>
          </a:prstGeom>
        </p:spPr>
        <p:txBody>
          <a:bodyPr vert="horz" lIns="91440" tIns="45720" rIns="91440" bIns="45720" rtlCol="0" anchor="b" anchorCtr="0"/>
          <a:lstStyle>
            <a:lvl1pPr algn="l">
              <a:defRPr sz="1400" baseline="0">
                <a:solidFill>
                  <a:schemeClr val="tx1"/>
                </a:solidFill>
                <a:latin typeface="Arial" panose="020B0604020202020204" pitchFamily="34" charset="0"/>
                <a:ea typeface="宋体" panose="02010600030101010101" pitchFamily="2" charset="-122"/>
                <a:cs typeface="Arial" panose="020B0604020202020204" pitchFamily="34" charset="0"/>
              </a:defRPr>
            </a:lvl1pPr>
          </a:lstStyle>
          <a:p>
            <a:r>
              <a:rPr lang="en-US" altLang="zh-CN"/>
              <a:t>2022/9/21</a:t>
            </a:r>
            <a:endParaRPr lang="zh-CN" altLang="en-US" dirty="0"/>
          </a:p>
        </p:txBody>
      </p:sp>
      <p:sp>
        <p:nvSpPr>
          <p:cNvPr id="6" name="幻灯片编号占位符 5"/>
          <p:cNvSpPr>
            <a:spLocks noGrp="1"/>
          </p:cNvSpPr>
          <p:nvPr>
            <p:ph type="sldNum" sz="quarter" idx="4"/>
          </p:nvPr>
        </p:nvSpPr>
        <p:spPr>
          <a:xfrm>
            <a:off x="7042149" y="6243639"/>
            <a:ext cx="1904999" cy="457199"/>
          </a:xfrm>
          <a:prstGeom prst="rect">
            <a:avLst/>
          </a:prstGeom>
        </p:spPr>
        <p:txBody>
          <a:bodyPr vert="horz" lIns="91440" tIns="45720" rIns="91440" bIns="45720" rtlCol="0" anchor="b" anchorCtr="0"/>
          <a:lstStyle>
            <a:lvl1pPr algn="r">
              <a:defRPr sz="1400" baseline="0">
                <a:solidFill>
                  <a:schemeClr val="tx1"/>
                </a:solidFill>
                <a:latin typeface="Arial" panose="020B0604020202020204" pitchFamily="34" charset="0"/>
                <a:ea typeface="宋体" panose="02010600030101010101" pitchFamily="2" charset="-122"/>
                <a:cs typeface="Arial" panose="020B0604020202020204" pitchFamily="34" charset="0"/>
              </a:defRPr>
            </a:lvl1pPr>
          </a:lstStyle>
          <a:p>
            <a:fld id="{E5B29C50-D6F1-4DB6-9B68-F4CD3996E9CF}" type="slidenum">
              <a:rPr lang="en-US" altLang="zh-CN" smtClean="0"/>
              <a:pPr/>
              <a:t>‹#›</a:t>
            </a:fld>
            <a:endParaRPr lang="zh-CN" altLang="en-US" dirty="0"/>
          </a:p>
        </p:txBody>
      </p:sp>
      <p:sp>
        <p:nvSpPr>
          <p:cNvPr id="14" name="Rectangle 2">
            <a:extLst>
              <a:ext uri="{FF2B5EF4-FFF2-40B4-BE49-F238E27FC236}">
                <a16:creationId xmlns:a16="http://schemas.microsoft.com/office/drawing/2014/main" id="{7318BE3A-6E85-4FA7-97A4-56A67B324FBC}"/>
              </a:ext>
            </a:extLst>
          </p:cNvPr>
          <p:cNvSpPr>
            <a:spLocks noChangeArrowheads="1"/>
          </p:cNvSpPr>
          <p:nvPr userDrawn="1"/>
        </p:nvSpPr>
        <p:spPr bwMode="auto">
          <a:xfrm>
            <a:off x="417513" y="1098550"/>
            <a:ext cx="438150" cy="474663"/>
          </a:xfrm>
          <a:prstGeom prst="rect">
            <a:avLst/>
          </a:prstGeom>
          <a:solidFill>
            <a:srgbClr val="FFCF01"/>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15" name="Rectangle 3">
            <a:extLst>
              <a:ext uri="{FF2B5EF4-FFF2-40B4-BE49-F238E27FC236}">
                <a16:creationId xmlns:a16="http://schemas.microsoft.com/office/drawing/2014/main" id="{090287DD-0878-4E89-82C9-D4BC37FA47F3}"/>
              </a:ext>
            </a:extLst>
          </p:cNvPr>
          <p:cNvSpPr>
            <a:spLocks noChangeArrowheads="1"/>
          </p:cNvSpPr>
          <p:nvPr userDrawn="1"/>
        </p:nvSpPr>
        <p:spPr bwMode="auto">
          <a:xfrm>
            <a:off x="800100" y="1098550"/>
            <a:ext cx="328613" cy="474663"/>
          </a:xfrm>
          <a:prstGeom prst="rect">
            <a:avLst/>
          </a:prstGeom>
          <a:gradFill rotWithShape="0">
            <a:gsLst>
              <a:gs pos="0">
                <a:srgbClr val="FFCF01"/>
              </a:gs>
              <a:gs pos="100000">
                <a:srgbClr val="FFFFFF"/>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16" name="Rectangle 4">
            <a:extLst>
              <a:ext uri="{FF2B5EF4-FFF2-40B4-BE49-F238E27FC236}">
                <a16:creationId xmlns:a16="http://schemas.microsoft.com/office/drawing/2014/main" id="{5608FF6A-7317-426B-B285-117E4F4879D6}"/>
              </a:ext>
            </a:extLst>
          </p:cNvPr>
          <p:cNvSpPr>
            <a:spLocks noChangeArrowheads="1"/>
          </p:cNvSpPr>
          <p:nvPr userDrawn="1"/>
        </p:nvSpPr>
        <p:spPr bwMode="auto">
          <a:xfrm>
            <a:off x="541338" y="1520825"/>
            <a:ext cx="422275" cy="474663"/>
          </a:xfrm>
          <a:prstGeom prst="rect">
            <a:avLst/>
          </a:prstGeom>
          <a:solidFill>
            <a:srgbClr val="3333CC"/>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17" name="Rectangle 5">
            <a:extLst>
              <a:ext uri="{FF2B5EF4-FFF2-40B4-BE49-F238E27FC236}">
                <a16:creationId xmlns:a16="http://schemas.microsoft.com/office/drawing/2014/main" id="{E660710D-5768-42D9-B5F5-B5EDD4288965}"/>
              </a:ext>
            </a:extLst>
          </p:cNvPr>
          <p:cNvSpPr>
            <a:spLocks noChangeArrowheads="1"/>
          </p:cNvSpPr>
          <p:nvPr userDrawn="1"/>
        </p:nvSpPr>
        <p:spPr bwMode="auto">
          <a:xfrm>
            <a:off x="911225" y="1520825"/>
            <a:ext cx="368300" cy="474663"/>
          </a:xfrm>
          <a:prstGeom prst="rect">
            <a:avLst/>
          </a:prstGeom>
          <a:gradFill rotWithShape="0">
            <a:gsLst>
              <a:gs pos="0">
                <a:srgbClr val="3333CC"/>
              </a:gs>
              <a:gs pos="100000">
                <a:srgbClr val="FFFFFF"/>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18" name="Rectangle 6">
            <a:extLst>
              <a:ext uri="{FF2B5EF4-FFF2-40B4-BE49-F238E27FC236}">
                <a16:creationId xmlns:a16="http://schemas.microsoft.com/office/drawing/2014/main" id="{719E5BDA-B938-4C29-92F5-25EAEC2725DD}"/>
              </a:ext>
            </a:extLst>
          </p:cNvPr>
          <p:cNvSpPr>
            <a:spLocks noChangeArrowheads="1"/>
          </p:cNvSpPr>
          <p:nvPr userDrawn="1"/>
        </p:nvSpPr>
        <p:spPr bwMode="auto">
          <a:xfrm>
            <a:off x="127000" y="1447800"/>
            <a:ext cx="560388" cy="422275"/>
          </a:xfrm>
          <a:prstGeom prst="rect">
            <a:avLst/>
          </a:prstGeom>
          <a:gradFill rotWithShape="0">
            <a:gsLst>
              <a:gs pos="0">
                <a:srgbClr val="FFFFFF"/>
              </a:gs>
              <a:gs pos="100000">
                <a:srgbClr val="FF0000"/>
              </a:gs>
            </a:gsLst>
            <a:lin ang="1890000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19" name="Rectangle 7">
            <a:extLst>
              <a:ext uri="{FF2B5EF4-FFF2-40B4-BE49-F238E27FC236}">
                <a16:creationId xmlns:a16="http://schemas.microsoft.com/office/drawing/2014/main" id="{2299B297-1EFD-4413-9EAF-8486C72C8BB9}"/>
              </a:ext>
            </a:extLst>
          </p:cNvPr>
          <p:cNvSpPr>
            <a:spLocks noChangeArrowheads="1"/>
          </p:cNvSpPr>
          <p:nvPr userDrawn="1"/>
        </p:nvSpPr>
        <p:spPr bwMode="auto">
          <a:xfrm>
            <a:off x="762000" y="990600"/>
            <a:ext cx="31750" cy="1052513"/>
          </a:xfrm>
          <a:prstGeom prst="rect">
            <a:avLst/>
          </a:prstGeom>
          <a:solidFill>
            <a:srgbClr val="1C1C1C"/>
          </a:soli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
        <p:nvSpPr>
          <p:cNvPr id="20" name="Rectangle 8">
            <a:extLst>
              <a:ext uri="{FF2B5EF4-FFF2-40B4-BE49-F238E27FC236}">
                <a16:creationId xmlns:a16="http://schemas.microsoft.com/office/drawing/2014/main" id="{4F657460-C176-4E09-A965-61CF595950E2}"/>
              </a:ext>
            </a:extLst>
          </p:cNvPr>
          <p:cNvSpPr>
            <a:spLocks noChangeArrowheads="1"/>
          </p:cNvSpPr>
          <p:nvPr userDrawn="1"/>
        </p:nvSpPr>
        <p:spPr bwMode="auto">
          <a:xfrm>
            <a:off x="442913" y="1781175"/>
            <a:ext cx="8226425" cy="31750"/>
          </a:xfrm>
          <a:prstGeom prst="rect">
            <a:avLst/>
          </a:prstGeom>
          <a:gradFill rotWithShape="0">
            <a:gsLst>
              <a:gs pos="0">
                <a:srgbClr val="1C1C1C"/>
              </a:gs>
              <a:gs pos="100000">
                <a:srgbClr val="FFFFFF"/>
              </a:gs>
            </a:gsLst>
            <a:lin ang="0" scaled="1"/>
          </a:gradFill>
          <a:ln>
            <a:noFill/>
          </a:ln>
          <a:effectLst/>
        </p:spPr>
        <p:txBody>
          <a:bodyPr wrap="none"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base" latinLnBrk="0" hangingPunct="1">
              <a:lnSpc>
                <a:spcPct val="100000"/>
              </a:lnSpc>
              <a:spcBef>
                <a:spcPct val="0"/>
              </a:spcBef>
              <a:spcAft>
                <a:spcPct val="0"/>
              </a:spcAft>
              <a:buClrTx/>
              <a:buSzTx/>
              <a:buFont typeface="Arial" panose="020B0604020202020204" pitchFamily="34" charset="0"/>
              <a:buNone/>
              <a:tabLst/>
              <a:defRPr/>
            </a:pPr>
            <a:endParaRPr kumimoji="0" lang="zh-CN" altLang="zh-CN" sz="2400" b="0" i="0" u="none" strike="noStrike" kern="0" cap="none" spc="0" normalizeH="0" baseline="0" noProof="0">
              <a:ln>
                <a:noFill/>
              </a:ln>
              <a:solidFill>
                <a:srgbClr val="000000"/>
              </a:solidFill>
              <a:effectLst/>
              <a:uLnTx/>
              <a:uFillTx/>
              <a:latin typeface="Tahoma" panose="020B0604030504040204" pitchFamily="34" charset="0"/>
              <a:ea typeface="宋体" panose="02010600030101010101" pitchFamily="2" charset="-122"/>
            </a:endParaRPr>
          </a:p>
        </p:txBody>
      </p:sp>
    </p:spTree>
    <p:extLst>
      <p:ext uri="{BB962C8B-B14F-4D97-AF65-F5344CB8AC3E}">
        <p14:creationId xmlns:p14="http://schemas.microsoft.com/office/powerpoint/2010/main" val="16564842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914400" rtl="0" eaLnBrk="1" latinLnBrk="0" hangingPunct="1">
        <a:lnSpc>
          <a:spcPts val="4000"/>
        </a:lnSpc>
        <a:spcBef>
          <a:spcPct val="0"/>
        </a:spcBef>
        <a:buNone/>
        <a:defRPr sz="4000" b="0" kern="1200" cap="none" spc="0">
          <a:ln w="12700" cmpd="sng">
            <a:noFill/>
            <a:prstDash val="solid"/>
          </a:ln>
          <a:solidFill>
            <a:srgbClr val="535386"/>
          </a:solidFill>
          <a:effectLst/>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100000"/>
        </a:lnSpc>
        <a:spcBef>
          <a:spcPct val="30000"/>
        </a:spcBef>
        <a:buClr>
          <a:schemeClr val="bg1"/>
        </a:buClr>
        <a:buSzPct val="70000"/>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100000"/>
        </a:lnSpc>
        <a:spcBef>
          <a:spcPct val="30000"/>
        </a:spcBef>
        <a:buClr>
          <a:schemeClr val="bg1"/>
        </a:buClr>
        <a:buSzPct val="70000"/>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100000"/>
        </a:lnSpc>
        <a:spcBef>
          <a:spcPct val="30000"/>
        </a:spcBef>
        <a:buClr>
          <a:schemeClr val="bg1"/>
        </a:buClr>
        <a:buSzPct val="7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100000"/>
        </a:lnSpc>
        <a:spcBef>
          <a:spcPct val="30000"/>
        </a:spcBef>
        <a:buClr>
          <a:schemeClr val="bg1"/>
        </a:buClr>
        <a:buSzPct val="7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100000"/>
        </a:lnSpc>
        <a:spcBef>
          <a:spcPct val="30000"/>
        </a:spcBef>
        <a:buClr>
          <a:schemeClr val="bg1"/>
        </a:buClr>
        <a:buSzPct val="70000"/>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6pPr>
      <a:lvl7pPr marL="29718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7pPr>
      <a:lvl8pPr marL="34290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8pPr>
      <a:lvl9pPr marL="3886200" indent="-228600" algn="l" defTabSz="914400" rtl="0" eaLnBrk="1" latinLnBrk="0" hangingPunct="1">
        <a:lnSpc>
          <a:spcPct val="90000"/>
        </a:lnSpc>
        <a:spcBef>
          <a:spcPct val="30000"/>
        </a:spcBef>
        <a:buClr>
          <a:schemeClr val="bg1"/>
        </a:buClr>
        <a:buSzPct val="70000"/>
        <a:buFont typeface="Arial" panose="020B0604020202020204" pitchFamily="34" charset="0"/>
        <a:buChar char="•"/>
        <a:defRPr sz="1800" kern="1200">
          <a:solidFill>
            <a:schemeClr val="bg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0" orient="horz" pos="2160" userDrawn="1">
          <p15:clr>
            <a:srgbClr val="F26B43"/>
          </p15:clr>
        </p15:guide>
        <p15:guide id="1" pos="2880" userDrawn="1">
          <p15:clr>
            <a:srgbClr val="F26B43"/>
          </p15:clr>
        </p15:guide>
        <p15:guide id="2" pos="216" userDrawn="1">
          <p15:clr>
            <a:srgbClr val="F26B43"/>
          </p15:clr>
        </p15:guide>
        <p15:guide id="3" pos="4986" userDrawn="1">
          <p15:clr>
            <a:srgbClr val="F26B43"/>
          </p15:clr>
        </p15:guide>
        <p15:guide id="4" orient="horz" pos="3528" userDrawn="1">
          <p15:clr>
            <a:srgbClr val="F26B43"/>
          </p15:clr>
        </p15:guide>
        <p15:guide id="5" orient="horz" pos="11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mailto:zhipeng.lv@hust.edu.cn"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3.png"/><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en.wikipedia.org/wiki/Karp's_21_NP-complete_problems"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37.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201.png"/><Relationship Id="rId3" Type="http://schemas.openxmlformats.org/officeDocument/2006/relationships/image" Target="../media/image150.png"/><Relationship Id="rId7" Type="http://schemas.openxmlformats.org/officeDocument/2006/relationships/image" Target="../media/image191.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181.png"/><Relationship Id="rId5" Type="http://schemas.openxmlformats.org/officeDocument/2006/relationships/image" Target="../media/image171.png"/><Relationship Id="rId4" Type="http://schemas.openxmlformats.org/officeDocument/2006/relationships/image" Target="../media/image16.png"/><Relationship Id="rId9" Type="http://schemas.openxmlformats.org/officeDocument/2006/relationships/image" Target="../media/image2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00.png"/></Relationships>
</file>

<file path=ppt/slides/_rels/slide4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40.png"/></Relationships>
</file>

<file path=ppt/slides/_rels/slide4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6.xml"/><Relationship Id="rId1" Type="http://schemas.openxmlformats.org/officeDocument/2006/relationships/slideLayout" Target="../slideLayouts/slideLayout5.xml"/><Relationship Id="rId4" Type="http://schemas.openxmlformats.org/officeDocument/2006/relationships/image" Target="../media/image180.png"/></Relationships>
</file>

<file path=ppt/slides/_rels/slide4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220.png"/></Relationships>
</file>

<file path=ppt/slides/_rels/slide44.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notesSlide" Target="../notesSlides/notesSlide31.xml"/><Relationship Id="rId7"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41.emf"/><Relationship Id="rId5" Type="http://schemas.openxmlformats.org/officeDocument/2006/relationships/oleObject" Target="../embeddings/oleObject1.bin"/><Relationship Id="rId4" Type="http://schemas.openxmlformats.org/officeDocument/2006/relationships/image" Target="../media/image260.png"/></Relationships>
</file>

<file path=ppt/slides/_rels/slide49.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3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9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66.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6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10.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2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0.pn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0.png"/></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18" Type="http://schemas.openxmlformats.org/officeDocument/2006/relationships/image" Target="../media/image76.png"/><Relationship Id="rId3" Type="http://schemas.openxmlformats.org/officeDocument/2006/relationships/image" Target="../media/image61.png"/><Relationship Id="rId21" Type="http://schemas.openxmlformats.org/officeDocument/2006/relationships/image" Target="../media/image79.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image" Target="../media/image60.png"/><Relationship Id="rId16" Type="http://schemas.openxmlformats.org/officeDocument/2006/relationships/image" Target="../media/image74.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23" Type="http://schemas.openxmlformats.org/officeDocument/2006/relationships/image" Target="../media/image81.png"/><Relationship Id="rId10" Type="http://schemas.openxmlformats.org/officeDocument/2006/relationships/image" Target="../media/image68.png"/><Relationship Id="rId19" Type="http://schemas.openxmlformats.org/officeDocument/2006/relationships/image" Target="../media/image77.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 Id="rId22" Type="http://schemas.openxmlformats.org/officeDocument/2006/relationships/image" Target="../media/image80.png"/></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50.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7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0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hyperlink" Target="https://projects.coin-or.org/Cbc" TargetMode="External"/><Relationship Id="rId3" Type="http://schemas.openxmlformats.org/officeDocument/2006/relationships/hyperlink" Target="http://www.gurobi.com/" TargetMode="External"/><Relationship Id="rId7" Type="http://schemas.openxmlformats.org/officeDocument/2006/relationships/hyperlink" Target="http://scip.zib.de/" TargetMode="External"/><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hyperlink" Target="http://www.lindo.com/index.php/products/solver-suite" TargetMode="External"/><Relationship Id="rId5" Type="http://schemas.openxmlformats.org/officeDocument/2006/relationships/hyperlink" Target="http://www.fico.com/en/products/fico-xpress-optimization" TargetMode="External"/><Relationship Id="rId4" Type="http://schemas.openxmlformats.org/officeDocument/2006/relationships/hyperlink" Target="https://www.ibm.com/software/commerce/optimization/cplex-optimizer/" TargetMode="External"/><Relationship Id="rId9" Type="http://schemas.openxmlformats.org/officeDocument/2006/relationships/hyperlink" Target="https://github.com/google/or-tools" TargetMode="External"/></Relationships>
</file>

<file path=ppt/slides/_rels/slide94.xml.rels><?xml version="1.0" encoding="UTF-8" standalone="yes"?>
<Relationships xmlns="http://schemas.openxmlformats.org/package/2006/relationships"><Relationship Id="rId3" Type="http://schemas.openxmlformats.org/officeDocument/2006/relationships/hyperlink" Target="https://coding.net/u/SuZhouxing/p/Hust.SmartLab.Training.Public/git/blob/master/Doc/Discussion/5.MathematicalProgramming.md#user-content-&#20351;&#29992;&#32534;&#31243;&#35821;&#35328;&#25509;&#21475;&#30340;&#27714;&#35299;&#36807;&#31243;-gurobi" TargetMode="External"/><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790.png"/><Relationship Id="rId4" Type="http://schemas.openxmlformats.org/officeDocument/2006/relationships/hyperlink" Target="http://www.gurobi.com/documentation/7.5/refman/model_file_formats.html" TargetMode="External"/></Relationships>
</file>

<file path=ppt/slides/_rels/slide95.xml.rels><?xml version="1.0" encoding="UTF-8" standalone="yes"?>
<Relationships xmlns="http://schemas.openxmlformats.org/package/2006/relationships"><Relationship Id="rId3" Type="http://schemas.openxmlformats.org/officeDocument/2006/relationships/hyperlink" Target="http://files.gurobi.com/Numerics.pdf"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0.png"/><Relationship Id="rId7" Type="http://schemas.openxmlformats.org/officeDocument/2006/relationships/image" Target="../media/image95.png"/><Relationship Id="rId2" Type="http://schemas.openxmlformats.org/officeDocument/2006/relationships/notesSlide" Target="../notesSlides/notesSlide68.xml"/><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0.png"/></Relationships>
</file>

<file path=ppt/slides/_rels/slide97.xml.rels><?xml version="1.0" encoding="UTF-8" standalone="yes"?>
<Relationships xmlns="http://schemas.openxmlformats.org/package/2006/relationships"><Relationship Id="rId3" Type="http://schemas.openxmlformats.org/officeDocument/2006/relationships/image" Target="../media/image93.emf"/><Relationship Id="rId2" Type="http://schemas.openxmlformats.org/officeDocument/2006/relationships/image" Target="../media/image92.emf"/><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hyperlink" Target="http://www.gurobi.com/resources/getting-started/lp-basics" TargetMode="External"/><Relationship Id="rId2" Type="http://schemas.openxmlformats.org/officeDocument/2006/relationships/hyperlink" Target="http://www.gurobi.com/resources/getting-started/modeling-basics" TargetMode="External"/><Relationship Id="rId1" Type="http://schemas.openxmlformats.org/officeDocument/2006/relationships/slideLayout" Target="../slideLayouts/slideLayout2.xml"/><Relationship Id="rId5" Type="http://schemas.openxmlformats.org/officeDocument/2006/relationships/hyperlink" Target="https://stoprog.org/what-stochastic-programming" TargetMode="External"/><Relationship Id="rId4" Type="http://schemas.openxmlformats.org/officeDocument/2006/relationships/hyperlink" Target="http://www.gurobi.com/resources/getting-started/mip-basics"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rtlCol="0">
            <a:normAutofit/>
          </a:bodyPr>
          <a:lstStyle/>
          <a:p>
            <a:r>
              <a:rPr lang="zh-CN" altLang="en-US" sz="6600" b="0" dirty="0">
                <a:ln>
                  <a:noFill/>
                </a:ln>
                <a:effectLst/>
                <a:latin typeface="隶书" panose="02010509060101010101" pitchFamily="49" charset="-122"/>
                <a:ea typeface="隶书" panose="02010509060101010101" pitchFamily="49" charset="-122"/>
              </a:rPr>
              <a:t>高级算法设计与分析</a:t>
            </a:r>
            <a:br>
              <a:rPr lang="en-US" altLang="zh-CN" sz="7200" b="0" dirty="0">
                <a:ln>
                  <a:noFill/>
                </a:ln>
                <a:effectLst/>
                <a:latin typeface="隶书" panose="02010509060101010101" pitchFamily="49" charset="-122"/>
                <a:ea typeface="隶书" panose="02010509060101010101" pitchFamily="49" charset="-122"/>
              </a:rPr>
            </a:br>
            <a:r>
              <a:rPr lang="en-US" altLang="zh-CN" sz="2400" b="0" dirty="0">
                <a:ln>
                  <a:noFill/>
                </a:ln>
                <a:effectLst/>
                <a:latin typeface="隶书" panose="02010509060101010101" pitchFamily="49" charset="-122"/>
                <a:ea typeface="隶书" panose="02010509060101010101" pitchFamily="49" charset="-122"/>
              </a:rPr>
              <a:t>Advanced Computer Algorithm Design &amp; Analysis</a:t>
            </a:r>
            <a:br>
              <a:rPr lang="en-US" altLang="zh-CN" sz="6000" b="0" dirty="0">
                <a:ln>
                  <a:noFill/>
                </a:ln>
                <a:effectLst/>
              </a:rPr>
            </a:br>
            <a:r>
              <a:rPr lang="en-US" altLang="zh-CN" sz="3200" b="0" dirty="0">
                <a:ln>
                  <a:noFill/>
                </a:ln>
                <a:effectLst/>
              </a:rPr>
              <a:t>2024.10</a:t>
            </a:r>
            <a:endParaRPr lang="zh-CN" altLang="en-US" dirty="0"/>
          </a:p>
        </p:txBody>
      </p:sp>
      <p:sp>
        <p:nvSpPr>
          <p:cNvPr id="3" name="副标题 2"/>
          <p:cNvSpPr>
            <a:spLocks noGrp="1"/>
          </p:cNvSpPr>
          <p:nvPr>
            <p:ph type="subTitle" idx="1"/>
          </p:nvPr>
        </p:nvSpPr>
        <p:spPr/>
        <p:txBody>
          <a:bodyPr rtlCol="0">
            <a:normAutofit fontScale="92500" lnSpcReduction="20000"/>
          </a:bodyPr>
          <a:lstStyle/>
          <a:p>
            <a:pPr>
              <a:buClr>
                <a:srgbClr val="3333CC"/>
              </a:buClr>
            </a:pPr>
            <a:r>
              <a:rPr lang="zh-CN" altLang="en-US" dirty="0"/>
              <a:t>吕志鹏</a:t>
            </a:r>
            <a:endParaRPr lang="en-US" altLang="zh-CN" dirty="0"/>
          </a:p>
          <a:p>
            <a:pPr>
              <a:buClr>
                <a:srgbClr val="3333CC"/>
              </a:buClr>
            </a:pPr>
            <a:r>
              <a:rPr lang="zh-CN" altLang="en-US" dirty="0"/>
              <a:t>丁俊文   </a:t>
            </a:r>
            <a:r>
              <a:rPr lang="zh-CN" altLang="en-US" b="1" dirty="0"/>
              <a:t>苏宙行</a:t>
            </a:r>
            <a:endParaRPr lang="en-US" altLang="zh-CN" b="1" dirty="0"/>
          </a:p>
          <a:p>
            <a:pPr>
              <a:buClr>
                <a:srgbClr val="3333CC"/>
              </a:buClr>
            </a:pPr>
            <a:r>
              <a:rPr lang="en-US" altLang="zh-CN" dirty="0">
                <a:hlinkClick r:id="rId3"/>
              </a:rPr>
              <a:t>zhipeng.lv@hust.edu.cn</a:t>
            </a:r>
            <a:endParaRPr lang="en-US" altLang="zh-CN" dirty="0"/>
          </a:p>
          <a:p>
            <a:pPr lvl="0">
              <a:buClr>
                <a:srgbClr val="3333CC"/>
              </a:buClr>
            </a:pPr>
            <a:r>
              <a:rPr lang="zh-CN" altLang="en-US" sz="2000" dirty="0"/>
              <a:t>群名称：高级算法设计与分析</a:t>
            </a:r>
            <a:r>
              <a:rPr lang="en-US" altLang="zh-CN" sz="2000" dirty="0"/>
              <a:t>2024</a:t>
            </a:r>
            <a:endParaRPr lang="zh-CN" altLang="en-US" sz="2000" dirty="0"/>
          </a:p>
          <a:p>
            <a:pPr lvl="0">
              <a:buClr>
                <a:srgbClr val="3333CC"/>
              </a:buClr>
            </a:pPr>
            <a:r>
              <a:rPr lang="zh-CN" altLang="en-US" sz="2000" dirty="0"/>
              <a:t>群   号：</a:t>
            </a:r>
            <a:r>
              <a:rPr lang="en-US" altLang="zh-CN" sz="2000" dirty="0"/>
              <a:t> 763050988</a:t>
            </a:r>
            <a:endParaRPr lang="zh-CN" altLang="en-US" sz="2000" dirty="0"/>
          </a:p>
        </p:txBody>
      </p:sp>
      <p:sp>
        <p:nvSpPr>
          <p:cNvPr id="4" name="箭头: 左 3">
            <a:extLst>
              <a:ext uri="{FF2B5EF4-FFF2-40B4-BE49-F238E27FC236}">
                <a16:creationId xmlns:a16="http://schemas.microsoft.com/office/drawing/2014/main" id="{9E95698A-BE9C-4736-A342-DF9AD47A0879}"/>
              </a:ext>
            </a:extLst>
          </p:cNvPr>
          <p:cNvSpPr/>
          <p:nvPr/>
        </p:nvSpPr>
        <p:spPr bwMode="auto">
          <a:xfrm>
            <a:off x="5577061" y="4760310"/>
            <a:ext cx="302434" cy="216024"/>
          </a:xfrm>
          <a:prstGeom prst="leftArrow">
            <a:avLst/>
          </a:prstGeom>
          <a:solidFill>
            <a:srgbClr val="00B050"/>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 typeface="Arial" panose="020B0604020202020204" pitchFamily="34" charset="0"/>
              <a:buNone/>
              <a:tabLst/>
            </a:pPr>
            <a:endParaRPr kumimoji="0" lang="zh-CN" altLang="en-US"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p:txBody>
      </p:sp>
      <p:sp>
        <p:nvSpPr>
          <p:cNvPr id="5" name="文本框 4">
            <a:extLst>
              <a:ext uri="{FF2B5EF4-FFF2-40B4-BE49-F238E27FC236}">
                <a16:creationId xmlns:a16="http://schemas.microsoft.com/office/drawing/2014/main" id="{C882A8AD-CEE3-4AFD-8D87-E275943FA7A5}"/>
              </a:ext>
            </a:extLst>
          </p:cNvPr>
          <p:cNvSpPr txBox="1"/>
          <p:nvPr/>
        </p:nvSpPr>
        <p:spPr>
          <a:xfrm>
            <a:off x="5879495" y="4683656"/>
            <a:ext cx="921702" cy="369332"/>
          </a:xfrm>
          <a:prstGeom prst="rect">
            <a:avLst/>
          </a:prstGeom>
          <a:noFill/>
        </p:spPr>
        <p:txBody>
          <a:bodyPr wrap="square" rtlCol="0">
            <a:spAutoFit/>
          </a:bodyPr>
          <a:lstStyle/>
          <a:p>
            <a:r>
              <a:rPr lang="zh-CN" altLang="en-US" dirty="0"/>
              <a:t>本节课</a:t>
            </a:r>
          </a:p>
        </p:txBody>
      </p:sp>
    </p:spTree>
    <p:extLst>
      <p:ext uri="{BB962C8B-B14F-4D97-AF65-F5344CB8AC3E}">
        <p14:creationId xmlns:p14="http://schemas.microsoft.com/office/powerpoint/2010/main" val="19908815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057960-38DF-4828-9056-2B23DAE6FF69}"/>
              </a:ext>
            </a:extLst>
          </p:cNvPr>
          <p:cNvSpPr>
            <a:spLocks noGrp="1"/>
          </p:cNvSpPr>
          <p:nvPr>
            <p:ph type="title"/>
          </p:nvPr>
        </p:nvSpPr>
        <p:spPr/>
        <p:txBody>
          <a:bodyPr/>
          <a:lstStyle/>
          <a:p>
            <a:r>
              <a:rPr lang="zh-CN" altLang="en-US" dirty="0"/>
              <a:t>引言</a:t>
            </a:r>
            <a:r>
              <a:rPr lang="en-US" altLang="zh-CN" dirty="0"/>
              <a:t>.</a:t>
            </a:r>
            <a:r>
              <a:rPr lang="zh-CN" altLang="en-US" dirty="0"/>
              <a:t>建模要素</a:t>
            </a:r>
            <a:r>
              <a:rPr lang="en-US" altLang="zh-CN" dirty="0"/>
              <a:t>.</a:t>
            </a:r>
            <a:r>
              <a:rPr lang="zh-CN" altLang="en-US" dirty="0"/>
              <a:t>举例</a:t>
            </a:r>
          </a:p>
        </p:txBody>
      </p:sp>
      <p:graphicFrame>
        <p:nvGraphicFramePr>
          <p:cNvPr id="6" name="内容占位符 19">
            <a:extLst>
              <a:ext uri="{FF2B5EF4-FFF2-40B4-BE49-F238E27FC236}">
                <a16:creationId xmlns:a16="http://schemas.microsoft.com/office/drawing/2014/main" id="{DBE934C5-F5F3-427B-A078-B6DA0D12DD84}"/>
              </a:ext>
            </a:extLst>
          </p:cNvPr>
          <p:cNvGraphicFramePr>
            <a:graphicFrameLocks noGrp="1"/>
          </p:cNvGraphicFramePr>
          <p:nvPr>
            <p:ph sz="half" idx="1"/>
            <p:extLst>
              <p:ext uri="{D42A27DB-BD31-4B8C-83A1-F6EECF244321}">
                <p14:modId xmlns:p14="http://schemas.microsoft.com/office/powerpoint/2010/main" val="48624586"/>
              </p:ext>
            </p:extLst>
          </p:nvPr>
        </p:nvGraphicFramePr>
        <p:xfrm>
          <a:off x="258763" y="1987550"/>
          <a:ext cx="3875087"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内容占位符 18">
            <a:extLst>
              <a:ext uri="{FF2B5EF4-FFF2-40B4-BE49-F238E27FC236}">
                <a16:creationId xmlns:a16="http://schemas.microsoft.com/office/drawing/2014/main" id="{AE45B9AF-C272-4385-BBE9-59289A309F79}"/>
              </a:ext>
            </a:extLst>
          </p:cNvPr>
          <p:cNvPicPr>
            <a:picLocks noGrp="1" noChangeAspect="1"/>
          </p:cNvPicPr>
          <p:nvPr>
            <p:ph sz="half" idx="2"/>
          </p:nvPr>
        </p:nvPicPr>
        <p:blipFill>
          <a:blip r:embed="rId7"/>
          <a:stretch>
            <a:fillRect/>
          </a:stretch>
        </p:blipFill>
        <p:spPr>
          <a:xfrm>
            <a:off x="5706351" y="1987550"/>
            <a:ext cx="2641436" cy="4114800"/>
          </a:xfrm>
          <a:prstGeom prst="rect">
            <a:avLst/>
          </a:prstGeom>
        </p:spPr>
      </p:pic>
    </p:spTree>
    <p:extLst>
      <p:ext uri="{BB962C8B-B14F-4D97-AF65-F5344CB8AC3E}">
        <p14:creationId xmlns:p14="http://schemas.microsoft.com/office/powerpoint/2010/main" val="3536108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谢谢</a:t>
            </a:r>
            <a:r>
              <a:rPr lang="en-US" altLang="zh-CN" dirty="0"/>
              <a:t>!</a:t>
            </a:r>
            <a:endParaRPr lang="zh-CN" altLang="en-US" dirty="0"/>
          </a:p>
        </p:txBody>
      </p:sp>
      <p:sp>
        <p:nvSpPr>
          <p:cNvPr id="3" name="文本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167160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r>
              <a:rPr lang="en-US" altLang="zh-CN" dirty="0"/>
              <a:t>.</a:t>
            </a:r>
            <a:r>
              <a:rPr lang="zh-CN" altLang="en-US" dirty="0"/>
              <a:t>建模要素</a:t>
            </a:r>
            <a:r>
              <a:rPr lang="en-US" altLang="zh-CN" dirty="0"/>
              <a:t>.</a:t>
            </a:r>
            <a:r>
              <a:rPr lang="zh-CN" altLang="en-US" dirty="0"/>
              <a:t>举例</a:t>
            </a:r>
            <a:r>
              <a:rPr lang="en-US" altLang="zh-CN" dirty="0"/>
              <a:t>.</a:t>
            </a:r>
            <a:r>
              <a:rPr lang="zh-CN" altLang="en-US" dirty="0"/>
              <a:t>目标</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470472966"/>
              </p:ext>
            </p:extLst>
          </p:nvPr>
        </p:nvGraphicFramePr>
        <p:xfrm>
          <a:off x="342900" y="1825625"/>
          <a:ext cx="7572375" cy="3778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63682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r>
              <a:rPr lang="en-US" altLang="zh-CN" dirty="0"/>
              <a:t>.</a:t>
            </a:r>
            <a:r>
              <a:rPr lang="zh-CN" altLang="en-US" dirty="0"/>
              <a:t>建模要素</a:t>
            </a:r>
            <a:r>
              <a:rPr lang="en-US" altLang="zh-CN" dirty="0"/>
              <a:t>.</a:t>
            </a:r>
            <a:r>
              <a:rPr lang="zh-CN" altLang="en-US" dirty="0"/>
              <a:t>举例</a:t>
            </a:r>
            <a:r>
              <a:rPr lang="en-US" altLang="zh-CN" dirty="0"/>
              <a:t>.</a:t>
            </a:r>
            <a:r>
              <a:rPr lang="zh-CN" altLang="en-US" dirty="0"/>
              <a:t>决策</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1138025433"/>
              </p:ext>
            </p:extLst>
          </p:nvPr>
        </p:nvGraphicFramePr>
        <p:xfrm>
          <a:off x="342900" y="1825625"/>
          <a:ext cx="7572375" cy="3778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972239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r>
              <a:rPr lang="en-US" altLang="zh-CN" dirty="0"/>
              <a:t>.</a:t>
            </a:r>
            <a:r>
              <a:rPr lang="zh-CN" altLang="en-US" dirty="0"/>
              <a:t>建模要素</a:t>
            </a:r>
            <a:r>
              <a:rPr lang="en-US" altLang="zh-CN" dirty="0"/>
              <a:t>.</a:t>
            </a:r>
            <a:r>
              <a:rPr lang="zh-CN" altLang="en-US" dirty="0"/>
              <a:t>举例</a:t>
            </a:r>
            <a:r>
              <a:rPr lang="en-US" altLang="zh-CN" dirty="0"/>
              <a:t>.</a:t>
            </a:r>
            <a:r>
              <a:rPr lang="zh-CN" altLang="en-US" dirty="0"/>
              <a:t>决策</a:t>
            </a:r>
          </a:p>
        </p:txBody>
      </p:sp>
      <p:sp>
        <p:nvSpPr>
          <p:cNvPr id="3" name="内容占位符 2"/>
          <p:cNvSpPr>
            <a:spLocks noGrp="1"/>
          </p:cNvSpPr>
          <p:nvPr>
            <p:ph idx="1"/>
          </p:nvPr>
        </p:nvSpPr>
        <p:spPr/>
        <p:txBody>
          <a:bodyPr>
            <a:normAutofit/>
          </a:bodyPr>
          <a:lstStyle/>
          <a:p>
            <a:r>
              <a:rPr lang="zh-CN" altLang="en-US" dirty="0"/>
              <a:t>徒步</a:t>
            </a:r>
            <a:r>
              <a:rPr lang="en-US" altLang="zh-CN" dirty="0"/>
              <a:t>/</a:t>
            </a:r>
            <a:r>
              <a:rPr lang="zh-CN" altLang="en-US" dirty="0"/>
              <a:t>骑行</a:t>
            </a:r>
            <a:r>
              <a:rPr lang="en-US" altLang="zh-CN" dirty="0"/>
              <a:t>/</a:t>
            </a:r>
            <a:r>
              <a:rPr lang="zh-CN" altLang="en-US" dirty="0"/>
              <a:t>自驾</a:t>
            </a:r>
            <a:endParaRPr lang="en-US" altLang="zh-CN" dirty="0"/>
          </a:p>
          <a:p>
            <a:pPr lvl="1"/>
            <a:r>
              <a:rPr lang="zh-CN" altLang="en-US" dirty="0"/>
              <a:t>走哪些道路</a:t>
            </a:r>
            <a:endParaRPr lang="en-US" altLang="zh-CN" dirty="0"/>
          </a:p>
          <a:p>
            <a:pPr lvl="1"/>
            <a:r>
              <a:rPr lang="zh-CN" altLang="en-US" dirty="0"/>
              <a:t>在哪里吃住</a:t>
            </a:r>
            <a:endParaRPr lang="en-US" altLang="zh-CN" dirty="0"/>
          </a:p>
          <a:p>
            <a:r>
              <a:rPr lang="zh-CN" altLang="en-US" dirty="0"/>
              <a:t>长途巴士</a:t>
            </a:r>
            <a:r>
              <a:rPr lang="en-US" altLang="zh-CN" dirty="0"/>
              <a:t>/</a:t>
            </a:r>
            <a:r>
              <a:rPr lang="zh-CN" altLang="en-US" dirty="0"/>
              <a:t>动车高铁</a:t>
            </a:r>
            <a:r>
              <a:rPr lang="en-US" altLang="zh-CN" dirty="0"/>
              <a:t>/</a:t>
            </a:r>
            <a:r>
              <a:rPr lang="zh-CN" altLang="en-US" dirty="0"/>
              <a:t>飞机</a:t>
            </a:r>
            <a:r>
              <a:rPr lang="en-US" altLang="zh-CN" dirty="0"/>
              <a:t>/</a:t>
            </a:r>
            <a:r>
              <a:rPr lang="zh-CN" altLang="en-US" dirty="0"/>
              <a:t>轮船</a:t>
            </a:r>
            <a:endParaRPr lang="en-US" altLang="zh-CN" dirty="0"/>
          </a:p>
          <a:p>
            <a:pPr lvl="1"/>
            <a:r>
              <a:rPr lang="zh-CN" altLang="en-US" dirty="0"/>
              <a:t>坐哪个班次</a:t>
            </a:r>
            <a:endParaRPr lang="en-US" altLang="zh-CN" dirty="0"/>
          </a:p>
          <a:p>
            <a:pPr lvl="1"/>
            <a:r>
              <a:rPr lang="zh-CN" altLang="en-US" dirty="0"/>
              <a:t>在哪里换乘</a:t>
            </a:r>
            <a:endParaRPr lang="en-US" altLang="zh-CN" dirty="0"/>
          </a:p>
          <a:p>
            <a:r>
              <a:rPr lang="zh-CN" altLang="en-US" dirty="0"/>
              <a:t>直升机</a:t>
            </a:r>
            <a:r>
              <a:rPr lang="en-US" altLang="zh-CN" dirty="0"/>
              <a:t>?</a:t>
            </a:r>
          </a:p>
          <a:p>
            <a:r>
              <a:rPr lang="zh-CN" altLang="en-US" dirty="0"/>
              <a:t>折跃</a:t>
            </a:r>
            <a:r>
              <a:rPr lang="en-US" altLang="zh-CN" dirty="0"/>
              <a:t>???</a:t>
            </a:r>
            <a:endParaRPr lang="zh-CN" altLang="en-US" dirty="0"/>
          </a:p>
        </p:txBody>
      </p:sp>
    </p:spTree>
    <p:extLst>
      <p:ext uri="{BB962C8B-B14F-4D97-AF65-F5344CB8AC3E}">
        <p14:creationId xmlns:p14="http://schemas.microsoft.com/office/powerpoint/2010/main" val="21543440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r>
              <a:rPr lang="en-US" altLang="zh-CN" dirty="0"/>
              <a:t>.</a:t>
            </a:r>
            <a:r>
              <a:rPr lang="zh-CN" altLang="en-US" dirty="0"/>
              <a:t>建模要素</a:t>
            </a:r>
            <a:r>
              <a:rPr lang="en-US" altLang="zh-CN" dirty="0"/>
              <a:t>.</a:t>
            </a:r>
            <a:r>
              <a:rPr lang="zh-CN" altLang="en-US" dirty="0"/>
              <a:t>举例</a:t>
            </a:r>
            <a:r>
              <a:rPr lang="en-US" altLang="zh-CN" dirty="0"/>
              <a:t>.</a:t>
            </a:r>
            <a:r>
              <a:rPr lang="zh-CN" altLang="en-US" dirty="0"/>
              <a:t>约束</a:t>
            </a:r>
          </a:p>
        </p:txBody>
      </p:sp>
      <p:sp>
        <p:nvSpPr>
          <p:cNvPr id="3" name="内容占位符 2"/>
          <p:cNvSpPr>
            <a:spLocks noGrp="1"/>
          </p:cNvSpPr>
          <p:nvPr>
            <p:ph idx="1"/>
          </p:nvPr>
        </p:nvSpPr>
        <p:spPr/>
        <p:txBody>
          <a:bodyPr/>
          <a:lstStyle/>
          <a:p>
            <a:r>
              <a:rPr lang="zh-CN" altLang="en-US" dirty="0"/>
              <a:t>首先</a:t>
            </a:r>
            <a:r>
              <a:rPr lang="en-US" altLang="zh-CN" dirty="0"/>
              <a:t>…</a:t>
            </a:r>
          </a:p>
          <a:p>
            <a:pPr lvl="1"/>
            <a:r>
              <a:rPr lang="zh-CN" altLang="en-US" dirty="0"/>
              <a:t>当前科技水平能够实现</a:t>
            </a:r>
            <a:endParaRPr lang="en-US" altLang="zh-CN" dirty="0"/>
          </a:p>
          <a:p>
            <a:pPr lvl="1"/>
            <a:r>
              <a:rPr lang="zh-CN" altLang="en-US" dirty="0"/>
              <a:t>不能有生命危险</a:t>
            </a:r>
            <a:endParaRPr lang="en-US" altLang="zh-CN" dirty="0"/>
          </a:p>
          <a:p>
            <a:pPr lvl="1"/>
            <a:r>
              <a:rPr lang="zh-CN" altLang="en-US" dirty="0"/>
              <a:t>不违反国家法律法规</a:t>
            </a:r>
            <a:endParaRPr lang="en-US" altLang="zh-CN" dirty="0"/>
          </a:p>
          <a:p>
            <a:pPr lvl="1"/>
            <a:r>
              <a:rPr lang="zh-CN" altLang="en-US" dirty="0"/>
              <a:t>有足够的财力物力体力</a:t>
            </a:r>
            <a:endParaRPr lang="en-US" altLang="zh-CN" dirty="0"/>
          </a:p>
          <a:p>
            <a:pPr lvl="1"/>
            <a:r>
              <a:rPr lang="zh-CN" altLang="en-US" dirty="0"/>
              <a:t>时间花费不能过长</a:t>
            </a:r>
            <a:endParaRPr lang="en-US" altLang="zh-CN" dirty="0"/>
          </a:p>
          <a:p>
            <a:pPr lvl="1"/>
            <a:r>
              <a:rPr lang="en-US" altLang="zh-CN" dirty="0"/>
              <a:t>…</a:t>
            </a:r>
            <a:endParaRPr lang="zh-CN" altLang="en-US" dirty="0"/>
          </a:p>
        </p:txBody>
      </p:sp>
      <p:sp>
        <p:nvSpPr>
          <p:cNvPr id="4" name="六边形 3">
            <a:extLst>
              <a:ext uri="{FF2B5EF4-FFF2-40B4-BE49-F238E27FC236}">
                <a16:creationId xmlns:a16="http://schemas.microsoft.com/office/drawing/2014/main" id="{AC05823A-C947-443C-B5FF-F4C8704E6706}"/>
              </a:ext>
            </a:extLst>
          </p:cNvPr>
          <p:cNvSpPr/>
          <p:nvPr/>
        </p:nvSpPr>
        <p:spPr>
          <a:xfrm>
            <a:off x="3989880" y="1995876"/>
            <a:ext cx="1164240" cy="999347"/>
          </a:xfrm>
          <a:prstGeom prst="hexagon">
            <a:avLst>
              <a:gd name="adj" fmla="val 25000"/>
              <a:gd name="vf" fmla="val 115470"/>
            </a:avLst>
          </a:prstGeom>
          <a:blipFill>
            <a:blip r:embed="rId2" cstate="print">
              <a:extLst>
                <a:ext uri="{BEBA8EAE-BF5A-486C-A8C5-ECC9F3942E4B}">
                  <a14:imgProps xmlns:a14="http://schemas.microsoft.com/office/drawing/2010/main">
                    <a14:imgLayer r:embed="rId3">
                      <a14:imgEffect>
                        <a14:backgroundRemoval t="15517" b="84483" l="10000" r="90000">
                          <a14:foregroundMark x1="48242" y1="47266" x2="48242" y2="47266"/>
                          <a14:foregroundMark x1="75977" y1="73242" x2="75977" y2="73242"/>
                        </a14:backgroundRemoval>
                      </a14:imgEffect>
                    </a14:imgLayer>
                  </a14:imgProps>
                </a:ext>
                <a:ext uri="{28A0092B-C50C-407E-A947-70E740481C1C}">
                  <a14:useLocalDpi xmlns:a14="http://schemas.microsoft.com/office/drawing/2010/main" val="0"/>
                </a:ext>
              </a:extLst>
            </a:blip>
            <a:srcRect/>
            <a:stretch>
              <a:fillRect t="-8000" b="-8000"/>
            </a:stretch>
          </a:blipFill>
        </p:spPr>
        <p:style>
          <a:lnRef idx="1">
            <a:schemeClr val="accent4">
              <a:hueOff val="20423033"/>
              <a:satOff val="-23986"/>
              <a:lumOff val="9216"/>
              <a:alphaOff val="0"/>
            </a:schemeClr>
          </a:lnRef>
          <a:fillRef idx="1">
            <a:scrgbClr r="0" g="0" b="0"/>
          </a:fillRef>
          <a:effectRef idx="2">
            <a:schemeClr val="lt1">
              <a:alpha val="9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32790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r>
              <a:rPr lang="en-US" altLang="zh-CN" dirty="0"/>
              <a:t>.</a:t>
            </a:r>
            <a:r>
              <a:rPr lang="zh-CN" altLang="en-US" dirty="0"/>
              <a:t>建模要素</a:t>
            </a:r>
            <a:r>
              <a:rPr lang="en-US" altLang="zh-CN" dirty="0"/>
              <a:t>.</a:t>
            </a:r>
            <a:r>
              <a:rPr lang="zh-CN" altLang="en-US" dirty="0"/>
              <a:t>举例</a:t>
            </a:r>
            <a:r>
              <a:rPr lang="en-US" altLang="zh-CN" dirty="0"/>
              <a:t>.</a:t>
            </a:r>
            <a:r>
              <a:rPr lang="zh-CN" altLang="en-US" dirty="0"/>
              <a:t>已知</a:t>
            </a:r>
          </a:p>
        </p:txBody>
      </p:sp>
      <p:sp>
        <p:nvSpPr>
          <p:cNvPr id="3" name="内容占位符 2"/>
          <p:cNvSpPr>
            <a:spLocks noGrp="1"/>
          </p:cNvSpPr>
          <p:nvPr>
            <p:ph sz="half" idx="1"/>
          </p:nvPr>
        </p:nvSpPr>
        <p:spPr/>
        <p:txBody>
          <a:bodyPr/>
          <a:lstStyle/>
          <a:p>
            <a:r>
              <a:rPr lang="zh-CN" altLang="en-US" dirty="0"/>
              <a:t>道路</a:t>
            </a:r>
            <a:endParaRPr lang="en-US" altLang="zh-CN" dirty="0"/>
          </a:p>
          <a:p>
            <a:pPr lvl="1"/>
            <a:r>
              <a:rPr lang="zh-CN" altLang="en-US" dirty="0"/>
              <a:t>长度</a:t>
            </a:r>
            <a:endParaRPr lang="en-US" altLang="zh-CN" dirty="0"/>
          </a:p>
          <a:p>
            <a:pPr lvl="1"/>
            <a:r>
              <a:rPr lang="zh-CN" altLang="en-US" dirty="0"/>
              <a:t>油耗</a:t>
            </a:r>
            <a:endParaRPr lang="en-US" altLang="zh-CN" dirty="0"/>
          </a:p>
          <a:p>
            <a:pPr lvl="1"/>
            <a:r>
              <a:rPr lang="zh-CN" altLang="en-US" dirty="0"/>
              <a:t>耗时</a:t>
            </a:r>
            <a:endParaRPr lang="en-US" altLang="zh-CN" dirty="0"/>
          </a:p>
          <a:p>
            <a:pPr lvl="1"/>
            <a:r>
              <a:rPr lang="zh-CN" altLang="en-US" dirty="0"/>
              <a:t>与哪些道路交汇</a:t>
            </a:r>
            <a:endParaRPr lang="en-US" altLang="zh-CN" dirty="0"/>
          </a:p>
          <a:p>
            <a:pPr lvl="1"/>
            <a:r>
              <a:rPr lang="zh-CN" altLang="en-US" dirty="0"/>
              <a:t>过路费</a:t>
            </a:r>
            <a:endParaRPr lang="en-US" altLang="zh-CN" dirty="0"/>
          </a:p>
          <a:p>
            <a:pPr lvl="1"/>
            <a:r>
              <a:rPr lang="zh-CN" altLang="en-US" dirty="0"/>
              <a:t>危险性</a:t>
            </a:r>
            <a:endParaRPr lang="en-US" altLang="zh-CN" dirty="0"/>
          </a:p>
        </p:txBody>
      </p:sp>
      <p:sp>
        <p:nvSpPr>
          <p:cNvPr id="4" name="内容占位符 3"/>
          <p:cNvSpPr>
            <a:spLocks noGrp="1"/>
          </p:cNvSpPr>
          <p:nvPr>
            <p:ph sz="half" idx="2"/>
          </p:nvPr>
        </p:nvSpPr>
        <p:spPr/>
        <p:txBody>
          <a:bodyPr/>
          <a:lstStyle/>
          <a:p>
            <a:r>
              <a:rPr lang="zh-CN" altLang="en-US" dirty="0"/>
              <a:t>载具</a:t>
            </a:r>
            <a:endParaRPr lang="en-US" altLang="zh-CN" dirty="0"/>
          </a:p>
          <a:p>
            <a:pPr lvl="1"/>
            <a:r>
              <a:rPr lang="zh-CN" altLang="en-US" dirty="0"/>
              <a:t>巡航速度</a:t>
            </a:r>
            <a:endParaRPr lang="en-US" altLang="zh-CN" dirty="0"/>
          </a:p>
          <a:p>
            <a:pPr lvl="1"/>
            <a:r>
              <a:rPr lang="zh-CN" altLang="en-US" dirty="0"/>
              <a:t>续航能力</a:t>
            </a:r>
            <a:endParaRPr lang="en-US" altLang="zh-CN" dirty="0"/>
          </a:p>
          <a:p>
            <a:pPr lvl="1"/>
            <a:r>
              <a:rPr lang="zh-CN" altLang="en-US" dirty="0"/>
              <a:t>熟悉程度</a:t>
            </a:r>
            <a:endParaRPr lang="en-US" altLang="zh-CN" dirty="0"/>
          </a:p>
          <a:p>
            <a:pPr lvl="1"/>
            <a:r>
              <a:rPr lang="zh-CN" altLang="en-US" dirty="0"/>
              <a:t>延误概率分布</a:t>
            </a:r>
            <a:endParaRPr lang="en-US" altLang="zh-CN" dirty="0"/>
          </a:p>
          <a:p>
            <a:pPr lvl="1"/>
            <a:r>
              <a:rPr lang="zh-CN" altLang="en-US" dirty="0"/>
              <a:t>安全性</a:t>
            </a:r>
          </a:p>
        </p:txBody>
      </p:sp>
    </p:spTree>
    <p:extLst>
      <p:ext uri="{BB962C8B-B14F-4D97-AF65-F5344CB8AC3E}">
        <p14:creationId xmlns:p14="http://schemas.microsoft.com/office/powerpoint/2010/main" val="14768943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引言</a:t>
            </a:r>
            <a:r>
              <a:rPr lang="en-US" altLang="zh-CN" dirty="0"/>
              <a:t>.</a:t>
            </a:r>
            <a:r>
              <a:rPr lang="zh-CN" altLang="en-US" dirty="0"/>
              <a:t>建模要素</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2827961613"/>
              </p:ext>
            </p:extLst>
          </p:nvPr>
        </p:nvGraphicFramePr>
        <p:xfrm>
          <a:off x="342900" y="1825625"/>
          <a:ext cx="7572375" cy="3778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乘号 4"/>
          <p:cNvSpPr/>
          <p:nvPr/>
        </p:nvSpPr>
        <p:spPr>
          <a:xfrm>
            <a:off x="5325035" y="4760259"/>
            <a:ext cx="1344706" cy="421342"/>
          </a:xfrm>
          <a:prstGeom prst="mathMultiply">
            <a:avLst>
              <a:gd name="adj1" fmla="val 6499"/>
            </a:avLst>
          </a:prstGeom>
          <a:solidFill>
            <a:srgbClr val="FF0000"/>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3709984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p>
        </p:txBody>
      </p:sp>
      <p:sp>
        <p:nvSpPr>
          <p:cNvPr id="3" name="内容占位符 2"/>
          <p:cNvSpPr>
            <a:spLocks noGrp="1"/>
          </p:cNvSpPr>
          <p:nvPr>
            <p:ph idx="1"/>
          </p:nvPr>
        </p:nvSpPr>
        <p:spPr/>
        <p:txBody>
          <a:bodyPr>
            <a:normAutofit/>
          </a:bodyPr>
          <a:lstStyle/>
          <a:p>
            <a:r>
              <a:rPr lang="zh-CN" altLang="en-US" dirty="0"/>
              <a:t>通用</a:t>
            </a:r>
            <a:endParaRPr lang="en-US" altLang="zh-CN" dirty="0"/>
          </a:p>
          <a:p>
            <a:pPr lvl="1"/>
            <a:r>
              <a:rPr lang="zh-CN" altLang="en-US" dirty="0"/>
              <a:t>狭义的数学规划 </a:t>
            </a:r>
            <a:r>
              <a:rPr lang="en-US" altLang="zh-CN" dirty="0"/>
              <a:t>(Mathematical Programming)</a:t>
            </a:r>
          </a:p>
          <a:p>
            <a:pPr lvl="1"/>
            <a:r>
              <a:rPr lang="zh-CN" altLang="en-US" dirty="0"/>
              <a:t>约束编程 </a:t>
            </a:r>
            <a:r>
              <a:rPr lang="en-US" altLang="zh-CN" dirty="0"/>
              <a:t>(Constraint Programming)</a:t>
            </a:r>
          </a:p>
          <a:p>
            <a:pPr lvl="1"/>
            <a:r>
              <a:rPr lang="zh-CN" altLang="en-US" dirty="0"/>
              <a:t>最大可满足性问题 </a:t>
            </a:r>
            <a:r>
              <a:rPr lang="en-US" altLang="zh-CN" dirty="0"/>
              <a:t>(Maximum Satisfiability Problem)</a:t>
            </a:r>
          </a:p>
          <a:p>
            <a:pPr lvl="1"/>
            <a:r>
              <a:rPr lang="en-US" altLang="zh-CN" dirty="0"/>
              <a:t>QBF, SMT, </a:t>
            </a:r>
            <a:r>
              <a:rPr lang="en-US" altLang="zh-CN" dirty="0" err="1"/>
              <a:t>BoOp</a:t>
            </a:r>
            <a:r>
              <a:rPr lang="en-US" altLang="zh-CN" dirty="0"/>
              <a:t>, ...</a:t>
            </a:r>
          </a:p>
          <a:p>
            <a:r>
              <a:rPr lang="zh-CN" altLang="en-US" dirty="0"/>
              <a:t>专用</a:t>
            </a:r>
            <a:endParaRPr lang="en-US" altLang="zh-CN" dirty="0"/>
          </a:p>
          <a:p>
            <a:pPr lvl="1"/>
            <a:r>
              <a:rPr lang="zh-CN" altLang="en-US" dirty="0"/>
              <a:t>问题归约 </a:t>
            </a:r>
            <a:r>
              <a:rPr lang="en-US" altLang="zh-CN" dirty="0"/>
              <a:t>(Reduction)</a:t>
            </a:r>
          </a:p>
          <a:p>
            <a:pPr lvl="2"/>
            <a:r>
              <a:rPr lang="en-US" altLang="zh-CN" dirty="0">
                <a:hlinkClick r:id="rId3"/>
              </a:rPr>
              <a:t>Karp's 21 NP-complete problems</a:t>
            </a:r>
            <a:endParaRPr lang="en-US" altLang="zh-CN" dirty="0"/>
          </a:p>
          <a:p>
            <a:r>
              <a:rPr lang="zh-CN" altLang="en-US" dirty="0"/>
              <a:t>建模与求解相结合</a:t>
            </a:r>
            <a:endParaRPr lang="en-US" altLang="zh-CN" dirty="0"/>
          </a:p>
          <a:p>
            <a:pPr lvl="1"/>
            <a:r>
              <a:rPr lang="zh-CN" altLang="en-US" dirty="0"/>
              <a:t>动态规划 </a:t>
            </a:r>
            <a:r>
              <a:rPr lang="en-US" altLang="zh-CN" dirty="0"/>
              <a:t>(Dynamic Programming)</a:t>
            </a:r>
          </a:p>
        </p:txBody>
      </p:sp>
    </p:spTree>
    <p:extLst>
      <p:ext uri="{BB962C8B-B14F-4D97-AF65-F5344CB8AC3E}">
        <p14:creationId xmlns:p14="http://schemas.microsoft.com/office/powerpoint/2010/main" val="33449275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pic>
        <p:nvPicPr>
          <p:cNvPr id="5" name="内容占位符 4"/>
          <p:cNvPicPr>
            <a:picLocks noGrp="1" noChangeAspect="1"/>
          </p:cNvPicPr>
          <p:nvPr>
            <p:ph idx="1"/>
          </p:nvPr>
        </p:nvPicPr>
        <p:blipFill>
          <a:blip r:embed="rId3"/>
          <a:stretch>
            <a:fillRect/>
          </a:stretch>
        </p:blipFill>
        <p:spPr>
          <a:xfrm>
            <a:off x="831832" y="1825625"/>
            <a:ext cx="6594510" cy="3778250"/>
          </a:xfrm>
          <a:prstGeom prst="rect">
            <a:avLst/>
          </a:prstGeom>
          <a:noFill/>
          <a:ln>
            <a:noFill/>
          </a:ln>
        </p:spPr>
      </p:pic>
    </p:spTree>
    <p:extLst>
      <p:ext uri="{BB962C8B-B14F-4D97-AF65-F5344CB8AC3E}">
        <p14:creationId xmlns:p14="http://schemas.microsoft.com/office/powerpoint/2010/main" val="26003227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p:cNvSpPr>
            <a:spLocks noGrp="1"/>
          </p:cNvSpPr>
          <p:nvPr>
            <p:ph idx="1"/>
          </p:nvPr>
        </p:nvSpPr>
        <p:spPr/>
        <p:txBody>
          <a:bodyPr>
            <a:normAutofit/>
          </a:bodyPr>
          <a:lstStyle/>
          <a:p>
            <a:r>
              <a:rPr lang="en-US" altLang="zh-CN" dirty="0"/>
              <a:t>(Max)SAT Encoding</a:t>
            </a:r>
          </a:p>
          <a:p>
            <a:pPr lvl="1"/>
            <a:r>
              <a:rPr lang="zh-CN" altLang="en-US" dirty="0"/>
              <a:t>为什么上面的归约树似乎是单向的？</a:t>
            </a:r>
          </a:p>
        </p:txBody>
      </p:sp>
    </p:spTree>
    <p:extLst>
      <p:ext uri="{BB962C8B-B14F-4D97-AF65-F5344CB8AC3E}">
        <p14:creationId xmlns:p14="http://schemas.microsoft.com/office/powerpoint/2010/main" val="15786353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A777797F-263C-44E5-AE7A-203D362601F6}"/>
              </a:ext>
            </a:extLst>
          </p:cNvPr>
          <p:cNvSpPr>
            <a:spLocks noGrp="1"/>
          </p:cNvSpPr>
          <p:nvPr>
            <p:ph type="subTitle" idx="1"/>
          </p:nvPr>
        </p:nvSpPr>
        <p:spPr/>
        <p:txBody>
          <a:bodyPr/>
          <a:lstStyle/>
          <a:p>
            <a:endParaRPr lang="zh-CN" altLang="en-US"/>
          </a:p>
        </p:txBody>
      </p:sp>
      <p:sp>
        <p:nvSpPr>
          <p:cNvPr id="4" name="标题 3">
            <a:extLst>
              <a:ext uri="{FF2B5EF4-FFF2-40B4-BE49-F238E27FC236}">
                <a16:creationId xmlns:a16="http://schemas.microsoft.com/office/drawing/2014/main" id="{68AE8602-9A5B-4C32-80E7-F3CC5D39D9C3}"/>
              </a:ext>
            </a:extLst>
          </p:cNvPr>
          <p:cNvSpPr>
            <a:spLocks noGrp="1"/>
          </p:cNvSpPr>
          <p:nvPr>
            <p:ph type="ctrTitle"/>
          </p:nvPr>
        </p:nvSpPr>
        <p:spPr/>
        <p:txBody>
          <a:bodyPr/>
          <a:lstStyle/>
          <a:p>
            <a:r>
              <a:rPr lang="en-US" altLang="zh-CN"/>
              <a:t>Chapter 2</a:t>
            </a:r>
            <a:br>
              <a:rPr lang="en-US" altLang="zh-CN"/>
            </a:br>
            <a:r>
              <a:rPr lang="en-US" altLang="zh-CN"/>
              <a:t>Mathematical Modeling</a:t>
            </a:r>
            <a:br>
              <a:rPr lang="en-US" altLang="zh-CN"/>
            </a:br>
            <a:br>
              <a:rPr lang="en-US" altLang="zh-CN"/>
            </a:br>
            <a:r>
              <a:rPr lang="zh-CN" altLang="en-US"/>
              <a:t>组合优化问题的数学建模</a:t>
            </a:r>
            <a:endParaRPr lang="zh-CN" altLang="en-US" dirty="0"/>
          </a:p>
        </p:txBody>
      </p:sp>
    </p:spTree>
    <p:extLst>
      <p:ext uri="{BB962C8B-B14F-4D97-AF65-F5344CB8AC3E}">
        <p14:creationId xmlns:p14="http://schemas.microsoft.com/office/powerpoint/2010/main" val="2061585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D63A6-1AEE-4E46-A8EB-B1F7A33A7D6A}"/>
              </a:ext>
            </a:extLst>
          </p:cNvPr>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a:extLst>
              <a:ext uri="{FF2B5EF4-FFF2-40B4-BE49-F238E27FC236}">
                <a16:creationId xmlns:a16="http://schemas.microsoft.com/office/drawing/2014/main" id="{487AF008-06B0-476E-A5D6-FDA7BB2B437F}"/>
              </a:ext>
            </a:extLst>
          </p:cNvPr>
          <p:cNvSpPr>
            <a:spLocks noGrp="1"/>
          </p:cNvSpPr>
          <p:nvPr>
            <p:ph idx="1"/>
          </p:nvPr>
        </p:nvSpPr>
        <p:spPr/>
        <p:txBody>
          <a:bodyPr/>
          <a:lstStyle/>
          <a:p>
            <a:r>
              <a:rPr lang="en-US" altLang="zh-CN" dirty="0"/>
              <a:t>N</a:t>
            </a:r>
            <a:r>
              <a:rPr lang="zh-CN" altLang="en-US" dirty="0"/>
              <a:t>皇后问题 </a:t>
            </a:r>
            <a:r>
              <a:rPr lang="en-US" altLang="zh-CN" dirty="0"/>
              <a:t>=&gt; </a:t>
            </a:r>
            <a:r>
              <a:rPr lang="zh-CN" altLang="en-US" dirty="0"/>
              <a:t>最大独立集问题</a:t>
            </a:r>
          </a:p>
        </p:txBody>
      </p:sp>
      <p:pic>
        <p:nvPicPr>
          <p:cNvPr id="4" name="图片 3" descr="屏幕剪辑">
            <a:extLst>
              <a:ext uri="{FF2B5EF4-FFF2-40B4-BE49-F238E27FC236}">
                <a16:creationId xmlns:a16="http://schemas.microsoft.com/office/drawing/2014/main" id="{D0720D37-0A6C-4CE5-ACE8-BEDB1314DC0D}"/>
              </a:ext>
            </a:extLst>
          </p:cNvPr>
          <p:cNvPicPr>
            <a:picLocks noChangeAspect="1"/>
          </p:cNvPicPr>
          <p:nvPr/>
        </p:nvPicPr>
        <p:blipFill rotWithShape="1">
          <a:blip r:embed="rId2">
            <a:extLst>
              <a:ext uri="{28A0092B-C50C-407E-A947-70E740481C1C}">
                <a14:useLocalDpi xmlns:a14="http://schemas.microsoft.com/office/drawing/2010/main" val="0"/>
              </a:ext>
            </a:extLst>
          </a:blip>
          <a:srcRect b="16155"/>
          <a:stretch/>
        </p:blipFill>
        <p:spPr>
          <a:xfrm>
            <a:off x="1101403" y="2860627"/>
            <a:ext cx="2495898" cy="2539987"/>
          </a:xfrm>
          <a:prstGeom prst="rect">
            <a:avLst/>
          </a:prstGeom>
        </p:spPr>
      </p:pic>
      <p:pic>
        <p:nvPicPr>
          <p:cNvPr id="7" name="图片 6">
            <a:extLst>
              <a:ext uri="{FF2B5EF4-FFF2-40B4-BE49-F238E27FC236}">
                <a16:creationId xmlns:a16="http://schemas.microsoft.com/office/drawing/2014/main" id="{402B5144-D3EF-49D6-BECE-02E44AD3658F}"/>
              </a:ext>
            </a:extLst>
          </p:cNvPr>
          <p:cNvPicPr>
            <a:picLocks noChangeAspect="1"/>
          </p:cNvPicPr>
          <p:nvPr/>
        </p:nvPicPr>
        <p:blipFill>
          <a:blip r:embed="rId3"/>
          <a:stretch>
            <a:fillRect/>
          </a:stretch>
        </p:blipFill>
        <p:spPr>
          <a:xfrm>
            <a:off x="5365372" y="2860627"/>
            <a:ext cx="2538570" cy="2539987"/>
          </a:xfrm>
          <a:prstGeom prst="rect">
            <a:avLst/>
          </a:prstGeom>
        </p:spPr>
      </p:pic>
    </p:spTree>
    <p:extLst>
      <p:ext uri="{BB962C8B-B14F-4D97-AF65-F5344CB8AC3E}">
        <p14:creationId xmlns:p14="http://schemas.microsoft.com/office/powerpoint/2010/main" val="1675837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D63A6-1AEE-4E46-A8EB-B1F7A33A7D6A}"/>
              </a:ext>
            </a:extLst>
          </p:cNvPr>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a:extLst>
              <a:ext uri="{FF2B5EF4-FFF2-40B4-BE49-F238E27FC236}">
                <a16:creationId xmlns:a16="http://schemas.microsoft.com/office/drawing/2014/main" id="{487AF008-06B0-476E-A5D6-FDA7BB2B437F}"/>
              </a:ext>
            </a:extLst>
          </p:cNvPr>
          <p:cNvSpPr>
            <a:spLocks noGrp="1"/>
          </p:cNvSpPr>
          <p:nvPr>
            <p:ph idx="1"/>
          </p:nvPr>
        </p:nvSpPr>
        <p:spPr/>
        <p:txBody>
          <a:bodyPr/>
          <a:lstStyle/>
          <a:p>
            <a:r>
              <a:rPr lang="zh-CN" altLang="en-US" dirty="0"/>
              <a:t>拉丁方问题 </a:t>
            </a:r>
            <a:r>
              <a:rPr lang="en-US" altLang="zh-CN" dirty="0"/>
              <a:t>=&gt; </a:t>
            </a:r>
            <a:r>
              <a:rPr lang="zh-CN" altLang="en-US" dirty="0"/>
              <a:t>图着色问题</a:t>
            </a:r>
          </a:p>
        </p:txBody>
      </p:sp>
      <p:pic>
        <p:nvPicPr>
          <p:cNvPr id="5" name="图片 4">
            <a:extLst>
              <a:ext uri="{FF2B5EF4-FFF2-40B4-BE49-F238E27FC236}">
                <a16:creationId xmlns:a16="http://schemas.microsoft.com/office/drawing/2014/main" id="{99BDF110-AD7F-4EE0-B9C1-A3E0C283D255}"/>
              </a:ext>
            </a:extLst>
          </p:cNvPr>
          <p:cNvPicPr>
            <a:picLocks noChangeAspect="1"/>
          </p:cNvPicPr>
          <p:nvPr/>
        </p:nvPicPr>
        <p:blipFill>
          <a:blip r:embed="rId2"/>
          <a:stretch>
            <a:fillRect/>
          </a:stretch>
        </p:blipFill>
        <p:spPr>
          <a:xfrm>
            <a:off x="5365371" y="2860627"/>
            <a:ext cx="2538570" cy="2539987"/>
          </a:xfrm>
          <a:prstGeom prst="rect">
            <a:avLst/>
          </a:prstGeom>
        </p:spPr>
      </p:pic>
      <p:pic>
        <p:nvPicPr>
          <p:cNvPr id="3074" name="Picture 2" descr="查看源图像">
            <a:extLst>
              <a:ext uri="{FF2B5EF4-FFF2-40B4-BE49-F238E27FC236}">
                <a16:creationId xmlns:a16="http://schemas.microsoft.com/office/drawing/2014/main" id="{71DD936C-2EA8-41F6-A61E-A911E8A44C0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6325" y="3429000"/>
            <a:ext cx="3495675" cy="1773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5724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5C2B4B8E-184A-4091-8E25-CFA517B11A86}"/>
              </a:ext>
            </a:extLst>
          </p:cNvPr>
          <p:cNvPicPr>
            <a:picLocks noChangeAspect="1"/>
          </p:cNvPicPr>
          <p:nvPr/>
        </p:nvPicPr>
        <p:blipFill>
          <a:blip r:embed="rId2"/>
          <a:stretch>
            <a:fillRect/>
          </a:stretch>
        </p:blipFill>
        <p:spPr>
          <a:xfrm>
            <a:off x="5365372" y="2860628"/>
            <a:ext cx="2538570" cy="2539988"/>
          </a:xfrm>
          <a:prstGeom prst="rect">
            <a:avLst/>
          </a:prstGeom>
        </p:spPr>
      </p:pic>
      <p:sp>
        <p:nvSpPr>
          <p:cNvPr id="2" name="标题 1">
            <a:extLst>
              <a:ext uri="{FF2B5EF4-FFF2-40B4-BE49-F238E27FC236}">
                <a16:creationId xmlns:a16="http://schemas.microsoft.com/office/drawing/2014/main" id="{959D63A6-1AEE-4E46-A8EB-B1F7A33A7D6A}"/>
              </a:ext>
            </a:extLst>
          </p:cNvPr>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a:extLst>
              <a:ext uri="{FF2B5EF4-FFF2-40B4-BE49-F238E27FC236}">
                <a16:creationId xmlns:a16="http://schemas.microsoft.com/office/drawing/2014/main" id="{487AF008-06B0-476E-A5D6-FDA7BB2B437F}"/>
              </a:ext>
            </a:extLst>
          </p:cNvPr>
          <p:cNvSpPr>
            <a:spLocks noGrp="1"/>
          </p:cNvSpPr>
          <p:nvPr>
            <p:ph idx="1"/>
          </p:nvPr>
        </p:nvSpPr>
        <p:spPr/>
        <p:txBody>
          <a:bodyPr/>
          <a:lstStyle/>
          <a:p>
            <a:r>
              <a:rPr lang="zh-CN" altLang="en-US" dirty="0"/>
              <a:t>数独问题 </a:t>
            </a:r>
            <a:r>
              <a:rPr lang="en-US" altLang="zh-CN" dirty="0"/>
              <a:t>=&gt; </a:t>
            </a:r>
            <a:r>
              <a:rPr lang="zh-CN" altLang="en-US" dirty="0"/>
              <a:t>图着色问题</a:t>
            </a:r>
          </a:p>
        </p:txBody>
      </p:sp>
      <p:pic>
        <p:nvPicPr>
          <p:cNvPr id="5122" name="Picture 2" descr="查看源图像">
            <a:extLst>
              <a:ext uri="{FF2B5EF4-FFF2-40B4-BE49-F238E27FC236}">
                <a16:creationId xmlns:a16="http://schemas.microsoft.com/office/drawing/2014/main" id="{91898730-1362-4262-8920-46DAF1AE843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28804" y="2727277"/>
            <a:ext cx="2849826" cy="2803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7401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9D63A6-1AEE-4E46-A8EB-B1F7A33A7D6A}"/>
              </a:ext>
            </a:extLst>
          </p:cNvPr>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487AF008-06B0-476E-A5D6-FDA7BB2B437F}"/>
                  </a:ext>
                </a:extLst>
              </p:cNvPr>
              <p:cNvSpPr>
                <a:spLocks noGrp="1"/>
              </p:cNvSpPr>
              <p:nvPr>
                <p:ph idx="1"/>
              </p:nvPr>
            </p:nvSpPr>
            <p:spPr/>
            <p:txBody>
              <a:bodyPr/>
              <a:lstStyle/>
              <a:p>
                <a:r>
                  <a:rPr lang="zh-CN" altLang="en-US" dirty="0"/>
                  <a:t>现实问题到经典问题</a:t>
                </a:r>
                <a:endParaRPr lang="en-US" altLang="zh-CN" dirty="0"/>
              </a:p>
              <a:p>
                <a:pPr lvl="1"/>
                <a:r>
                  <a:rPr lang="zh-CN" altLang="en-US" dirty="0"/>
                  <a:t>停机位分配 </a:t>
                </a:r>
                <a:r>
                  <a:rPr lang="en-US" altLang="zh-CN" dirty="0"/>
                  <a:t>=&gt; </a:t>
                </a:r>
                <a:r>
                  <a:rPr lang="zh-CN" altLang="en-US" dirty="0"/>
                  <a:t>图着色问题</a:t>
                </a:r>
              </a:p>
              <a:p>
                <a:pPr lvl="2"/>
                <a:r>
                  <a:rPr lang="zh-CN" altLang="en-US" dirty="0">
                    <a:solidFill>
                      <a:schemeClr val="bg1">
                        <a:lumMod val="95000"/>
                      </a:schemeClr>
                    </a:solidFill>
                  </a:rPr>
                  <a:t>停机位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颜色</a:t>
                </a:r>
                <a:r>
                  <a:rPr lang="en-US" altLang="zh-CN" dirty="0">
                    <a:solidFill>
                      <a:schemeClr val="bg1">
                        <a:lumMod val="95000"/>
                      </a:schemeClr>
                    </a:solidFill>
                  </a:rPr>
                  <a:t>, </a:t>
                </a:r>
                <a:r>
                  <a:rPr lang="zh-CN" altLang="en-US" dirty="0">
                    <a:solidFill>
                      <a:schemeClr val="bg1">
                        <a:lumMod val="95000"/>
                      </a:schemeClr>
                    </a:solidFill>
                  </a:rPr>
                  <a:t>飞机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节点</a:t>
                </a:r>
              </a:p>
              <a:p>
                <a:pPr lvl="2"/>
                <a:r>
                  <a:rPr lang="zh-CN" altLang="en-US" dirty="0">
                    <a:solidFill>
                      <a:schemeClr val="bg1">
                        <a:lumMod val="95000"/>
                      </a:schemeClr>
                    </a:solidFill>
                  </a:rPr>
                  <a:t>两架飞机过站时间有交集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不能使用同一个停机位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不能染同一种颜色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两个节点间有一条边</a:t>
                </a:r>
              </a:p>
            </p:txBody>
          </p:sp>
        </mc:Choice>
        <mc:Fallback xmlns="">
          <p:sp>
            <p:nvSpPr>
              <p:cNvPr id="3" name="内容占位符 2">
                <a:extLst>
                  <a:ext uri="{FF2B5EF4-FFF2-40B4-BE49-F238E27FC236}">
                    <a16:creationId xmlns:a16="http://schemas.microsoft.com/office/drawing/2014/main" id="{487AF008-06B0-476E-A5D6-FDA7BB2B437F}"/>
                  </a:ext>
                </a:extLst>
              </p:cNvPr>
              <p:cNvSpPr>
                <a:spLocks noGrp="1" noRot="1" noChangeAspect="1" noMove="1" noResize="1" noEditPoints="1" noAdjustHandles="1" noChangeArrowheads="1" noChangeShapeType="1" noTextEdit="1"/>
              </p:cNvSpPr>
              <p:nvPr>
                <p:ph idx="1"/>
              </p:nvPr>
            </p:nvSpPr>
            <p:spPr>
              <a:blipFill>
                <a:blip r:embed="rId2"/>
                <a:stretch>
                  <a:fillRect l="-140" t="-1185"/>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CBAD692-0AD3-491F-B206-CCB63117EFC6}"/>
              </a:ext>
            </a:extLst>
          </p:cNvPr>
          <p:cNvPicPr>
            <a:picLocks noChangeAspect="1"/>
          </p:cNvPicPr>
          <p:nvPr/>
        </p:nvPicPr>
        <p:blipFill>
          <a:blip r:embed="rId3"/>
          <a:stretch>
            <a:fillRect/>
          </a:stretch>
        </p:blipFill>
        <p:spPr>
          <a:xfrm>
            <a:off x="4011581" y="3624802"/>
            <a:ext cx="4275170" cy="3110908"/>
          </a:xfrm>
          <a:prstGeom prst="rect">
            <a:avLst/>
          </a:prstGeom>
        </p:spPr>
      </p:pic>
    </p:spTree>
    <p:extLst>
      <p:ext uri="{BB962C8B-B14F-4D97-AF65-F5344CB8AC3E}">
        <p14:creationId xmlns:p14="http://schemas.microsoft.com/office/powerpoint/2010/main" val="4294310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光网络通信链路波长分配 </a:t>
                </a:r>
                <a:r>
                  <a:rPr lang="en-US" altLang="zh-CN" dirty="0"/>
                  <a:t>=&gt; </a:t>
                </a:r>
                <a:r>
                  <a:rPr lang="zh-CN" altLang="en-US" dirty="0"/>
                  <a:t>图着色问题</a:t>
                </a:r>
              </a:p>
              <a:p>
                <a:pPr lvl="2"/>
                <a:r>
                  <a:rPr lang="zh-CN" altLang="en-US" dirty="0">
                    <a:solidFill>
                      <a:schemeClr val="bg1">
                        <a:lumMod val="95000"/>
                      </a:schemeClr>
                    </a:solidFill>
                  </a:rPr>
                  <a:t>波长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颜色</a:t>
                </a:r>
                <a:r>
                  <a:rPr lang="en-US" altLang="zh-CN" dirty="0">
                    <a:solidFill>
                      <a:schemeClr val="bg1">
                        <a:lumMod val="95000"/>
                      </a:schemeClr>
                    </a:solidFill>
                  </a:rPr>
                  <a:t>, </a:t>
                </a:r>
                <a:r>
                  <a:rPr lang="zh-CN" altLang="en-US" dirty="0">
                    <a:solidFill>
                      <a:schemeClr val="bg1">
                        <a:lumMod val="95000"/>
                      </a:schemeClr>
                    </a:solidFill>
                  </a:rPr>
                  <a:t>路径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节点</a:t>
                </a:r>
              </a:p>
              <a:p>
                <a:pPr lvl="2"/>
                <a:r>
                  <a:rPr lang="zh-CN" altLang="en-US" dirty="0">
                    <a:solidFill>
                      <a:schemeClr val="bg1">
                        <a:lumMod val="95000"/>
                      </a:schemeClr>
                    </a:solidFill>
                  </a:rPr>
                  <a:t>两条路径有交集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不能使用同一个波长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不能染同一种颜色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两个节点间有一条边</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0" t="-1185"/>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8BB632B-5968-4860-8E39-6CDD04B5E574}"/>
              </a:ext>
            </a:extLst>
          </p:cNvPr>
          <p:cNvPicPr>
            <a:picLocks noChangeAspect="1"/>
          </p:cNvPicPr>
          <p:nvPr/>
        </p:nvPicPr>
        <p:blipFill>
          <a:blip r:embed="rId3"/>
          <a:stretch>
            <a:fillRect/>
          </a:stretch>
        </p:blipFill>
        <p:spPr>
          <a:xfrm>
            <a:off x="4579278" y="3620171"/>
            <a:ext cx="3259797" cy="3023516"/>
          </a:xfrm>
          <a:prstGeom prst="rect">
            <a:avLst/>
          </a:prstGeom>
        </p:spPr>
      </p:pic>
    </p:spTree>
    <p:extLst>
      <p:ext uri="{BB962C8B-B14F-4D97-AF65-F5344CB8AC3E}">
        <p14:creationId xmlns:p14="http://schemas.microsoft.com/office/powerpoint/2010/main" val="3418644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寄存器分配 </a:t>
                </a:r>
                <a:r>
                  <a:rPr lang="en-US" altLang="zh-CN" dirty="0"/>
                  <a:t>=&gt; </a:t>
                </a:r>
                <a:r>
                  <a:rPr lang="zh-CN" altLang="en-US" dirty="0"/>
                  <a:t>图着色问题</a:t>
                </a:r>
              </a:p>
              <a:p>
                <a:pPr lvl="2"/>
                <a:r>
                  <a:rPr lang="zh-CN" altLang="en-US" dirty="0">
                    <a:solidFill>
                      <a:schemeClr val="bg1">
                        <a:lumMod val="95000"/>
                      </a:schemeClr>
                    </a:solidFill>
                  </a:rPr>
                  <a:t>寄存器 </a:t>
                </a:r>
                <a14:m>
                  <m:oMath xmlns:m="http://schemas.openxmlformats.org/officeDocument/2006/math">
                    <m:r>
                      <a:rPr lang="en-US" altLang="zh-CN" i="1" dirty="0" smtClean="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颜色</a:t>
                </a:r>
                <a:r>
                  <a:rPr lang="en-US" altLang="zh-CN" dirty="0">
                    <a:solidFill>
                      <a:schemeClr val="bg1">
                        <a:lumMod val="95000"/>
                      </a:schemeClr>
                    </a:solidFill>
                  </a:rPr>
                  <a:t>, </a:t>
                </a:r>
                <a:r>
                  <a:rPr lang="zh-CN" altLang="en-US" dirty="0">
                    <a:solidFill>
                      <a:schemeClr val="bg1">
                        <a:lumMod val="95000"/>
                      </a:schemeClr>
                    </a:solidFill>
                  </a:rPr>
                  <a:t>变量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zh-CN" altLang="en-US" dirty="0">
                    <a:solidFill>
                      <a:schemeClr val="bg1">
                        <a:lumMod val="95000"/>
                      </a:schemeClr>
                    </a:solidFill>
                  </a:rPr>
                  <a:t> 节点</a:t>
                </a:r>
              </a:p>
              <a:p>
                <a:pPr lvl="2"/>
                <a:r>
                  <a:rPr lang="zh-CN" altLang="en-US" dirty="0">
                    <a:solidFill>
                      <a:schemeClr val="bg1">
                        <a:lumMod val="95000"/>
                      </a:schemeClr>
                    </a:solidFill>
                  </a:rPr>
                  <a:t>两个变量生命周期有交集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不能使用同一个寄存器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不能染同一种颜色 </a:t>
                </a:r>
                <a14:m>
                  <m:oMath xmlns:m="http://schemas.openxmlformats.org/officeDocument/2006/math">
                    <m:r>
                      <a:rPr lang="en-US" altLang="zh-CN" i="1" dirty="0">
                        <a:solidFill>
                          <a:schemeClr val="bg1">
                            <a:lumMod val="95000"/>
                          </a:schemeClr>
                        </a:solidFill>
                        <a:latin typeface="Cambria Math" panose="02040503050406030204" pitchFamily="18" charset="0"/>
                        <a:ea typeface="Cambria Math" panose="02040503050406030204" pitchFamily="18" charset="0"/>
                      </a:rPr>
                      <m:t>⇒</m:t>
                    </m:r>
                  </m:oMath>
                </a14:m>
                <a:r>
                  <a:rPr lang="en-US" altLang="zh-CN" dirty="0">
                    <a:solidFill>
                      <a:schemeClr val="bg1">
                        <a:lumMod val="95000"/>
                      </a:schemeClr>
                    </a:solidFill>
                  </a:rPr>
                  <a:t> </a:t>
                </a:r>
                <a:r>
                  <a:rPr lang="zh-CN" altLang="en-US" dirty="0">
                    <a:solidFill>
                      <a:schemeClr val="bg1">
                        <a:lumMod val="95000"/>
                      </a:schemeClr>
                    </a:solidFill>
                  </a:rPr>
                  <a:t>两个节点间有一条边</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0" t="-1185"/>
                </a:stretch>
              </a:blipFill>
            </p:spPr>
            <p:txBody>
              <a:bodyPr/>
              <a:lstStyle/>
              <a:p>
                <a:r>
                  <a:rPr lang="zh-CN" altLang="en-US">
                    <a:noFill/>
                  </a:rPr>
                  <a:t> </a:t>
                </a:r>
              </a:p>
            </p:txBody>
          </p:sp>
        </mc:Fallback>
      </mc:AlternateContent>
      <p:pic>
        <p:nvPicPr>
          <p:cNvPr id="4" name="Picture 2" descr="查看源图像">
            <a:extLst>
              <a:ext uri="{FF2B5EF4-FFF2-40B4-BE49-F238E27FC236}">
                <a16:creationId xmlns:a16="http://schemas.microsoft.com/office/drawing/2014/main" id="{DA4A7A0A-8A83-4AB1-A613-E98FAD4F94E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41822" y="4029074"/>
            <a:ext cx="5060355" cy="269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0972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不交叉网格路由问题</a:t>
            </a:r>
            <a:r>
              <a:rPr lang="en-US" altLang="zh-CN" dirty="0"/>
              <a:t> =&gt; </a:t>
            </a:r>
            <a:r>
              <a:rPr lang="zh-CN" altLang="en-US" dirty="0"/>
              <a:t>网络流问题（点上约束变为边上约束）</a:t>
            </a:r>
            <a:endParaRPr lang="en-US" altLang="zh-CN" dirty="0"/>
          </a:p>
          <a:p>
            <a:pPr lvl="2"/>
            <a:r>
              <a:rPr lang="zh-CN" altLang="en-US" dirty="0"/>
              <a:t>源宿匹配指定：多货物流（</a:t>
            </a:r>
            <a:r>
              <a:rPr lang="en-US" altLang="zh-CN" dirty="0"/>
              <a:t>NP</a:t>
            </a:r>
            <a:r>
              <a:rPr lang="zh-CN" altLang="en-US" dirty="0"/>
              <a:t>）</a:t>
            </a:r>
            <a:endParaRPr lang="en-US" altLang="zh-CN" dirty="0"/>
          </a:p>
          <a:p>
            <a:pPr lvl="2"/>
            <a:r>
              <a:rPr lang="zh-CN" altLang="en-US" dirty="0"/>
              <a:t>源宿自由匹配：最小费用流（</a:t>
            </a:r>
            <a:r>
              <a:rPr lang="en-US" altLang="zh-CN" dirty="0"/>
              <a:t>P</a:t>
            </a:r>
            <a:r>
              <a:rPr lang="zh-CN" altLang="en-US" dirty="0"/>
              <a:t>）</a:t>
            </a:r>
          </a:p>
        </p:txBody>
      </p:sp>
      <p:pic>
        <p:nvPicPr>
          <p:cNvPr id="2050" name="Picture 2">
            <a:extLst>
              <a:ext uri="{FF2B5EF4-FFF2-40B4-BE49-F238E27FC236}">
                <a16:creationId xmlns:a16="http://schemas.microsoft.com/office/drawing/2014/main" id="{1238366B-5FB9-44F4-9ACC-9C93C420D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2964" y="3533985"/>
            <a:ext cx="3290887" cy="3290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583DA121-E292-497D-94FC-1540DAC5D96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0150" y="3533985"/>
            <a:ext cx="3290887" cy="32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118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不交叉网格路由问题</a:t>
            </a:r>
            <a:r>
              <a:rPr lang="en-US" altLang="zh-CN" dirty="0"/>
              <a:t> =&gt; </a:t>
            </a:r>
            <a:r>
              <a:rPr lang="zh-CN" altLang="en-US" dirty="0"/>
              <a:t>网络流问题（点上约束变为边上约束）</a:t>
            </a:r>
            <a:endParaRPr lang="en-US" altLang="zh-CN" dirty="0"/>
          </a:p>
          <a:p>
            <a:pPr lvl="2"/>
            <a:r>
              <a:rPr lang="zh-CN" altLang="en-US" dirty="0"/>
              <a:t>源宿匹配指定：多货物流（</a:t>
            </a:r>
            <a:r>
              <a:rPr lang="en-US" altLang="zh-CN" dirty="0"/>
              <a:t>NP</a:t>
            </a:r>
            <a:r>
              <a:rPr lang="zh-CN" altLang="en-US" dirty="0"/>
              <a:t>）</a:t>
            </a:r>
            <a:endParaRPr lang="en-US" altLang="zh-CN" dirty="0"/>
          </a:p>
          <a:p>
            <a:pPr lvl="2"/>
            <a:r>
              <a:rPr lang="zh-CN" altLang="en-US" dirty="0"/>
              <a:t>源宿自由匹配：最小费用流（</a:t>
            </a:r>
            <a:r>
              <a:rPr lang="en-US" altLang="zh-CN" dirty="0"/>
              <a:t>P</a:t>
            </a:r>
            <a:r>
              <a:rPr lang="zh-CN" altLang="en-US" dirty="0"/>
              <a:t>）</a:t>
            </a:r>
          </a:p>
        </p:txBody>
      </p:sp>
      <p:pic>
        <p:nvPicPr>
          <p:cNvPr id="2052" name="Picture 4">
            <a:extLst>
              <a:ext uri="{FF2B5EF4-FFF2-40B4-BE49-F238E27FC236}">
                <a16:creationId xmlns:a16="http://schemas.microsoft.com/office/drawing/2014/main" id="{E19EAC7F-C2C9-4AA3-BA1D-40A7A74F830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0150" y="3533985"/>
            <a:ext cx="3290887" cy="32908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BFDC973-DD15-4FC3-B35A-772018A46EC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963" y="3533986"/>
            <a:ext cx="3290887" cy="3290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57348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不交叉网格路由问题</a:t>
            </a:r>
            <a:r>
              <a:rPr lang="en-US" altLang="zh-CN" dirty="0"/>
              <a:t> =&gt; </a:t>
            </a:r>
            <a:r>
              <a:rPr lang="zh-CN" altLang="en-US" dirty="0"/>
              <a:t>网络流问题（点上约束变为边上约束）</a:t>
            </a:r>
            <a:endParaRPr lang="en-US" altLang="zh-CN" dirty="0"/>
          </a:p>
          <a:p>
            <a:pPr lvl="2"/>
            <a:r>
              <a:rPr lang="zh-CN" altLang="en-US" dirty="0"/>
              <a:t>源宿匹配指定：多货物流（</a:t>
            </a:r>
            <a:r>
              <a:rPr lang="en-US" altLang="zh-CN" dirty="0"/>
              <a:t>NP</a:t>
            </a:r>
            <a:r>
              <a:rPr lang="zh-CN" altLang="en-US" dirty="0"/>
              <a:t>）</a:t>
            </a:r>
            <a:endParaRPr lang="en-US" altLang="zh-CN" dirty="0"/>
          </a:p>
          <a:p>
            <a:pPr lvl="2"/>
            <a:r>
              <a:rPr lang="zh-CN" altLang="en-US" dirty="0"/>
              <a:t>源宿自由匹配：最小费用流（</a:t>
            </a:r>
            <a:r>
              <a:rPr lang="en-US" altLang="zh-CN" dirty="0"/>
              <a:t>P</a:t>
            </a:r>
            <a:r>
              <a:rPr lang="zh-CN" altLang="en-US" dirty="0"/>
              <a:t>）</a:t>
            </a:r>
          </a:p>
        </p:txBody>
      </p:sp>
      <p:pic>
        <p:nvPicPr>
          <p:cNvPr id="3074" name="Picture 2">
            <a:extLst>
              <a:ext uri="{FF2B5EF4-FFF2-40B4-BE49-F238E27FC236}">
                <a16:creationId xmlns:a16="http://schemas.microsoft.com/office/drawing/2014/main" id="{DBE7FFBB-C29C-4620-90F5-3AD21E5A133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2963" y="3533986"/>
            <a:ext cx="3290887" cy="3290887"/>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2B4C5417-DFA1-4871-BF29-2FAA35C68C4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10152" y="3533986"/>
            <a:ext cx="3345013" cy="3290886"/>
          </a:xfrm>
          <a:prstGeom prst="rect">
            <a:avLst/>
          </a:prstGeom>
          <a:noFill/>
          <a:extLst>
            <a:ext uri="{909E8E84-426E-40DD-AFC4-6F175D3DCCD1}">
              <a14:hiddenFill xmlns:a14="http://schemas.microsoft.com/office/drawing/2010/main">
                <a:solidFill>
                  <a:srgbClr val="FFFFFF"/>
                </a:solidFill>
              </a14:hiddenFill>
            </a:ext>
          </a:extLst>
        </p:spPr>
      </p:pic>
      <p:sp>
        <p:nvSpPr>
          <p:cNvPr id="4" name="椭圆 3">
            <a:extLst>
              <a:ext uri="{FF2B5EF4-FFF2-40B4-BE49-F238E27FC236}">
                <a16:creationId xmlns:a16="http://schemas.microsoft.com/office/drawing/2014/main" id="{F3C281EF-CA1B-4FF9-A852-26548DA02E0F}"/>
              </a:ext>
            </a:extLst>
          </p:cNvPr>
          <p:cNvSpPr/>
          <p:nvPr/>
        </p:nvSpPr>
        <p:spPr>
          <a:xfrm rot="19099657">
            <a:off x="6133097" y="5470693"/>
            <a:ext cx="161237" cy="304800"/>
          </a:xfrm>
          <a:prstGeom prst="ellipse">
            <a:avLst/>
          </a:prstGeom>
          <a:no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8178469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有向图上的旅行商问题</a:t>
                </a:r>
                <a:r>
                  <a:rPr lang="en-US" altLang="zh-CN" dirty="0"/>
                  <a:t> =&gt;</a:t>
                </a:r>
                <a:r>
                  <a:rPr lang="zh-CN" altLang="en-US" dirty="0"/>
                  <a:t> 无向图上的旅行商问题</a:t>
                </a:r>
                <a:endParaRPr lang="en-US" altLang="zh-CN" dirty="0"/>
              </a:p>
              <a:p>
                <a:pPr lvl="2"/>
                <a:r>
                  <a:rPr lang="zh-CN" altLang="en-US" dirty="0"/>
                  <a:t>方便基于</a:t>
                </a:r>
                <a14:m>
                  <m:oMath xmlns:m="http://schemas.openxmlformats.org/officeDocument/2006/math">
                    <m:r>
                      <a:rPr lang="en-US" altLang="zh-CN" i="1" dirty="0" smtClean="0">
                        <a:latin typeface="Cambria Math" panose="02040503050406030204" pitchFamily="18" charset="0"/>
                      </a:rPr>
                      <m:t>𝑘</m:t>
                    </m:r>
                  </m:oMath>
                </a14:m>
                <a:r>
                  <a:rPr lang="en-US" altLang="zh-CN" dirty="0"/>
                  <a:t>-opt</a:t>
                </a:r>
                <a:r>
                  <a:rPr lang="zh-CN" altLang="en-US" dirty="0"/>
                  <a:t>的</a:t>
                </a:r>
                <a:r>
                  <a:rPr lang="en-US" altLang="zh-CN" dirty="0"/>
                  <a:t>LKH</a:t>
                </a:r>
                <a:r>
                  <a:rPr lang="zh-CN" altLang="en-US" dirty="0"/>
                  <a:t>局部搜索算法求解</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0" t="-1185"/>
                </a:stretch>
              </a:blipFill>
            </p:spPr>
            <p:txBody>
              <a:bodyPr/>
              <a:lstStyle/>
              <a:p>
                <a:r>
                  <a:rPr lang="zh-CN" altLang="en-US">
                    <a:noFill/>
                  </a:rPr>
                  <a:t> </a:t>
                </a:r>
              </a:p>
            </p:txBody>
          </p:sp>
        </mc:Fallback>
      </mc:AlternateContent>
      <p:pic>
        <p:nvPicPr>
          <p:cNvPr id="5124" name="Picture 4">
            <a:extLst>
              <a:ext uri="{FF2B5EF4-FFF2-40B4-BE49-F238E27FC236}">
                <a16:creationId xmlns:a16="http://schemas.microsoft.com/office/drawing/2014/main" id="{AA64D8F4-BDDB-4E17-A48D-EED2F71372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7560" y="3039589"/>
            <a:ext cx="3470728" cy="348979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a:extLst>
              <a:ext uri="{FF2B5EF4-FFF2-40B4-BE49-F238E27FC236}">
                <a16:creationId xmlns:a16="http://schemas.microsoft.com/office/drawing/2014/main" id="{673F8717-21FF-4700-999C-A19C2BA47E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11" y="3039589"/>
            <a:ext cx="3470728" cy="3489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981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内容提要</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0047014"/>
              </p:ext>
            </p:extLst>
          </p:nvPr>
        </p:nvGraphicFramePr>
        <p:xfrm>
          <a:off x="250825" y="1987550"/>
          <a:ext cx="8704263"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357719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有向图上的旅行商问题</a:t>
                </a:r>
                <a:r>
                  <a:rPr lang="en-US" altLang="zh-CN" dirty="0"/>
                  <a:t> =&gt;</a:t>
                </a:r>
                <a:r>
                  <a:rPr lang="zh-CN" altLang="en-US" dirty="0"/>
                  <a:t> 无向图上的旅行商问题</a:t>
                </a:r>
                <a:endParaRPr lang="en-US" altLang="zh-CN" dirty="0"/>
              </a:p>
              <a:p>
                <a:pPr lvl="2"/>
                <a:r>
                  <a:rPr lang="zh-CN" altLang="en-US" dirty="0"/>
                  <a:t>方便基于</a:t>
                </a:r>
                <a14:m>
                  <m:oMath xmlns:m="http://schemas.openxmlformats.org/officeDocument/2006/math">
                    <m:r>
                      <a:rPr lang="en-US" altLang="zh-CN" i="1" dirty="0">
                        <a:latin typeface="Cambria Math" panose="02040503050406030204" pitchFamily="18" charset="0"/>
                      </a:rPr>
                      <m:t>𝑘</m:t>
                    </m:r>
                  </m:oMath>
                </a14:m>
                <a:r>
                  <a:rPr lang="en-US" altLang="zh-CN" dirty="0"/>
                  <a:t>-opt</a:t>
                </a:r>
                <a:r>
                  <a:rPr lang="zh-CN" altLang="en-US" dirty="0"/>
                  <a:t>的</a:t>
                </a:r>
                <a:r>
                  <a:rPr lang="en-US" altLang="zh-CN" dirty="0"/>
                  <a:t>LKH</a:t>
                </a:r>
                <a:r>
                  <a:rPr lang="zh-CN" altLang="en-US" dirty="0"/>
                  <a:t>局部搜索算法求解</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0" t="-1185"/>
                </a:stretch>
              </a:blipFill>
            </p:spPr>
            <p:txBody>
              <a:bodyPr/>
              <a:lstStyle/>
              <a:p>
                <a:r>
                  <a:rPr lang="zh-CN" altLang="en-US">
                    <a:noFill/>
                  </a:rPr>
                  <a:t> </a:t>
                </a:r>
              </a:p>
            </p:txBody>
          </p:sp>
        </mc:Fallback>
      </mc:AlternateContent>
      <p:pic>
        <p:nvPicPr>
          <p:cNvPr id="5122" name="Picture 2">
            <a:extLst>
              <a:ext uri="{FF2B5EF4-FFF2-40B4-BE49-F238E27FC236}">
                <a16:creationId xmlns:a16="http://schemas.microsoft.com/office/drawing/2014/main" id="{3C2BB21A-1CC0-49C1-9BEA-AE70FEA63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11" y="3039589"/>
            <a:ext cx="3470728" cy="3489798"/>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7A38D756-B8CC-4185-ABDC-942F9A132C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87563" y="3039589"/>
            <a:ext cx="3489798" cy="348979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标注 2">
            <a:extLst>
              <a:ext uri="{FF2B5EF4-FFF2-40B4-BE49-F238E27FC236}">
                <a16:creationId xmlns:a16="http://schemas.microsoft.com/office/drawing/2014/main" id="{64E23275-328E-4C75-A4B3-FD9853B732C2}"/>
              </a:ext>
            </a:extLst>
          </p:cNvPr>
          <p:cNvSpPr/>
          <p:nvPr/>
        </p:nvSpPr>
        <p:spPr>
          <a:xfrm>
            <a:off x="7516582" y="2149421"/>
            <a:ext cx="1455174" cy="835742"/>
          </a:xfrm>
          <a:prstGeom prst="wedgeRectCallout">
            <a:avLst>
              <a:gd name="adj1" fmla="val -30976"/>
              <a:gd name="adj2" fmla="val 121654"/>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确保最优解必经过该边</a:t>
            </a:r>
          </a:p>
        </p:txBody>
      </p:sp>
    </p:spTree>
    <p:extLst>
      <p:ext uri="{BB962C8B-B14F-4D97-AF65-F5344CB8AC3E}">
        <p14:creationId xmlns:p14="http://schemas.microsoft.com/office/powerpoint/2010/main" val="25164553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有向图上的旅行商问题</a:t>
                </a:r>
                <a:r>
                  <a:rPr lang="en-US" altLang="zh-CN" dirty="0"/>
                  <a:t> =&gt;</a:t>
                </a:r>
                <a:r>
                  <a:rPr lang="zh-CN" altLang="en-US" dirty="0"/>
                  <a:t> 无向图上的旅行商问题</a:t>
                </a:r>
                <a:endParaRPr lang="en-US" altLang="zh-CN" dirty="0"/>
              </a:p>
              <a:p>
                <a:pPr lvl="2"/>
                <a:r>
                  <a:rPr lang="zh-CN" altLang="en-US" dirty="0"/>
                  <a:t>方便基于</a:t>
                </a:r>
                <a14:m>
                  <m:oMath xmlns:m="http://schemas.openxmlformats.org/officeDocument/2006/math">
                    <m:r>
                      <a:rPr lang="en-US" altLang="zh-CN" i="1" dirty="0">
                        <a:latin typeface="Cambria Math" panose="02040503050406030204" pitchFamily="18" charset="0"/>
                      </a:rPr>
                      <m:t>𝑘</m:t>
                    </m:r>
                  </m:oMath>
                </a14:m>
                <a:r>
                  <a:rPr lang="en-US" altLang="zh-CN" dirty="0"/>
                  <a:t>-opt</a:t>
                </a:r>
                <a:r>
                  <a:rPr lang="zh-CN" altLang="en-US" dirty="0"/>
                  <a:t>的</a:t>
                </a:r>
                <a:r>
                  <a:rPr lang="en-US" altLang="zh-CN" dirty="0"/>
                  <a:t>LKH</a:t>
                </a:r>
                <a:r>
                  <a:rPr lang="zh-CN" altLang="en-US" dirty="0"/>
                  <a:t>局部搜索算法求解</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0" t="-1185"/>
                </a:stretch>
              </a:blipFill>
            </p:spPr>
            <p:txBody>
              <a:bodyPr/>
              <a:lstStyle/>
              <a:p>
                <a:r>
                  <a:rPr lang="zh-CN" altLang="en-US">
                    <a:noFill/>
                  </a:rPr>
                  <a:t> </a:t>
                </a:r>
              </a:p>
            </p:txBody>
          </p:sp>
        </mc:Fallback>
      </mc:AlternateContent>
      <p:pic>
        <p:nvPicPr>
          <p:cNvPr id="7170" name="Picture 2">
            <a:extLst>
              <a:ext uri="{FF2B5EF4-FFF2-40B4-BE49-F238E27FC236}">
                <a16:creationId xmlns:a16="http://schemas.microsoft.com/office/drawing/2014/main" id="{F200223F-C66B-4000-8DF8-300622A4C6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5711" y="3039588"/>
            <a:ext cx="3470729" cy="3489799"/>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E6EA510A-ADE7-452F-B000-C8540E87E864}"/>
              </a:ext>
            </a:extLst>
          </p:cNvPr>
          <p:cNvSpPr txBox="1"/>
          <p:nvPr/>
        </p:nvSpPr>
        <p:spPr>
          <a:xfrm>
            <a:off x="906142" y="6412854"/>
            <a:ext cx="7518405" cy="461665"/>
          </a:xfrm>
          <a:prstGeom prst="rect">
            <a:avLst/>
          </a:prstGeom>
          <a:noFill/>
          <a:ln>
            <a:noFill/>
          </a:ln>
        </p:spPr>
        <p:txBody>
          <a:bodyPr wrap="none" rtlCol="0">
            <a:spAutoFit/>
          </a:bodyPr>
          <a:lstStyle/>
          <a:p>
            <a:r>
              <a:rPr lang="en-US" altLang="zh-CN" sz="2400" dirty="0">
                <a:solidFill>
                  <a:srgbClr val="FF9900"/>
                </a:solidFill>
                <a:latin typeface="微软雅黑" panose="020B0503020204020204" pitchFamily="34" charset="-122"/>
                <a:ea typeface="微软雅黑" panose="020B0503020204020204" pitchFamily="34" charset="-122"/>
              </a:rPr>
              <a:t>2-opt</a:t>
            </a:r>
            <a:r>
              <a:rPr lang="zh-CN" altLang="en-US" sz="2400" dirty="0">
                <a:solidFill>
                  <a:srgbClr val="FF9900"/>
                </a:solidFill>
                <a:latin typeface="微软雅黑" panose="020B0503020204020204" pitchFamily="34" charset="-122"/>
                <a:ea typeface="微软雅黑" panose="020B0503020204020204" pitchFamily="34" charset="-122"/>
              </a:rPr>
              <a:t>变成了</a:t>
            </a:r>
            <a:r>
              <a:rPr lang="en-US" altLang="zh-CN" sz="2400" dirty="0">
                <a:solidFill>
                  <a:srgbClr val="FF9900"/>
                </a:solidFill>
                <a:latin typeface="微软雅黑" panose="020B0503020204020204" pitchFamily="34" charset="-122"/>
                <a:ea typeface="微软雅黑" panose="020B0503020204020204" pitchFamily="34" charset="-122"/>
              </a:rPr>
              <a:t>3-opt</a:t>
            </a:r>
            <a:r>
              <a:rPr lang="zh-CN" altLang="en-US" sz="2400" dirty="0">
                <a:solidFill>
                  <a:srgbClr val="FF9900"/>
                </a:solidFill>
                <a:latin typeface="微软雅黑" panose="020B0503020204020204" pitchFamily="34" charset="-122"/>
                <a:ea typeface="微软雅黑" panose="020B0503020204020204" pitchFamily="34" charset="-122"/>
              </a:rPr>
              <a:t>！如果被反向的子路径较长会怎样</a:t>
            </a:r>
            <a:r>
              <a:rPr lang="en-US" altLang="zh-CN" sz="2400" dirty="0">
                <a:solidFill>
                  <a:srgbClr val="FF9900"/>
                </a:solidFill>
                <a:latin typeface="微软雅黑" panose="020B0503020204020204" pitchFamily="34" charset="-122"/>
                <a:ea typeface="微软雅黑" panose="020B0503020204020204" pitchFamily="34" charset="-122"/>
              </a:rPr>
              <a:t>?</a:t>
            </a:r>
            <a:endParaRPr lang="zh-CN" altLang="en-US" sz="2400" dirty="0" err="1">
              <a:solidFill>
                <a:srgbClr val="FF9900"/>
              </a:solidFill>
              <a:latin typeface="微软雅黑" panose="020B0503020204020204" pitchFamily="34" charset="-122"/>
              <a:ea typeface="微软雅黑" panose="020B0503020204020204" pitchFamily="34" charset="-122"/>
            </a:endParaRPr>
          </a:p>
        </p:txBody>
      </p:sp>
      <p:pic>
        <p:nvPicPr>
          <p:cNvPr id="7174" name="Picture 6">
            <a:extLst>
              <a:ext uri="{FF2B5EF4-FFF2-40B4-BE49-F238E27FC236}">
                <a16:creationId xmlns:a16="http://schemas.microsoft.com/office/drawing/2014/main" id="{225B7931-369D-48A2-9D70-A0DA43C21B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87562" y="3039587"/>
            <a:ext cx="3489799" cy="3489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707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最长简单路问题</a:t>
            </a:r>
            <a:r>
              <a:rPr lang="en-US" altLang="zh-CN" dirty="0"/>
              <a:t> =&gt;</a:t>
            </a:r>
            <a:r>
              <a:rPr lang="zh-CN" altLang="en-US" dirty="0"/>
              <a:t> 旅行商问题</a:t>
            </a:r>
            <a:endParaRPr lang="en-US" altLang="zh-CN" dirty="0"/>
          </a:p>
        </p:txBody>
      </p:sp>
      <p:pic>
        <p:nvPicPr>
          <p:cNvPr id="8194" name="Picture 2">
            <a:extLst>
              <a:ext uri="{FF2B5EF4-FFF2-40B4-BE49-F238E27FC236}">
                <a16:creationId xmlns:a16="http://schemas.microsoft.com/office/drawing/2014/main" id="{9F87DD4A-C1BF-4A9C-93F3-F2B311EDBC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187" y="3217629"/>
            <a:ext cx="3414713" cy="342605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0FCED286-B5F6-4102-B8B7-9395666F0D85}"/>
              </a:ext>
            </a:extLst>
          </p:cNvPr>
          <p:cNvSpPr txBox="1"/>
          <p:nvPr/>
        </p:nvSpPr>
        <p:spPr>
          <a:xfrm>
            <a:off x="5562600" y="3475384"/>
            <a:ext cx="2181223" cy="1200329"/>
          </a:xfrm>
          <a:prstGeom prst="rect">
            <a:avLst/>
          </a:prstGeom>
          <a:noFill/>
          <a:ln>
            <a:noFill/>
          </a:ln>
        </p:spPr>
        <p:txBody>
          <a:bodyPr wrap="square" rtlCol="0">
            <a:spAutoFit/>
          </a:bodyPr>
          <a:lstStyle/>
          <a:p>
            <a:pPr algn="ctr"/>
            <a:r>
              <a:rPr lang="zh-CN" altLang="en-US" sz="2400" dirty="0">
                <a:solidFill>
                  <a:srgbClr val="FF9900"/>
                </a:solidFill>
                <a:latin typeface="微软雅黑" panose="020B0503020204020204" pitchFamily="34" charset="-122"/>
                <a:ea typeface="微软雅黑" panose="020B0503020204020204" pitchFamily="34" charset="-122"/>
              </a:rPr>
              <a:t>最长简单路</a:t>
            </a:r>
            <a:endParaRPr lang="en-US" altLang="zh-CN" sz="2400" dirty="0">
              <a:solidFill>
                <a:srgbClr val="FF9900"/>
              </a:solidFill>
              <a:latin typeface="微软雅黑" panose="020B0503020204020204" pitchFamily="34" charset="-122"/>
              <a:ea typeface="微软雅黑" panose="020B0503020204020204" pitchFamily="34" charset="-122"/>
            </a:endParaRPr>
          </a:p>
          <a:p>
            <a:pPr algn="ctr"/>
            <a:r>
              <a:rPr lang="en-US" altLang="zh-CN" sz="2400" dirty="0">
                <a:solidFill>
                  <a:srgbClr val="FF9900"/>
                </a:solidFill>
                <a:latin typeface="微软雅黑" panose="020B0503020204020204" pitchFamily="34" charset="-122"/>
                <a:ea typeface="微软雅黑" panose="020B0503020204020204" pitchFamily="34" charset="-122"/>
              </a:rPr>
              <a:t>vs.</a:t>
            </a:r>
          </a:p>
          <a:p>
            <a:pPr algn="ctr"/>
            <a:r>
              <a:rPr lang="zh-CN" altLang="en-US" sz="2400" dirty="0">
                <a:solidFill>
                  <a:srgbClr val="FF9900"/>
                </a:solidFill>
                <a:latin typeface="微软雅黑" panose="020B0503020204020204" pitchFamily="34" charset="-122"/>
                <a:ea typeface="微软雅黑" panose="020B0503020204020204" pitchFamily="34" charset="-122"/>
              </a:rPr>
              <a:t>最短简单路</a:t>
            </a:r>
          </a:p>
        </p:txBody>
      </p:sp>
      <p:sp>
        <p:nvSpPr>
          <p:cNvPr id="10" name="文本框 9">
            <a:extLst>
              <a:ext uri="{FF2B5EF4-FFF2-40B4-BE49-F238E27FC236}">
                <a16:creationId xmlns:a16="http://schemas.microsoft.com/office/drawing/2014/main" id="{A7F06856-D88A-47C4-8AE0-43F80471C3E5}"/>
              </a:ext>
            </a:extLst>
          </p:cNvPr>
          <p:cNvSpPr txBox="1"/>
          <p:nvPr/>
        </p:nvSpPr>
        <p:spPr>
          <a:xfrm>
            <a:off x="5495925" y="5072534"/>
            <a:ext cx="2581275" cy="830997"/>
          </a:xfrm>
          <a:prstGeom prst="rect">
            <a:avLst/>
          </a:prstGeom>
          <a:noFill/>
          <a:ln>
            <a:noFill/>
          </a:ln>
        </p:spPr>
        <p:txBody>
          <a:bodyPr wrap="square" rtlCol="0">
            <a:spAutoFit/>
          </a:bodyPr>
          <a:lstStyle/>
          <a:p>
            <a:r>
              <a:rPr lang="zh-CN" altLang="en-US" sz="2400" dirty="0">
                <a:solidFill>
                  <a:srgbClr val="FF9900"/>
                </a:solidFill>
                <a:latin typeface="微软雅黑" panose="020B0503020204020204" pitchFamily="34" charset="-122"/>
                <a:ea typeface="微软雅黑" panose="020B0503020204020204" pitchFamily="34" charset="-122"/>
              </a:rPr>
              <a:t>所有边权乘</a:t>
            </a:r>
            <a:r>
              <a:rPr lang="en-US" altLang="zh-CN" sz="2400" dirty="0">
                <a:solidFill>
                  <a:srgbClr val="FF9900"/>
                </a:solidFill>
                <a:latin typeface="微软雅黑" panose="020B0503020204020204" pitchFamily="34" charset="-122"/>
                <a:ea typeface="微软雅黑" panose="020B0503020204020204" pitchFamily="34" charset="-122"/>
              </a:rPr>
              <a:t>-1</a:t>
            </a:r>
            <a:r>
              <a:rPr lang="zh-CN" altLang="en-US" sz="2400" dirty="0">
                <a:solidFill>
                  <a:srgbClr val="FF9900"/>
                </a:solidFill>
                <a:latin typeface="微软雅黑" panose="020B0503020204020204" pitchFamily="34" charset="-122"/>
                <a:ea typeface="微软雅黑" panose="020B0503020204020204" pitchFamily="34" charset="-122"/>
              </a:rPr>
              <a:t>转化为最短简单路？</a:t>
            </a:r>
          </a:p>
        </p:txBody>
      </p:sp>
    </p:spTree>
    <p:extLst>
      <p:ext uri="{BB962C8B-B14F-4D97-AF65-F5344CB8AC3E}">
        <p14:creationId xmlns:p14="http://schemas.microsoft.com/office/powerpoint/2010/main" val="3638100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最长简单路问题</a:t>
            </a:r>
            <a:r>
              <a:rPr lang="en-US" altLang="zh-CN" dirty="0"/>
              <a:t> =&gt;</a:t>
            </a:r>
            <a:r>
              <a:rPr lang="zh-CN" altLang="en-US" dirty="0"/>
              <a:t> 旅行商问题</a:t>
            </a:r>
            <a:endParaRPr lang="en-US" altLang="zh-CN" dirty="0"/>
          </a:p>
        </p:txBody>
      </p:sp>
      <p:pic>
        <p:nvPicPr>
          <p:cNvPr id="8194" name="Picture 2">
            <a:extLst>
              <a:ext uri="{FF2B5EF4-FFF2-40B4-BE49-F238E27FC236}">
                <a16:creationId xmlns:a16="http://schemas.microsoft.com/office/drawing/2014/main" id="{9F87DD4A-C1BF-4A9C-93F3-F2B311EDBC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187" y="3217629"/>
            <a:ext cx="3414713" cy="3426058"/>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a:extLst>
              <a:ext uri="{FF2B5EF4-FFF2-40B4-BE49-F238E27FC236}">
                <a16:creationId xmlns:a16="http://schemas.microsoft.com/office/drawing/2014/main" id="{4458D673-C5E7-4A3A-8A30-DEC0D621D9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65345" y="3217629"/>
            <a:ext cx="4342591" cy="343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106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带必经点的最短简单路问题</a:t>
            </a:r>
            <a:r>
              <a:rPr lang="en-US" altLang="zh-CN" dirty="0"/>
              <a:t> =&gt;</a:t>
            </a:r>
            <a:r>
              <a:rPr lang="zh-CN" altLang="en-US" dirty="0"/>
              <a:t> 旅行商问题</a:t>
            </a:r>
            <a:endParaRPr lang="en-US" altLang="zh-CN" dirty="0"/>
          </a:p>
        </p:txBody>
      </p:sp>
      <p:pic>
        <p:nvPicPr>
          <p:cNvPr id="8194" name="Picture 2">
            <a:extLst>
              <a:ext uri="{FF2B5EF4-FFF2-40B4-BE49-F238E27FC236}">
                <a16:creationId xmlns:a16="http://schemas.microsoft.com/office/drawing/2014/main" id="{9F87DD4A-C1BF-4A9C-93F3-F2B311EDBC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8187" y="3217629"/>
            <a:ext cx="3414713" cy="3426058"/>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88DCF15C-219D-4F23-9768-A6D3B649C5C9}"/>
              </a:ext>
            </a:extLst>
          </p:cNvPr>
          <p:cNvSpPr txBox="1"/>
          <p:nvPr/>
        </p:nvSpPr>
        <p:spPr>
          <a:xfrm>
            <a:off x="5153025" y="4130621"/>
            <a:ext cx="3086100" cy="1200329"/>
          </a:xfrm>
          <a:prstGeom prst="rect">
            <a:avLst/>
          </a:prstGeom>
          <a:noFill/>
          <a:ln>
            <a:noFill/>
          </a:ln>
        </p:spPr>
        <p:txBody>
          <a:bodyPr wrap="square" rtlCol="0">
            <a:spAutoFit/>
          </a:bodyPr>
          <a:lstStyle/>
          <a:p>
            <a:r>
              <a:rPr lang="zh-CN" altLang="en-US" sz="2400" dirty="0">
                <a:solidFill>
                  <a:srgbClr val="FF9900"/>
                </a:solidFill>
                <a:latin typeface="微软雅黑" panose="020B0503020204020204" pitchFamily="34" charset="-122"/>
                <a:ea typeface="微软雅黑" panose="020B0503020204020204" pitchFamily="34" charset="-122"/>
              </a:rPr>
              <a:t>全是必经点：</a:t>
            </a:r>
            <a:r>
              <a:rPr lang="en-US" altLang="zh-CN" sz="2400" dirty="0">
                <a:solidFill>
                  <a:srgbClr val="FF9900"/>
                </a:solidFill>
                <a:latin typeface="微软雅黑" panose="020B0503020204020204" pitchFamily="34" charset="-122"/>
                <a:ea typeface="微软雅黑" panose="020B0503020204020204" pitchFamily="34" charset="-122"/>
              </a:rPr>
              <a:t>TSP</a:t>
            </a:r>
          </a:p>
          <a:p>
            <a:r>
              <a:rPr lang="zh-CN" altLang="en-US" sz="2400" dirty="0">
                <a:solidFill>
                  <a:srgbClr val="FF9900"/>
                </a:solidFill>
                <a:latin typeface="微软雅黑" panose="020B0503020204020204" pitchFamily="34" charset="-122"/>
                <a:ea typeface="微软雅黑" panose="020B0503020204020204" pitchFamily="34" charset="-122"/>
              </a:rPr>
              <a:t>全是可选点：最短路</a:t>
            </a:r>
            <a:endParaRPr lang="en-US" altLang="zh-CN" sz="2400" dirty="0">
              <a:solidFill>
                <a:srgbClr val="FF9900"/>
              </a:solidFill>
              <a:latin typeface="微软雅黑" panose="020B0503020204020204" pitchFamily="34" charset="-122"/>
              <a:ea typeface="微软雅黑" panose="020B0503020204020204" pitchFamily="34" charset="-122"/>
            </a:endParaRPr>
          </a:p>
          <a:p>
            <a:r>
              <a:rPr lang="zh-CN" altLang="en-US" sz="2400" dirty="0">
                <a:solidFill>
                  <a:srgbClr val="FF9900"/>
                </a:solidFill>
                <a:latin typeface="微软雅黑" panose="020B0503020204020204" pitchFamily="34" charset="-122"/>
                <a:ea typeface="微软雅黑" panose="020B0503020204020204" pitchFamily="34" charset="-122"/>
              </a:rPr>
              <a:t>部分必经部分可选？</a:t>
            </a:r>
          </a:p>
        </p:txBody>
      </p:sp>
    </p:spTree>
    <p:extLst>
      <p:ext uri="{BB962C8B-B14F-4D97-AF65-F5344CB8AC3E}">
        <p14:creationId xmlns:p14="http://schemas.microsoft.com/office/powerpoint/2010/main" val="13852574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带必经点的最短简单路问题</a:t>
            </a:r>
            <a:r>
              <a:rPr lang="en-US" altLang="zh-CN" dirty="0"/>
              <a:t> =&gt;</a:t>
            </a:r>
            <a:r>
              <a:rPr lang="zh-CN" altLang="en-US" dirty="0"/>
              <a:t> 旅行商问题</a:t>
            </a:r>
            <a:endParaRPr lang="en-US" altLang="zh-CN" dirty="0"/>
          </a:p>
        </p:txBody>
      </p:sp>
      <p:pic>
        <p:nvPicPr>
          <p:cNvPr id="10242" name="Picture 2">
            <a:extLst>
              <a:ext uri="{FF2B5EF4-FFF2-40B4-BE49-F238E27FC236}">
                <a16:creationId xmlns:a16="http://schemas.microsoft.com/office/drawing/2014/main" id="{17F028BD-2FAC-4016-AD08-61D8E4D4D1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1102" y="3223862"/>
            <a:ext cx="3426058" cy="342605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51F226BF-72A7-4EA9-A0C7-538062D8BB1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6840" y="3217628"/>
            <a:ext cx="3426059" cy="34260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6413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库存补给 </a:t>
            </a:r>
            <a:r>
              <a:rPr lang="en-US" altLang="zh-CN" dirty="0"/>
              <a:t>=&gt; </a:t>
            </a:r>
            <a:r>
              <a:rPr lang="zh-CN" altLang="en-US" dirty="0"/>
              <a:t>最小费用最大流问题</a:t>
            </a:r>
          </a:p>
        </p:txBody>
      </p:sp>
      <p:pic>
        <p:nvPicPr>
          <p:cNvPr id="4" name="图片 3">
            <a:extLst>
              <a:ext uri="{FF2B5EF4-FFF2-40B4-BE49-F238E27FC236}">
                <a16:creationId xmlns:a16="http://schemas.microsoft.com/office/drawing/2014/main" id="{ED371169-A742-4A2F-BBA7-1BFEB90A67AC}"/>
              </a:ext>
            </a:extLst>
          </p:cNvPr>
          <p:cNvPicPr>
            <a:picLocks noChangeAspect="1"/>
          </p:cNvPicPr>
          <p:nvPr/>
        </p:nvPicPr>
        <p:blipFill>
          <a:blip r:embed="rId3"/>
          <a:stretch>
            <a:fillRect/>
          </a:stretch>
        </p:blipFill>
        <p:spPr>
          <a:xfrm>
            <a:off x="0" y="3088380"/>
            <a:ext cx="6734175" cy="3769619"/>
          </a:xfrm>
          <a:prstGeom prst="rect">
            <a:avLst/>
          </a:prstGeom>
        </p:spPr>
      </p:pic>
      <p:pic>
        <p:nvPicPr>
          <p:cNvPr id="5" name="图片 4">
            <a:extLst>
              <a:ext uri="{FF2B5EF4-FFF2-40B4-BE49-F238E27FC236}">
                <a16:creationId xmlns:a16="http://schemas.microsoft.com/office/drawing/2014/main" id="{33686330-BAB7-46B3-999D-F0C952CCA263}"/>
              </a:ext>
            </a:extLst>
          </p:cNvPr>
          <p:cNvPicPr>
            <a:picLocks noChangeAspect="1"/>
          </p:cNvPicPr>
          <p:nvPr/>
        </p:nvPicPr>
        <p:blipFill>
          <a:blip r:embed="rId4"/>
          <a:stretch>
            <a:fillRect/>
          </a:stretch>
        </p:blipFill>
        <p:spPr>
          <a:xfrm>
            <a:off x="5882481" y="1854793"/>
            <a:ext cx="3073400" cy="1673532"/>
          </a:xfrm>
          <a:prstGeom prst="rect">
            <a:avLst/>
          </a:prstGeom>
        </p:spPr>
      </p:pic>
      <p:sp>
        <p:nvSpPr>
          <p:cNvPr id="6" name="文本框 5">
            <a:extLst>
              <a:ext uri="{FF2B5EF4-FFF2-40B4-BE49-F238E27FC236}">
                <a16:creationId xmlns:a16="http://schemas.microsoft.com/office/drawing/2014/main" id="{4C0F884E-D222-4C9D-9F17-BDE6176597DB}"/>
              </a:ext>
            </a:extLst>
          </p:cNvPr>
          <p:cNvSpPr txBox="1"/>
          <p:nvPr/>
        </p:nvSpPr>
        <p:spPr>
          <a:xfrm>
            <a:off x="6879431" y="4027175"/>
            <a:ext cx="2076450" cy="830997"/>
          </a:xfrm>
          <a:prstGeom prst="rect">
            <a:avLst/>
          </a:prstGeom>
          <a:noFill/>
          <a:ln>
            <a:noFill/>
          </a:ln>
        </p:spPr>
        <p:txBody>
          <a:bodyPr wrap="square" rtlCol="0">
            <a:spAutoFit/>
          </a:bodyPr>
          <a:lstStyle/>
          <a:p>
            <a:r>
              <a:rPr lang="zh-CN" altLang="en-US" sz="2400" dirty="0">
                <a:solidFill>
                  <a:srgbClr val="FF9900"/>
                </a:solidFill>
                <a:latin typeface="微软雅黑" panose="020B0503020204020204" pitchFamily="34" charset="-122"/>
                <a:ea typeface="微软雅黑" panose="020B0503020204020204" pitchFamily="34" charset="-122"/>
              </a:rPr>
              <a:t>如何检查断供约束违反？</a:t>
            </a:r>
          </a:p>
        </p:txBody>
      </p:sp>
      <p:sp>
        <p:nvSpPr>
          <p:cNvPr id="7" name="文本框 6">
            <a:extLst>
              <a:ext uri="{FF2B5EF4-FFF2-40B4-BE49-F238E27FC236}">
                <a16:creationId xmlns:a16="http://schemas.microsoft.com/office/drawing/2014/main" id="{F77F07BF-66C5-4AF2-8F6D-553F0932CFD3}"/>
              </a:ext>
            </a:extLst>
          </p:cNvPr>
          <p:cNvSpPr txBox="1"/>
          <p:nvPr/>
        </p:nvSpPr>
        <p:spPr>
          <a:xfrm>
            <a:off x="6879431" y="4941523"/>
            <a:ext cx="2076450" cy="830997"/>
          </a:xfrm>
          <a:prstGeom prst="rect">
            <a:avLst/>
          </a:prstGeom>
          <a:noFill/>
          <a:ln>
            <a:noFill/>
          </a:ln>
        </p:spPr>
        <p:txBody>
          <a:bodyPr wrap="square" rtlCol="0">
            <a:spAutoFit/>
          </a:bodyPr>
          <a:lstStyle/>
          <a:p>
            <a:r>
              <a:rPr lang="zh-CN" altLang="en-US" sz="2400" dirty="0">
                <a:solidFill>
                  <a:srgbClr val="FF9900"/>
                </a:solidFill>
                <a:latin typeface="微软雅黑" panose="020B0503020204020204" pitchFamily="34" charset="-122"/>
                <a:ea typeface="微软雅黑" panose="020B0503020204020204" pitchFamily="34" charset="-122"/>
              </a:rPr>
              <a:t>库存成本如果为</a:t>
            </a:r>
            <a:r>
              <a:rPr lang="en-US" altLang="zh-CN" sz="2400" dirty="0">
                <a:solidFill>
                  <a:srgbClr val="FF9900"/>
                </a:solidFill>
                <a:latin typeface="微软雅黑" panose="020B0503020204020204" pitchFamily="34" charset="-122"/>
                <a:ea typeface="微软雅黑" panose="020B0503020204020204" pitchFamily="34" charset="-122"/>
              </a:rPr>
              <a:t>0</a:t>
            </a:r>
            <a:r>
              <a:rPr lang="zh-CN" altLang="en-US" sz="2400" dirty="0">
                <a:solidFill>
                  <a:srgbClr val="FF9900"/>
                </a:solidFill>
                <a:latin typeface="微软雅黑" panose="020B0503020204020204" pitchFamily="34" charset="-122"/>
                <a:ea typeface="微软雅黑" panose="020B0503020204020204" pitchFamily="34" charset="-122"/>
              </a:rPr>
              <a:t>会怎样？</a:t>
            </a:r>
          </a:p>
        </p:txBody>
      </p:sp>
      <p:sp>
        <p:nvSpPr>
          <p:cNvPr id="9" name="文本框 8">
            <a:extLst>
              <a:ext uri="{FF2B5EF4-FFF2-40B4-BE49-F238E27FC236}">
                <a16:creationId xmlns:a16="http://schemas.microsoft.com/office/drawing/2014/main" id="{C92746E8-74A3-4919-BE94-25493C039567}"/>
              </a:ext>
            </a:extLst>
          </p:cNvPr>
          <p:cNvSpPr txBox="1"/>
          <p:nvPr/>
        </p:nvSpPr>
        <p:spPr>
          <a:xfrm>
            <a:off x="6879431" y="5855874"/>
            <a:ext cx="2076450" cy="830997"/>
          </a:xfrm>
          <a:prstGeom prst="rect">
            <a:avLst/>
          </a:prstGeom>
          <a:noFill/>
          <a:ln>
            <a:noFill/>
          </a:ln>
        </p:spPr>
        <p:txBody>
          <a:bodyPr wrap="square" rtlCol="0">
            <a:spAutoFit/>
          </a:bodyPr>
          <a:lstStyle/>
          <a:p>
            <a:r>
              <a:rPr lang="zh-CN" altLang="en-US" sz="2400" dirty="0">
                <a:solidFill>
                  <a:srgbClr val="FF9900"/>
                </a:solidFill>
                <a:latin typeface="微软雅黑" panose="020B0503020204020204" pitchFamily="34" charset="-122"/>
                <a:ea typeface="微软雅黑" panose="020B0503020204020204" pitchFamily="34" charset="-122"/>
              </a:rPr>
              <a:t>约束流过容量的下限？</a:t>
            </a:r>
          </a:p>
        </p:txBody>
      </p:sp>
    </p:spTree>
    <p:extLst>
      <p:ext uri="{BB962C8B-B14F-4D97-AF65-F5344CB8AC3E}">
        <p14:creationId xmlns:p14="http://schemas.microsoft.com/office/powerpoint/2010/main" val="1335866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数学建模</a:t>
            </a:r>
            <a:r>
              <a:rPr lang="en-US" altLang="zh-CN" dirty="0"/>
              <a:t>.</a:t>
            </a:r>
            <a:r>
              <a:rPr lang="zh-CN" altLang="en-US" dirty="0"/>
              <a:t>常用范式</a:t>
            </a:r>
            <a:r>
              <a:rPr lang="en-US" altLang="zh-CN" dirty="0"/>
              <a:t>.</a:t>
            </a:r>
            <a:r>
              <a:rPr lang="zh-CN" altLang="en-US" dirty="0"/>
              <a:t>归约</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现实问题到经典问题</a:t>
                </a:r>
                <a:endParaRPr lang="en-US" altLang="zh-CN" dirty="0"/>
              </a:p>
              <a:p>
                <a:pPr lvl="1"/>
                <a:r>
                  <a:rPr lang="zh-CN" altLang="en-US" dirty="0"/>
                  <a:t>代码审查</a:t>
                </a:r>
              </a:p>
              <a:p>
                <a:pPr lvl="2"/>
                <a:r>
                  <a:rPr lang="en-US" altLang="zh-CN" dirty="0"/>
                  <a:t>(</a:t>
                </a:r>
                <a:r>
                  <a:rPr lang="zh-CN" altLang="en-US" dirty="0"/>
                  <a:t>完美</a:t>
                </a:r>
                <a:r>
                  <a:rPr lang="en-US" altLang="zh-CN" dirty="0"/>
                  <a:t>) </a:t>
                </a:r>
                <a:r>
                  <a:rPr lang="zh-CN" altLang="en-US" dirty="0"/>
                  <a:t>指派问题</a:t>
                </a:r>
                <a:endParaRPr lang="en-US" altLang="zh-CN" dirty="0"/>
              </a:p>
              <a:p>
                <a:pPr lvl="3"/>
                <a:r>
                  <a:rPr lang="zh-CN" altLang="en-US" dirty="0"/>
                  <a:t>程序员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zh-CN" altLang="en-US" dirty="0"/>
                  <a:t> 人员</a:t>
                </a:r>
                <a:r>
                  <a:rPr lang="en-US" altLang="zh-CN" dirty="0"/>
                  <a:t>, </a:t>
                </a:r>
                <a:r>
                  <a:rPr lang="zh-CN" altLang="en-US" dirty="0"/>
                  <a:t>代码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zh-CN" altLang="en-US" dirty="0"/>
                  <a:t> 任务</a:t>
                </a:r>
              </a:p>
              <a:p>
                <a:pPr lvl="3"/>
                <a:r>
                  <a:rPr lang="zh-CN" altLang="en-US" dirty="0"/>
                  <a:t>结对编程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zh-CN" altLang="en-US" dirty="0"/>
                  <a:t> 二分匹配</a:t>
                </a:r>
              </a:p>
              <a:p>
                <a:pPr lvl="3"/>
                <a:r>
                  <a:rPr lang="zh-CN" altLang="en-US" dirty="0"/>
                  <a:t>循环审查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altLang="zh-CN" dirty="0"/>
                  <a:t> </a:t>
                </a:r>
                <a:r>
                  <a:rPr lang="zh-CN" altLang="en-US" dirty="0"/>
                  <a:t>旅行销售员</a:t>
                </a:r>
              </a:p>
              <a:p>
                <a:pPr lvl="1"/>
                <a:r>
                  <a:rPr lang="zh-CN" altLang="en-US" dirty="0"/>
                  <a:t>云计算负载均衡</a:t>
                </a:r>
              </a:p>
              <a:p>
                <a:pPr lvl="2"/>
                <a:r>
                  <a:rPr lang="zh-CN" altLang="en-US" dirty="0"/>
                  <a:t>广义指派问题</a:t>
                </a:r>
              </a:p>
              <a:p>
                <a:pPr lvl="3"/>
                <a:r>
                  <a:rPr lang="zh-CN" altLang="en-US" dirty="0"/>
                  <a:t>计算资源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altLang="zh-CN" dirty="0"/>
                  <a:t> </a:t>
                </a:r>
                <a:r>
                  <a:rPr lang="zh-CN" altLang="en-US" dirty="0"/>
                  <a:t>背包</a:t>
                </a:r>
                <a:r>
                  <a:rPr lang="en-US" altLang="zh-CN" dirty="0"/>
                  <a:t>, </a:t>
                </a:r>
                <a:r>
                  <a:rPr lang="zh-CN" altLang="en-US" dirty="0"/>
                  <a:t>计算作业 </a:t>
                </a:r>
                <a14:m>
                  <m:oMath xmlns:m="http://schemas.openxmlformats.org/officeDocument/2006/math">
                    <m:r>
                      <a:rPr lang="en-US" altLang="zh-CN" i="1" dirty="0">
                        <a:latin typeface="Cambria Math" panose="02040503050406030204" pitchFamily="18" charset="0"/>
                        <a:ea typeface="Cambria Math" panose="02040503050406030204" pitchFamily="18" charset="0"/>
                      </a:rPr>
                      <m:t>⇒</m:t>
                    </m:r>
                  </m:oMath>
                </a14:m>
                <a:r>
                  <a:rPr lang="en-US" altLang="zh-CN" dirty="0"/>
                  <a:t> </a:t>
                </a:r>
                <a:r>
                  <a:rPr lang="zh-CN" altLang="en-US" dirty="0"/>
                  <a:t>物品</a:t>
                </a:r>
              </a:p>
              <a:p>
                <a:pPr lvl="1"/>
                <a:r>
                  <a:rPr lang="zh-CN" altLang="en-US" dirty="0"/>
                  <a:t>人类基因组计划</a:t>
                </a:r>
              </a:p>
              <a:p>
                <a:pPr lvl="2"/>
                <a:r>
                  <a:rPr lang="zh-CN" altLang="en-US" dirty="0"/>
                  <a:t>旅行销售员</a:t>
                </a:r>
              </a:p>
              <a:p>
                <a:pPr marL="0" indent="0">
                  <a:buNone/>
                </a:pP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0" t="-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115541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数学规划</a:t>
            </a:r>
            <a:r>
              <a:rPr lang="en-US" altLang="zh-CN" dirty="0"/>
              <a:t>.</a:t>
            </a:r>
            <a:r>
              <a:rPr lang="zh-CN" altLang="en-US" dirty="0"/>
              <a:t>常用范式</a:t>
            </a:r>
          </a:p>
        </p:txBody>
      </p:sp>
      <p:sp>
        <p:nvSpPr>
          <p:cNvPr id="3" name="内容占位符 2"/>
          <p:cNvSpPr>
            <a:spLocks noGrp="1"/>
          </p:cNvSpPr>
          <p:nvPr>
            <p:ph idx="1"/>
          </p:nvPr>
        </p:nvSpPr>
        <p:spPr/>
        <p:txBody>
          <a:bodyPr>
            <a:normAutofit/>
          </a:bodyPr>
          <a:lstStyle/>
          <a:p>
            <a:r>
              <a:rPr lang="zh-CN" altLang="en-US" dirty="0"/>
              <a:t>数学规划 </a:t>
            </a:r>
            <a:r>
              <a:rPr lang="en-US" altLang="zh-CN" dirty="0"/>
              <a:t>(Mathematical Programming)</a:t>
            </a:r>
          </a:p>
          <a:p>
            <a:pPr lvl="1"/>
            <a:r>
              <a:rPr lang="en-US" altLang="zh-CN" dirty="0"/>
              <a:t>[P] </a:t>
            </a:r>
            <a:r>
              <a:rPr lang="zh-CN" altLang="en-US" dirty="0"/>
              <a:t>凸优化 </a:t>
            </a:r>
            <a:r>
              <a:rPr lang="en-US" altLang="zh-CN" dirty="0"/>
              <a:t>(Convex Optimization)</a:t>
            </a:r>
          </a:p>
          <a:p>
            <a:pPr lvl="2"/>
            <a:r>
              <a:rPr lang="zh-CN" altLang="en-US" b="1" dirty="0"/>
              <a:t>线性规划 </a:t>
            </a:r>
            <a:r>
              <a:rPr lang="en-US" altLang="zh-CN" b="1" dirty="0"/>
              <a:t>(Linear Programming)</a:t>
            </a:r>
          </a:p>
          <a:p>
            <a:pPr lvl="2"/>
            <a:r>
              <a:rPr lang="zh-CN" altLang="en-US" dirty="0"/>
              <a:t>分数线性规划 </a:t>
            </a:r>
            <a:r>
              <a:rPr lang="en-US" altLang="zh-CN" dirty="0"/>
              <a:t>(Linear-Fractional Programming)</a:t>
            </a:r>
          </a:p>
          <a:p>
            <a:pPr lvl="2"/>
            <a:r>
              <a:rPr lang="zh-CN" altLang="en-US" dirty="0"/>
              <a:t>二阶圆锥曲线规划 </a:t>
            </a:r>
            <a:r>
              <a:rPr lang="en-US" altLang="zh-CN" dirty="0"/>
              <a:t>(Second Order Cone Programming)</a:t>
            </a:r>
          </a:p>
          <a:p>
            <a:pPr lvl="1"/>
            <a:r>
              <a:rPr lang="en-US" altLang="zh-CN" dirty="0"/>
              <a:t>[NP] </a:t>
            </a:r>
            <a:r>
              <a:rPr lang="zh-CN" altLang="en-US" dirty="0"/>
              <a:t>非凸优化 </a:t>
            </a:r>
            <a:r>
              <a:rPr lang="en-US" altLang="zh-CN" dirty="0"/>
              <a:t>(Nonconvex Optimization)</a:t>
            </a:r>
          </a:p>
          <a:p>
            <a:pPr lvl="2"/>
            <a:r>
              <a:rPr lang="zh-CN" altLang="en-US" b="1" dirty="0"/>
              <a:t>整数规划 </a:t>
            </a:r>
            <a:r>
              <a:rPr lang="en-US" altLang="zh-CN" b="1" dirty="0"/>
              <a:t>(Integer Programming)</a:t>
            </a:r>
          </a:p>
          <a:p>
            <a:pPr lvl="2"/>
            <a:r>
              <a:rPr lang="zh-CN" altLang="en-US" b="1" dirty="0"/>
              <a:t>混合整数规划 </a:t>
            </a:r>
            <a:r>
              <a:rPr lang="en-US" altLang="zh-CN" b="1" dirty="0"/>
              <a:t>(Mixed Integer Programming)</a:t>
            </a:r>
          </a:p>
          <a:p>
            <a:pPr lvl="2"/>
            <a:r>
              <a:rPr lang="zh-CN" altLang="en-US" dirty="0"/>
              <a:t>非正定二次规划 </a:t>
            </a:r>
            <a:r>
              <a:rPr lang="en-US" altLang="zh-CN" dirty="0"/>
              <a:t>(Quadratic Programming)</a:t>
            </a:r>
          </a:p>
          <a:p>
            <a:pPr lvl="2"/>
            <a:r>
              <a:rPr lang="zh-CN" altLang="en-US" dirty="0"/>
              <a:t>分数规划 </a:t>
            </a:r>
            <a:r>
              <a:rPr lang="en-US" altLang="zh-CN" dirty="0"/>
              <a:t>(Fractional Programming)</a:t>
            </a:r>
            <a:endParaRPr lang="zh-CN" altLang="en-US" dirty="0"/>
          </a:p>
        </p:txBody>
      </p:sp>
    </p:spTree>
    <p:extLst>
      <p:ext uri="{BB962C8B-B14F-4D97-AF65-F5344CB8AC3E}">
        <p14:creationId xmlns:p14="http://schemas.microsoft.com/office/powerpoint/2010/main" val="14926792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数学规划</a:t>
            </a:r>
            <a:r>
              <a:rPr lang="en-US" altLang="zh-CN" dirty="0"/>
              <a:t>.</a:t>
            </a:r>
            <a:r>
              <a:rPr lang="zh-CN" altLang="en-US" dirty="0"/>
              <a:t>标准型</a:t>
            </a:r>
          </a:p>
        </p:txBody>
      </p:sp>
      <p:sp>
        <p:nvSpPr>
          <p:cNvPr id="6" name="文本占位符 5"/>
          <p:cNvSpPr>
            <a:spLocks noGrp="1"/>
          </p:cNvSpPr>
          <p:nvPr>
            <p:ph type="body" idx="1"/>
          </p:nvPr>
        </p:nvSpPr>
        <p:spPr/>
        <p:txBody>
          <a:bodyPr/>
          <a:lstStyle/>
          <a:p>
            <a:r>
              <a:rPr lang="zh-CN" altLang="en-US" dirty="0"/>
              <a:t>矩阵表示</a:t>
            </a:r>
          </a:p>
        </p:txBody>
      </p:sp>
      <p:sp>
        <p:nvSpPr>
          <p:cNvPr id="8" name="文本占位符 7"/>
          <p:cNvSpPr>
            <a:spLocks noGrp="1"/>
          </p:cNvSpPr>
          <p:nvPr>
            <p:ph type="body" sz="quarter" idx="3"/>
          </p:nvPr>
        </p:nvSpPr>
        <p:spPr/>
        <p:txBody>
          <a:bodyPr/>
          <a:lstStyle/>
          <a:p>
            <a:r>
              <a:rPr lang="zh-CN" altLang="en-US" dirty="0"/>
              <a:t>求和表示</a:t>
            </a:r>
          </a:p>
        </p:txBody>
      </p:sp>
      <mc:AlternateContent xmlns:mc="http://schemas.openxmlformats.org/markup-compatibility/2006" xmlns:a14="http://schemas.microsoft.com/office/drawing/2010/main">
        <mc:Choice Requires="a14">
          <p:sp>
            <p:nvSpPr>
              <p:cNvPr id="9" name="内容占位符 8"/>
              <p:cNvSpPr>
                <a:spLocks noGrp="1"/>
              </p:cNvSpPr>
              <p:nvPr>
                <p:ph sz="quarter" idx="4"/>
              </p:nvPr>
            </p:nvSpPr>
            <p:spPr/>
            <p:txBody>
              <a:bodyPr/>
              <a:lstStyle/>
              <a:p>
                <a:pPr>
                  <a:tabLst>
                    <a:tab pos="1343025" algn="l"/>
                  </a:tabLst>
                </a:pPr>
                <a:r>
                  <a:rPr lang="zh-CN" altLang="en-US" dirty="0"/>
                  <a:t>最大化</a:t>
                </a:r>
                <a:r>
                  <a:rPr lang="en-US" altLang="zh-CN" dirty="0"/>
                  <a:t>	</a:t>
                </a:r>
                <a14:m>
                  <m:oMath xmlns:m="http://schemas.openxmlformats.org/officeDocument/2006/math">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𝑖</m:t>
                        </m:r>
                      </m:sub>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e>
                    </m:nary>
                  </m:oMath>
                </a14:m>
                <a:endParaRPr lang="en-US" altLang="zh-CN" dirty="0"/>
              </a:p>
              <a:p>
                <a:pPr>
                  <a:tabLst>
                    <a:tab pos="1343025" algn="l"/>
                  </a:tabLst>
                </a:pPr>
                <a:r>
                  <a:rPr lang="zh-CN" altLang="en-US" dirty="0"/>
                  <a:t>满足</a:t>
                </a:r>
                <a:r>
                  <a:rPr lang="en-US" altLang="zh-CN" dirty="0"/>
                  <a:t>	</a:t>
                </a:r>
                <a14:m>
                  <m:oMath xmlns:m="http://schemas.openxmlformats.org/officeDocument/2006/math">
                    <m:nary>
                      <m:naryPr>
                        <m:chr m:val="∑"/>
                        <m:supHide m:val="on"/>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a:latin typeface="Cambria Math" panose="02040503050406030204" pitchFamily="18" charset="0"/>
                              </a:rPr>
                              <m:t>𝑎</m:t>
                            </m:r>
                          </m:e>
                          <m:sub>
                            <m:r>
                              <a:rPr lang="en-US" altLang="zh-CN" b="0"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𝑗</m:t>
                            </m:r>
                          </m:sub>
                        </m:sSub>
                        <m:r>
                          <a:rPr lang="en-US" altLang="zh-CN" b="0"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𝑏</m:t>
                            </m:r>
                          </m:e>
                          <m:sub>
                            <m:r>
                              <a:rPr lang="en-US" altLang="zh-CN" b="0" i="1">
                                <a:latin typeface="Cambria Math" panose="02040503050406030204" pitchFamily="18" charset="0"/>
                              </a:rPr>
                              <m:t>𝑗</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𝑖</m:t>
                        </m:r>
                      </m:e>
                    </m:nary>
                  </m:oMath>
                </a14:m>
                <a:endParaRPr lang="en-US" altLang="zh-CN" dirty="0"/>
              </a:p>
              <a:p>
                <a:pPr>
                  <a:tabLst>
                    <a:tab pos="1343025" algn="l"/>
                  </a:tabLst>
                </a:pPr>
                <a:r>
                  <a:rPr lang="zh-CN" altLang="en-US" dirty="0"/>
                  <a:t>同时</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oMath>
                </a14:m>
                <a:endParaRPr lang="zh-CN" altLang="en-US" dirty="0"/>
              </a:p>
            </p:txBody>
          </p:sp>
        </mc:Choice>
        <mc:Fallback xmlns="">
          <p:sp>
            <p:nvSpPr>
              <p:cNvPr id="9" name="内容占位符 8"/>
              <p:cNvSpPr>
                <a:spLocks noGrp="1" noRot="1" noChangeAspect="1" noMove="1" noResize="1" noEditPoints="1" noAdjustHandles="1" noChangeArrowheads="1" noChangeShapeType="1" noTextEdit="1"/>
              </p:cNvSpPr>
              <p:nvPr>
                <p:ph sz="quarter" idx="4"/>
              </p:nvPr>
            </p:nvSpPr>
            <p:spPr>
              <a:blipFill rotWithShape="0">
                <a:blip r:embed="rId3"/>
                <a:stretch>
                  <a:fillRect l="-831" t="-204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内容占位符 13"/>
              <p:cNvSpPr>
                <a:spLocks noGrp="1"/>
              </p:cNvSpPr>
              <p:nvPr>
                <p:ph sz="half" idx="2"/>
              </p:nvPr>
            </p:nvSpPr>
            <p:spPr/>
            <p:txBody>
              <a:bodyPr/>
              <a:lstStyle/>
              <a:p>
                <a:pPr>
                  <a:tabLst>
                    <a:tab pos="1438275" algn="l"/>
                  </a:tabLst>
                </a:pPr>
                <a:r>
                  <a:rPr lang="zh-CN" altLang="en-US" dirty="0"/>
                  <a:t>最大化</a:t>
                </a:r>
                <a:r>
                  <a:rPr lang="en-US" altLang="zh-CN" dirty="0"/>
                  <a:t>	</a:t>
                </a:r>
                <a14:m>
                  <m:oMath xmlns:m="http://schemas.openxmlformats.org/officeDocument/2006/math">
                    <m:sSup>
                      <m:sSupPr>
                        <m:ctrlPr>
                          <a:rPr lang="en-US" altLang="zh-CN" b="1" i="1" smtClean="0">
                            <a:effectLst/>
                            <a:latin typeface="Cambria Math" panose="02040503050406030204" pitchFamily="18" charset="0"/>
                          </a:rPr>
                        </m:ctrlPr>
                      </m:sSupPr>
                      <m:e>
                        <m:r>
                          <a:rPr lang="en-US" altLang="zh-CN" b="1" i="1">
                            <a:effectLst/>
                            <a:latin typeface="Cambria Math" panose="02040503050406030204" pitchFamily="18" charset="0"/>
                          </a:rPr>
                          <m:t>𝒄</m:t>
                        </m:r>
                      </m:e>
                      <m:sup>
                        <m:r>
                          <a:rPr lang="en-US" altLang="zh-CN" b="1" i="1">
                            <a:effectLst/>
                            <a:latin typeface="Cambria Math" panose="02040503050406030204" pitchFamily="18" charset="0"/>
                          </a:rPr>
                          <m:t>𝑻</m:t>
                        </m:r>
                      </m:sup>
                    </m:sSup>
                    <m:r>
                      <a:rPr lang="en-US" altLang="zh-CN" b="1" i="1">
                        <a:effectLst/>
                        <a:latin typeface="Cambria Math" panose="02040503050406030204" pitchFamily="18" charset="0"/>
                      </a:rPr>
                      <m:t>𝒙</m:t>
                    </m:r>
                  </m:oMath>
                </a14:m>
                <a:endParaRPr lang="en-US" altLang="zh-CN" b="1" dirty="0"/>
              </a:p>
              <a:p>
                <a:pPr>
                  <a:tabLst>
                    <a:tab pos="1438275" algn="l"/>
                  </a:tabLst>
                </a:pPr>
                <a:r>
                  <a:rPr lang="zh-CN" altLang="en-US" dirty="0"/>
                  <a:t>满足</a:t>
                </a:r>
                <a:r>
                  <a:rPr lang="en-US" altLang="zh-CN" dirty="0"/>
                  <a:t>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oMath>
                </a14:m>
                <a:endParaRPr lang="en-US" altLang="zh-CN" b="1" dirty="0"/>
              </a:p>
              <a:p>
                <a:pPr>
                  <a:tabLst>
                    <a:tab pos="1438275" algn="l"/>
                  </a:tabLst>
                </a:pPr>
                <a:r>
                  <a:rPr lang="zh-CN" altLang="en-US" dirty="0"/>
                  <a:t>同时</a:t>
                </a:r>
                <a:r>
                  <a:rPr lang="en-US" altLang="zh-CN" dirty="0"/>
                  <a:t>	</a:t>
                </a:r>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𝟎</m:t>
                    </m:r>
                  </m:oMath>
                </a14:m>
                <a:endParaRPr lang="zh-CN" altLang="en-US" b="1" dirty="0"/>
              </a:p>
            </p:txBody>
          </p:sp>
        </mc:Choice>
        <mc:Fallback xmlns="">
          <p:sp>
            <p:nvSpPr>
              <p:cNvPr id="14" name="内容占位符 13"/>
              <p:cNvSpPr>
                <a:spLocks noGrp="1" noRot="1" noChangeAspect="1" noMove="1" noResize="1" noEditPoints="1" noAdjustHandles="1" noChangeArrowheads="1" noChangeShapeType="1" noTextEdit="1"/>
              </p:cNvSpPr>
              <p:nvPr>
                <p:ph sz="half" idx="2"/>
              </p:nvPr>
            </p:nvSpPr>
            <p:spPr>
              <a:blipFill rotWithShape="0">
                <a:blip r:embed="rId4"/>
                <a:stretch>
                  <a:fillRect l="-831" t="-25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481187" y="4353712"/>
                <a:ext cx="1166217" cy="9775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𝒄</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m:rPr>
                                        <m:brk m:alnAt="7"/>
                                      </m:rPr>
                                      <a:rPr lang="en-US" altLang="zh-CN" sz="2400" b="0" i="1" smtClean="0">
                                        <a:latin typeface="Cambria Math" panose="02040503050406030204" pitchFamily="18" charset="0"/>
                                      </a:rPr>
                                      <m:t>𝑐</m:t>
                                    </m:r>
                                  </m:e>
                                  <m:sub>
                                    <m:r>
                                      <m:rPr>
                                        <m:brk m:alnAt="7"/>
                                      </m:rPr>
                                      <a:rPr lang="en-US" altLang="zh-CN" sz="2400" b="0" i="1" smtClean="0">
                                        <a:latin typeface="Cambria Math" panose="02040503050406030204" pitchFamily="18" charset="0"/>
                                      </a:rPr>
                                      <m:t>1</m:t>
                                    </m:r>
                                  </m:sub>
                                </m:sSub>
                              </m:e>
                            </m:mr>
                            <m:mr>
                              <m:e>
                                <m:r>
                                  <a:rPr lang="en-US" altLang="zh-CN" sz="2400" b="0" i="1" smtClean="0">
                                    <a:latin typeface="Cambria Math" panose="02040503050406030204" pitchFamily="18" charset="0"/>
                                  </a:rPr>
                                  <m:t>⋮</m:t>
                                </m:r>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𝑛</m:t>
                                    </m:r>
                                  </m:sub>
                                </m:sSub>
                              </m:e>
                            </m:mr>
                          </m:m>
                        </m:e>
                      </m:d>
                    </m:oMath>
                  </m:oMathPara>
                </a14:m>
                <a:endParaRPr lang="zh-CN" altLang="en-US" sz="2400" dirty="0"/>
              </a:p>
            </p:txBody>
          </p:sp>
        </mc:Choice>
        <mc:Fallback xmlns="">
          <p:sp>
            <p:nvSpPr>
              <p:cNvPr id="11" name="文本框 10"/>
              <p:cNvSpPr txBox="1">
                <a:spLocks noRot="1" noChangeAspect="1" noMove="1" noResize="1" noEditPoints="1" noAdjustHandles="1" noChangeArrowheads="1" noChangeShapeType="1" noTextEdit="1"/>
              </p:cNvSpPr>
              <p:nvPr/>
            </p:nvSpPr>
            <p:spPr>
              <a:xfrm>
                <a:off x="481187" y="4353712"/>
                <a:ext cx="1166217" cy="97757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p:cNvSpPr txBox="1"/>
              <p:nvPr/>
            </p:nvSpPr>
            <p:spPr>
              <a:xfrm>
                <a:off x="1848368" y="4353712"/>
                <a:ext cx="1215589" cy="977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m:rPr>
                                        <m:brk m:alnAt="7"/>
                                      </m:rPr>
                                      <a:rPr lang="en-US" altLang="zh-CN" sz="2400" b="0" i="1" smtClean="0">
                                        <a:latin typeface="Cambria Math" panose="02040503050406030204" pitchFamily="18" charset="0"/>
                                      </a:rPr>
                                      <m:t>1</m:t>
                                    </m:r>
                                  </m:sub>
                                </m:sSub>
                              </m:e>
                            </m:mr>
                            <m:mr>
                              <m:e>
                                <m:r>
                                  <a:rPr lang="en-US" altLang="zh-CN" sz="2400" b="0" i="1" smtClean="0">
                                    <a:latin typeface="Cambria Math" panose="02040503050406030204" pitchFamily="18" charset="0"/>
                                  </a:rPr>
                                  <m:t>⋮</m:t>
                                </m:r>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𝑥</m:t>
                                    </m:r>
                                  </m:e>
                                  <m:sub>
                                    <m:r>
                                      <a:rPr lang="en-US" altLang="zh-CN" sz="2400" b="0" i="1" smtClean="0">
                                        <a:latin typeface="Cambria Math" panose="02040503050406030204" pitchFamily="18" charset="0"/>
                                      </a:rPr>
                                      <m:t>𝑛</m:t>
                                    </m:r>
                                  </m:sub>
                                </m:sSub>
                              </m:e>
                            </m:mr>
                          </m:m>
                        </m:e>
                      </m:d>
                    </m:oMath>
                  </m:oMathPara>
                </a14:m>
                <a:endParaRPr lang="zh-CN" altLang="en-US" sz="2400" dirty="0"/>
              </a:p>
            </p:txBody>
          </p:sp>
        </mc:Choice>
        <mc:Fallback xmlns="">
          <p:sp>
            <p:nvSpPr>
              <p:cNvPr id="12" name="文本框 11"/>
              <p:cNvSpPr txBox="1">
                <a:spLocks noRot="1" noChangeAspect="1" noMove="1" noResize="1" noEditPoints="1" noAdjustHandles="1" noChangeArrowheads="1" noChangeShapeType="1" noTextEdit="1"/>
              </p:cNvSpPr>
              <p:nvPr/>
            </p:nvSpPr>
            <p:spPr>
              <a:xfrm>
                <a:off x="1848368" y="4353712"/>
                <a:ext cx="1215589" cy="97770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6390050" y="4284847"/>
                <a:ext cx="1285801" cy="10464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𝒃</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1"/>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1</m:t>
                                    </m:r>
                                  </m:sub>
                                </m:sSub>
                              </m:e>
                            </m:mr>
                            <m:mr>
                              <m:e>
                                <m:r>
                                  <a:rPr lang="en-US" altLang="zh-CN" sz="2400" b="0" i="1" smtClean="0">
                                    <a:latin typeface="Cambria Math" panose="02040503050406030204" pitchFamily="18" charset="0"/>
                                  </a:rPr>
                                  <m:t>⋮</m:t>
                                </m:r>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𝑚</m:t>
                                    </m:r>
                                  </m:sub>
                                </m:sSub>
                              </m:e>
                            </m:mr>
                          </m:m>
                        </m:e>
                      </m:d>
                    </m:oMath>
                  </m:oMathPara>
                </a14:m>
                <a:endParaRPr lang="zh-CN" altLang="en-US" sz="2400" dirty="0"/>
              </a:p>
            </p:txBody>
          </p:sp>
        </mc:Choice>
        <mc:Fallback xmlns="">
          <p:sp>
            <p:nvSpPr>
              <p:cNvPr id="18" name="文本框 17"/>
              <p:cNvSpPr txBox="1">
                <a:spLocks noRot="1" noChangeAspect="1" noMove="1" noResize="1" noEditPoints="1" noAdjustHandles="1" noChangeArrowheads="1" noChangeShapeType="1" noTextEdit="1"/>
              </p:cNvSpPr>
              <p:nvPr/>
            </p:nvSpPr>
            <p:spPr>
              <a:xfrm>
                <a:off x="6390050" y="4284847"/>
                <a:ext cx="1285801" cy="104644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p:cNvSpPr txBox="1"/>
              <p:nvPr/>
            </p:nvSpPr>
            <p:spPr>
              <a:xfrm>
                <a:off x="3294592" y="4353712"/>
                <a:ext cx="2864823" cy="97770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𝑨</m:t>
                      </m:r>
                      <m:r>
                        <a:rPr lang="en-US" altLang="zh-CN" sz="2400" b="1" i="1" smtClean="0">
                          <a:latin typeface="Cambria Math" panose="02040503050406030204" pitchFamily="18" charset="0"/>
                        </a:rPr>
                        <m:t>=</m:t>
                      </m:r>
                      <m:d>
                        <m:dPr>
                          <m:begChr m:val="["/>
                          <m:endChr m:val="]"/>
                          <m:ctrlPr>
                            <a:rPr lang="en-US" altLang="zh-CN" sz="2400" b="1" i="1" smtClean="0">
                              <a:latin typeface="Cambria Math" panose="02040503050406030204" pitchFamily="18" charset="0"/>
                            </a:rPr>
                          </m:ctrlPr>
                        </m:dPr>
                        <m:e>
                          <m:m>
                            <m:mPr>
                              <m:mcs>
                                <m:mc>
                                  <m:mcPr>
                                    <m:count m:val="3"/>
                                    <m:mcJc m:val="center"/>
                                  </m:mcPr>
                                </m:mc>
                              </m:mcs>
                              <m:ctrlPr>
                                <a:rPr lang="en-US" altLang="zh-CN" sz="2400" b="0" i="1" smtClean="0">
                                  <a:latin typeface="Cambria Math" panose="02040503050406030204" pitchFamily="18" charset="0"/>
                                </a:rPr>
                              </m:ctrlPr>
                            </m:mPr>
                            <m:mr>
                              <m:e>
                                <m:sSub>
                                  <m:sSubPr>
                                    <m:ctrlPr>
                                      <a:rPr lang="en-US" altLang="zh-CN" sz="2400" b="0" i="1" smtClean="0">
                                        <a:latin typeface="Cambria Math" panose="02040503050406030204" pitchFamily="18" charset="0"/>
                                      </a:rPr>
                                    </m:ctrlPr>
                                  </m:sSubPr>
                                  <m:e>
                                    <m:r>
                                      <m:rPr>
                                        <m:brk m:alnAt="7"/>
                                      </m:rPr>
                                      <a:rPr lang="en-US" altLang="zh-CN" sz="2400" b="0" i="1" smtClean="0">
                                        <a:latin typeface="Cambria Math" panose="02040503050406030204" pitchFamily="18" charset="0"/>
                                      </a:rPr>
                                      <m:t>𝑎</m:t>
                                    </m:r>
                                  </m:e>
                                  <m:sub>
                                    <m:r>
                                      <m:rPr>
                                        <m:brk m:alnAt="7"/>
                                      </m:rP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1</m:t>
                                    </m:r>
                                  </m:sub>
                                </m:sSub>
                              </m:e>
                              <m:e>
                                <m:r>
                                  <a:rPr lang="en-US" altLang="zh-CN" sz="2400" b="0" i="1" smtClean="0">
                                    <a:latin typeface="Cambria Math" panose="02040503050406030204" pitchFamily="18" charset="0"/>
                                  </a:rPr>
                                  <m:t>⋯</m:t>
                                </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𝑛</m:t>
                                    </m:r>
                                  </m:sub>
                                </m:sSub>
                              </m:e>
                            </m:mr>
                            <m:mr>
                              <m:e>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m:t>
                                </m:r>
                              </m:e>
                              <m:e>
                                <m:r>
                                  <a:rPr lang="en-US" altLang="zh-CN" sz="2400" b="0" i="1" smtClean="0">
                                    <a:latin typeface="Cambria Math" panose="02040503050406030204" pitchFamily="18" charset="0"/>
                                  </a:rPr>
                                  <m:t>⋮</m:t>
                                </m:r>
                              </m:e>
                            </m:mr>
                            <m:m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m:t>
                                    </m:r>
                                  </m:sub>
                                </m:sSub>
                              </m:e>
                              <m:e>
                                <m:r>
                                  <a:rPr lang="en-US" altLang="zh-CN" sz="2400" b="0" i="1" smtClean="0">
                                    <a:latin typeface="Cambria Math" panose="02040503050406030204" pitchFamily="18" charset="0"/>
                                  </a:rPr>
                                  <m:t>⋯</m:t>
                                </m:r>
                              </m:e>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𝑚𝑛</m:t>
                                    </m:r>
                                  </m:sub>
                                </m:sSub>
                              </m:e>
                            </m:mr>
                          </m:m>
                        </m:e>
                      </m:d>
                    </m:oMath>
                  </m:oMathPara>
                </a14:m>
                <a:endParaRPr lang="zh-CN" altLang="en-US" sz="2400" dirty="0"/>
              </a:p>
            </p:txBody>
          </p:sp>
        </mc:Choice>
        <mc:Fallback xmlns="">
          <p:sp>
            <p:nvSpPr>
              <p:cNvPr id="19" name="文本框 18"/>
              <p:cNvSpPr txBox="1">
                <a:spLocks noRot="1" noChangeAspect="1" noMove="1" noResize="1" noEditPoints="1" noAdjustHandles="1" noChangeArrowheads="1" noChangeShapeType="1" noTextEdit="1"/>
              </p:cNvSpPr>
              <p:nvPr/>
            </p:nvSpPr>
            <p:spPr>
              <a:xfrm>
                <a:off x="3294592" y="4353712"/>
                <a:ext cx="2864823" cy="97770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919468" y="5665048"/>
                <a:ext cx="2823209" cy="461665"/>
              </a:xfrm>
              <a:prstGeom prst="rect">
                <a:avLst/>
              </a:prstGeom>
              <a:noFill/>
            </p:spPr>
            <p:txBody>
              <a:bodyPr wrap="none" rtlCol="0">
                <a:spAutoFit/>
              </a:bodyPr>
              <a:lstStyle/>
              <a:p>
                <a14:m>
                  <m:oMath xmlns:m="http://schemas.openxmlformats.org/officeDocument/2006/math">
                    <m:r>
                      <a:rPr lang="en-US" altLang="zh-CN" sz="2400" b="0" i="1">
                        <a:latin typeface="Cambria Math" panose="02040503050406030204" pitchFamily="18" charset="0"/>
                      </a:rPr>
                      <m:t>𝑛</m:t>
                    </m:r>
                  </m:oMath>
                </a14:m>
                <a:r>
                  <a:rPr lang="zh-CN" altLang="en-US" sz="2400" b="0" dirty="0">
                    <a:latin typeface="微软雅黑" panose="020B0503020204020204" pitchFamily="34" charset="-122"/>
                    <a:ea typeface="微软雅黑" panose="020B0503020204020204" pitchFamily="34" charset="-122"/>
                  </a:rPr>
                  <a:t>个变量，</a:t>
                </a:r>
                <a14:m>
                  <m:oMath xmlns:m="http://schemas.openxmlformats.org/officeDocument/2006/math">
                    <m:r>
                      <a:rPr lang="en-US" altLang="zh-CN" sz="2400" b="0" i="1">
                        <a:latin typeface="Cambria Math" panose="02040503050406030204" pitchFamily="18" charset="0"/>
                      </a:rPr>
                      <m:t>𝑚</m:t>
                    </m:r>
                  </m:oMath>
                </a14:m>
                <a:r>
                  <a:rPr lang="zh-CN" altLang="en-US" sz="2400" b="0" dirty="0">
                    <a:latin typeface="微软雅黑" panose="020B0503020204020204" pitchFamily="34" charset="-122"/>
                    <a:ea typeface="微软雅黑" panose="020B0503020204020204" pitchFamily="34" charset="-122"/>
                  </a:rPr>
                  <a:t>条约束</a:t>
                </a:r>
              </a:p>
            </p:txBody>
          </p:sp>
        </mc:Choice>
        <mc:Fallback xmlns="">
          <p:sp>
            <p:nvSpPr>
              <p:cNvPr id="20" name="文本框 19"/>
              <p:cNvSpPr txBox="1">
                <a:spLocks noRot="1" noChangeAspect="1" noMove="1" noResize="1" noEditPoints="1" noAdjustHandles="1" noChangeArrowheads="1" noChangeShapeType="1" noTextEdit="1"/>
              </p:cNvSpPr>
              <p:nvPr/>
            </p:nvSpPr>
            <p:spPr>
              <a:xfrm>
                <a:off x="919468" y="5665048"/>
                <a:ext cx="2823209" cy="461665"/>
              </a:xfrm>
              <a:prstGeom prst="rect">
                <a:avLst/>
              </a:prstGeom>
              <a:blipFill>
                <a:blip r:embed="rId9"/>
                <a:stretch>
                  <a:fillRect t="-10526" r="-1080" b="-2894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9093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normAutofit/>
          </a:bodyPr>
          <a:lstStyle/>
          <a:p>
            <a:r>
              <a:rPr lang="zh-CN" altLang="en-US" dirty="0"/>
              <a:t>引言</a:t>
            </a:r>
            <a:r>
              <a:rPr lang="en-US" altLang="zh-CN" dirty="0"/>
              <a:t>.</a:t>
            </a:r>
            <a:r>
              <a:rPr lang="zh-CN" altLang="en-US" dirty="0"/>
              <a:t>什么是科学与技术</a:t>
            </a:r>
            <a:endParaRPr lang="zh-CN" dirty="0"/>
          </a:p>
        </p:txBody>
      </p:sp>
      <p:sp>
        <p:nvSpPr>
          <p:cNvPr id="3" name="内容占位符 2">
            <a:extLst>
              <a:ext uri="{FF2B5EF4-FFF2-40B4-BE49-F238E27FC236}">
                <a16:creationId xmlns:a16="http://schemas.microsoft.com/office/drawing/2014/main" id="{4D765F31-2A93-445B-99C6-A51A9B7F9BD7}"/>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12570871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数学规划</a:t>
            </a:r>
            <a:r>
              <a:rPr lang="en-US" altLang="zh-CN" dirty="0"/>
              <a:t>.</a:t>
            </a:r>
            <a:r>
              <a:rPr lang="zh-CN" altLang="en-US" dirty="0"/>
              <a:t>标准型</a:t>
            </a:r>
            <a:r>
              <a:rPr lang="en-US" altLang="zh-CN" dirty="0"/>
              <a:t>.</a:t>
            </a:r>
            <a:r>
              <a:rPr lang="zh-CN" altLang="en-US" dirty="0"/>
              <a:t>决策</a:t>
            </a:r>
          </a:p>
        </p:txBody>
      </p:sp>
      <p:sp>
        <p:nvSpPr>
          <p:cNvPr id="6" name="文本占位符 5"/>
          <p:cNvSpPr>
            <a:spLocks noGrp="1"/>
          </p:cNvSpPr>
          <p:nvPr>
            <p:ph type="body" idx="1"/>
          </p:nvPr>
        </p:nvSpPr>
        <p:spPr/>
        <p:txBody>
          <a:bodyPr/>
          <a:lstStyle/>
          <a:p>
            <a:r>
              <a:rPr lang="zh-CN" altLang="en-US" dirty="0"/>
              <a:t>矩阵表示</a:t>
            </a:r>
          </a:p>
        </p:txBody>
      </p:sp>
      <p:sp>
        <p:nvSpPr>
          <p:cNvPr id="8" name="文本占位符 7"/>
          <p:cNvSpPr>
            <a:spLocks noGrp="1"/>
          </p:cNvSpPr>
          <p:nvPr>
            <p:ph type="body" sz="quarter" idx="3"/>
          </p:nvPr>
        </p:nvSpPr>
        <p:spPr/>
        <p:txBody>
          <a:bodyPr/>
          <a:lstStyle/>
          <a:p>
            <a:r>
              <a:rPr lang="zh-CN" altLang="en-US" dirty="0"/>
              <a:t>求和表示</a:t>
            </a:r>
          </a:p>
        </p:txBody>
      </p:sp>
      <mc:AlternateContent xmlns:mc="http://schemas.openxmlformats.org/markup-compatibility/2006" xmlns:a14="http://schemas.microsoft.com/office/drawing/2010/main">
        <mc:Choice Requires="a14">
          <p:sp>
            <p:nvSpPr>
              <p:cNvPr id="9" name="内容占位符 8"/>
              <p:cNvSpPr>
                <a:spLocks noGrp="1"/>
              </p:cNvSpPr>
              <p:nvPr>
                <p:ph sz="quarter" idx="4"/>
              </p:nvPr>
            </p:nvSpPr>
            <p:spPr/>
            <p:txBody>
              <a:bodyPr/>
              <a:lstStyle/>
              <a:p>
                <a:pPr>
                  <a:tabLst>
                    <a:tab pos="1343025" algn="l"/>
                  </a:tabLst>
                </a:pPr>
                <a:r>
                  <a:rPr lang="zh-CN" altLang="en-US" dirty="0"/>
                  <a:t>最大化</a:t>
                </a:r>
                <a:r>
                  <a:rPr lang="en-US" altLang="zh-CN" dirty="0"/>
                  <a:t>	</a:t>
                </a:r>
                <a14:m>
                  <m:oMath xmlns:m="http://schemas.openxmlformats.org/officeDocument/2006/math">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𝑖</m:t>
                        </m:r>
                      </m:sub>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𝑖</m:t>
                            </m:r>
                          </m:sub>
                        </m:sSub>
                        <m:sSub>
                          <m:sSubPr>
                            <m:ctrlPr>
                              <a:rPr lang="en-US" altLang="zh-CN" i="1" dirty="0" smtClean="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𝑖</m:t>
                            </m:r>
                          </m:sub>
                        </m:sSub>
                      </m:e>
                    </m:nary>
                  </m:oMath>
                </a14:m>
                <a:endParaRPr lang="en-US" altLang="zh-CN" dirty="0"/>
              </a:p>
              <a:p>
                <a:pPr>
                  <a:tabLst>
                    <a:tab pos="1343025" algn="l"/>
                  </a:tabLst>
                </a:pPr>
                <a:r>
                  <a:rPr lang="zh-CN" altLang="en-US" dirty="0"/>
                  <a:t>满足</a:t>
                </a:r>
                <a:r>
                  <a:rPr lang="en-US" altLang="zh-CN" dirty="0"/>
                  <a:t>	</a:t>
                </a:r>
                <a14:m>
                  <m:oMath xmlns:m="http://schemas.openxmlformats.org/officeDocument/2006/math">
                    <m:nary>
                      <m:naryPr>
                        <m:chr m:val="∑"/>
                        <m:supHide m:val="on"/>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a:latin typeface="Cambria Math" panose="02040503050406030204" pitchFamily="18" charset="0"/>
                              </a:rPr>
                              <m:t>𝑎</m:t>
                            </m:r>
                          </m:e>
                          <m:sub>
                            <m:r>
                              <a:rPr lang="en-US" altLang="zh-CN" b="0" i="1">
                                <a:latin typeface="Cambria Math" panose="02040503050406030204" pitchFamily="18" charset="0"/>
                              </a:rPr>
                              <m:t>𝑖𝑗</m:t>
                            </m:r>
                          </m:sub>
                        </m:sSub>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𝑥</m:t>
                            </m:r>
                          </m:e>
                          <m:sub>
                            <m:r>
                              <a:rPr lang="en-US" altLang="zh-CN" b="0" i="1">
                                <a:solidFill>
                                  <a:srgbClr val="FF0000"/>
                                </a:solidFill>
                                <a:latin typeface="Cambria Math" panose="02040503050406030204" pitchFamily="18" charset="0"/>
                              </a:rPr>
                              <m:t>𝑗</m:t>
                            </m:r>
                          </m:sub>
                        </m:sSub>
                        <m:r>
                          <a:rPr lang="en-US" altLang="zh-CN" b="0"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𝑏</m:t>
                            </m:r>
                          </m:e>
                          <m:sub>
                            <m:r>
                              <a:rPr lang="en-US" altLang="zh-CN" b="0" i="1">
                                <a:latin typeface="Cambria Math" panose="02040503050406030204" pitchFamily="18" charset="0"/>
                              </a:rPr>
                              <m:t>𝑗</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𝑖</m:t>
                        </m:r>
                      </m:e>
                    </m:nary>
                  </m:oMath>
                </a14:m>
                <a:endParaRPr lang="en-US" altLang="zh-CN" dirty="0"/>
              </a:p>
              <a:p>
                <a:pPr>
                  <a:tabLst>
                    <a:tab pos="1343025" algn="l"/>
                  </a:tabLst>
                </a:pPr>
                <a:r>
                  <a:rPr lang="zh-CN" altLang="en-US" dirty="0"/>
                  <a:t>同时</a:t>
                </a:r>
                <a:r>
                  <a:rPr lang="en-US" altLang="zh-CN" dirty="0"/>
                  <a:t>	</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𝑖</m:t>
                        </m:r>
                      </m:sub>
                    </m:sSub>
                    <m:r>
                      <a:rPr lang="en-US" altLang="zh-CN" b="0" i="1">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oMath>
                </a14:m>
                <a:endParaRPr lang="zh-CN" altLang="en-US" dirty="0"/>
              </a:p>
            </p:txBody>
          </p:sp>
        </mc:Choice>
        <mc:Fallback xmlns="">
          <p:sp>
            <p:nvSpPr>
              <p:cNvPr id="9" name="内容占位符 8"/>
              <p:cNvSpPr>
                <a:spLocks noGrp="1" noRot="1" noChangeAspect="1" noMove="1" noResize="1" noEditPoints="1" noAdjustHandles="1" noChangeArrowheads="1" noChangeShapeType="1" noTextEdit="1"/>
              </p:cNvSpPr>
              <p:nvPr>
                <p:ph sz="quarter" idx="4"/>
              </p:nvPr>
            </p:nvSpPr>
            <p:spPr>
              <a:blipFill rotWithShape="0">
                <a:blip r:embed="rId3"/>
                <a:stretch>
                  <a:fillRect l="-831" t="-204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内容占位符 13"/>
              <p:cNvSpPr>
                <a:spLocks noGrp="1"/>
              </p:cNvSpPr>
              <p:nvPr>
                <p:ph sz="half" idx="2"/>
              </p:nvPr>
            </p:nvSpPr>
            <p:spPr/>
            <p:txBody>
              <a:bodyPr/>
              <a:lstStyle/>
              <a:p>
                <a:pPr>
                  <a:tabLst>
                    <a:tab pos="1438275" algn="l"/>
                  </a:tabLst>
                </a:pPr>
                <a:r>
                  <a:rPr lang="zh-CN" altLang="en-US" dirty="0"/>
                  <a:t>最大化</a:t>
                </a:r>
                <a:r>
                  <a:rPr lang="en-US" altLang="zh-CN" dirty="0"/>
                  <a:t>	</a:t>
                </a:r>
                <a14:m>
                  <m:oMath xmlns:m="http://schemas.openxmlformats.org/officeDocument/2006/math">
                    <m:sSup>
                      <m:sSupPr>
                        <m:ctrlPr>
                          <a:rPr lang="en-US" altLang="zh-CN" b="1" i="1" smtClean="0">
                            <a:effectLst/>
                            <a:latin typeface="Cambria Math" panose="02040503050406030204" pitchFamily="18" charset="0"/>
                          </a:rPr>
                        </m:ctrlPr>
                      </m:sSupPr>
                      <m:e>
                        <m:r>
                          <a:rPr lang="en-US" altLang="zh-CN" b="1" i="1">
                            <a:effectLst/>
                            <a:latin typeface="Cambria Math" panose="02040503050406030204" pitchFamily="18" charset="0"/>
                          </a:rPr>
                          <m:t>𝒄</m:t>
                        </m:r>
                      </m:e>
                      <m:sup>
                        <m:r>
                          <a:rPr lang="en-US" altLang="zh-CN" b="1" i="1">
                            <a:effectLst/>
                            <a:latin typeface="Cambria Math" panose="02040503050406030204" pitchFamily="18" charset="0"/>
                          </a:rPr>
                          <m:t>𝑻</m:t>
                        </m:r>
                      </m:sup>
                    </m:sSup>
                    <m:r>
                      <a:rPr lang="en-US" altLang="zh-CN" b="1" i="1" smtClean="0">
                        <a:solidFill>
                          <a:srgbClr val="FF0000"/>
                        </a:solidFill>
                        <a:effectLst/>
                        <a:latin typeface="Cambria Math" panose="02040503050406030204" pitchFamily="18" charset="0"/>
                      </a:rPr>
                      <m:t>𝒙</m:t>
                    </m:r>
                  </m:oMath>
                </a14:m>
                <a:endParaRPr lang="en-US" altLang="zh-CN" b="1" dirty="0">
                  <a:solidFill>
                    <a:srgbClr val="C00000"/>
                  </a:solidFill>
                </a:endParaRPr>
              </a:p>
              <a:p>
                <a:pPr>
                  <a:tabLst>
                    <a:tab pos="1438275" algn="l"/>
                  </a:tabLst>
                </a:pPr>
                <a:r>
                  <a:rPr lang="zh-CN" altLang="en-US" dirty="0"/>
                  <a:t>满足</a:t>
                </a:r>
                <a:r>
                  <a:rPr lang="en-US" altLang="zh-CN" dirty="0"/>
                  <a:t>	</a:t>
                </a:r>
                <a14:m>
                  <m:oMath xmlns:m="http://schemas.openxmlformats.org/officeDocument/2006/math">
                    <m:r>
                      <a:rPr lang="en-US" altLang="zh-CN" b="1" i="1">
                        <a:latin typeface="Cambria Math" panose="02040503050406030204" pitchFamily="18" charset="0"/>
                      </a:rPr>
                      <m:t>𝑨</m:t>
                    </m:r>
                    <m:r>
                      <a:rPr lang="en-US" altLang="zh-CN" b="1" i="1" smtClean="0">
                        <a:solidFill>
                          <a:srgbClr val="FF0000"/>
                        </a:solidFill>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𝒃</m:t>
                    </m:r>
                  </m:oMath>
                </a14:m>
                <a:endParaRPr lang="en-US" altLang="zh-CN" b="1" dirty="0"/>
              </a:p>
              <a:p>
                <a:pPr>
                  <a:tabLst>
                    <a:tab pos="1438275" algn="l"/>
                  </a:tabLst>
                </a:pPr>
                <a:r>
                  <a:rPr lang="zh-CN" altLang="en-US" dirty="0"/>
                  <a:t>同时</a:t>
                </a:r>
                <a:r>
                  <a:rPr lang="en-US" altLang="zh-CN" dirty="0"/>
                  <a:t>	</a:t>
                </a:r>
                <a14:m>
                  <m:oMath xmlns:m="http://schemas.openxmlformats.org/officeDocument/2006/math">
                    <m:r>
                      <a:rPr lang="en-US" altLang="zh-CN" b="1" i="1" smtClean="0">
                        <a:solidFill>
                          <a:srgbClr val="FF0000"/>
                        </a:solidFill>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𝟎</m:t>
                    </m:r>
                  </m:oMath>
                </a14:m>
                <a:endParaRPr lang="zh-CN" altLang="en-US" b="1" dirty="0"/>
              </a:p>
            </p:txBody>
          </p:sp>
        </mc:Choice>
        <mc:Fallback xmlns="">
          <p:sp>
            <p:nvSpPr>
              <p:cNvPr id="14" name="内容占位符 13"/>
              <p:cNvSpPr>
                <a:spLocks noGrp="1" noRot="1" noChangeAspect="1" noMove="1" noResize="1" noEditPoints="1" noAdjustHandles="1" noChangeArrowheads="1" noChangeShapeType="1" noTextEdit="1"/>
              </p:cNvSpPr>
              <p:nvPr>
                <p:ph sz="half" idx="2"/>
              </p:nvPr>
            </p:nvSpPr>
            <p:spPr>
              <a:blipFill rotWithShape="0">
                <a:blip r:embed="rId4"/>
                <a:stretch>
                  <a:fillRect l="-831" t="-2554"/>
                </a:stretch>
              </a:blipFill>
            </p:spPr>
            <p:txBody>
              <a:bodyPr/>
              <a:lstStyle/>
              <a:p>
                <a:r>
                  <a:rPr lang="zh-CN" altLang="en-US">
                    <a:noFill/>
                  </a:rPr>
                  <a:t> </a:t>
                </a:r>
              </a:p>
            </p:txBody>
          </p:sp>
        </mc:Fallback>
      </mc:AlternateContent>
      <p:sp>
        <p:nvSpPr>
          <p:cNvPr id="10" name="矩形 9"/>
          <p:cNvSpPr/>
          <p:nvPr/>
        </p:nvSpPr>
        <p:spPr>
          <a:xfrm>
            <a:off x="2819504" y="4677371"/>
            <a:ext cx="2618024" cy="923330"/>
          </a:xfrm>
          <a:prstGeom prst="rect">
            <a:avLst/>
          </a:prstGeom>
          <a:noFill/>
        </p:spPr>
        <p:txBody>
          <a:bodyPr wrap="none" lIns="91440" tIns="45720" rIns="91440" bIns="45720">
            <a:spAutoFit/>
          </a:bodyPr>
          <a:lstStyle/>
          <a:p>
            <a:pPr algn="ct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Decision</a:t>
            </a:r>
            <a:endPar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26477178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数学规划</a:t>
            </a:r>
            <a:r>
              <a:rPr lang="en-US" altLang="zh-CN" dirty="0"/>
              <a:t>.</a:t>
            </a:r>
            <a:r>
              <a:rPr lang="zh-CN" altLang="en-US" dirty="0"/>
              <a:t>标准型</a:t>
            </a:r>
            <a:r>
              <a:rPr lang="en-US" altLang="zh-CN" dirty="0"/>
              <a:t>.</a:t>
            </a:r>
            <a:r>
              <a:rPr lang="zh-CN" altLang="en-US" dirty="0"/>
              <a:t>已知</a:t>
            </a:r>
          </a:p>
        </p:txBody>
      </p:sp>
      <p:sp>
        <p:nvSpPr>
          <p:cNvPr id="6" name="文本占位符 5"/>
          <p:cNvSpPr>
            <a:spLocks noGrp="1"/>
          </p:cNvSpPr>
          <p:nvPr>
            <p:ph type="body" idx="1"/>
          </p:nvPr>
        </p:nvSpPr>
        <p:spPr/>
        <p:txBody>
          <a:bodyPr/>
          <a:lstStyle/>
          <a:p>
            <a:r>
              <a:rPr lang="zh-CN" altLang="en-US" dirty="0"/>
              <a:t>矩阵表示</a:t>
            </a:r>
          </a:p>
        </p:txBody>
      </p:sp>
      <p:sp>
        <p:nvSpPr>
          <p:cNvPr id="8" name="文本占位符 7"/>
          <p:cNvSpPr>
            <a:spLocks noGrp="1"/>
          </p:cNvSpPr>
          <p:nvPr>
            <p:ph type="body" sz="quarter" idx="3"/>
          </p:nvPr>
        </p:nvSpPr>
        <p:spPr/>
        <p:txBody>
          <a:bodyPr/>
          <a:lstStyle/>
          <a:p>
            <a:r>
              <a:rPr lang="zh-CN" altLang="en-US" dirty="0"/>
              <a:t>求和表示</a:t>
            </a:r>
          </a:p>
        </p:txBody>
      </p:sp>
      <mc:AlternateContent xmlns:mc="http://schemas.openxmlformats.org/markup-compatibility/2006" xmlns:a14="http://schemas.microsoft.com/office/drawing/2010/main">
        <mc:Choice Requires="a14">
          <p:sp>
            <p:nvSpPr>
              <p:cNvPr id="9" name="内容占位符 8"/>
              <p:cNvSpPr>
                <a:spLocks noGrp="1"/>
              </p:cNvSpPr>
              <p:nvPr>
                <p:ph sz="quarter" idx="4"/>
              </p:nvPr>
            </p:nvSpPr>
            <p:spPr/>
            <p:txBody>
              <a:bodyPr/>
              <a:lstStyle/>
              <a:p>
                <a:pPr>
                  <a:tabLst>
                    <a:tab pos="1343025" algn="l"/>
                  </a:tabLst>
                </a:pPr>
                <a:r>
                  <a:rPr lang="zh-CN" altLang="en-US" dirty="0"/>
                  <a:t>最大化</a:t>
                </a:r>
                <a:r>
                  <a:rPr lang="en-US" altLang="zh-CN" dirty="0"/>
                  <a:t>	</a:t>
                </a:r>
                <a14:m>
                  <m:oMath xmlns:m="http://schemas.openxmlformats.org/officeDocument/2006/math">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𝑖</m:t>
                        </m:r>
                      </m:sub>
                      <m:sup/>
                      <m:e>
                        <m:sSub>
                          <m:sSubPr>
                            <m:ctrlPr>
                              <a:rPr lang="en-US" altLang="zh-CN" i="1" dirty="0" smtClean="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𝑐</m:t>
                            </m:r>
                          </m:e>
                          <m:sub>
                            <m:r>
                              <a:rPr lang="en-US" altLang="zh-CN" i="1" dirty="0">
                                <a:solidFill>
                                  <a:srgbClr val="FF0000"/>
                                </a:solidFill>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e>
                    </m:nary>
                  </m:oMath>
                </a14:m>
                <a:endParaRPr lang="en-US" altLang="zh-CN" dirty="0"/>
              </a:p>
              <a:p>
                <a:pPr>
                  <a:tabLst>
                    <a:tab pos="1343025" algn="l"/>
                  </a:tabLst>
                </a:pPr>
                <a:r>
                  <a:rPr lang="zh-CN" altLang="en-US" dirty="0"/>
                  <a:t>满足</a:t>
                </a:r>
                <a:r>
                  <a:rPr lang="en-US" altLang="zh-CN" dirty="0"/>
                  <a:t>	</a:t>
                </a:r>
                <a14:m>
                  <m:oMath xmlns:m="http://schemas.openxmlformats.org/officeDocument/2006/math">
                    <m:nary>
                      <m:naryPr>
                        <m:chr m:val="∑"/>
                        <m:supHide m:val="on"/>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𝑗</m:t>
                        </m:r>
                      </m:sub>
                      <m:sup/>
                      <m:e>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𝑎</m:t>
                            </m:r>
                          </m:e>
                          <m:sub>
                            <m:r>
                              <a:rPr lang="en-US" altLang="zh-CN" b="0" i="1">
                                <a:solidFill>
                                  <a:srgbClr val="FF0000"/>
                                </a:solidFill>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𝑗</m:t>
                            </m:r>
                          </m:sub>
                        </m:sSub>
                        <m:r>
                          <a:rPr lang="en-US" altLang="zh-CN" b="0" i="1">
                            <a:latin typeface="Cambria Math" panose="02040503050406030204" pitchFamily="18" charset="0"/>
                          </a:rPr>
                          <m:t>≤</m:t>
                        </m:r>
                        <m:sSub>
                          <m:sSubPr>
                            <m:ctrlPr>
                              <a:rPr lang="en-US" altLang="zh-CN"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𝑏</m:t>
                            </m:r>
                          </m:e>
                          <m:sub>
                            <m:r>
                              <a:rPr lang="en-US" altLang="zh-CN" b="0" i="1">
                                <a:solidFill>
                                  <a:srgbClr val="FF0000"/>
                                </a:solidFill>
                                <a:latin typeface="Cambria Math" panose="02040503050406030204" pitchFamily="18" charset="0"/>
                              </a:rPr>
                              <m:t>𝑗</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𝑖</m:t>
                        </m:r>
                      </m:e>
                    </m:nary>
                  </m:oMath>
                </a14:m>
                <a:endParaRPr lang="en-US" altLang="zh-CN" dirty="0"/>
              </a:p>
              <a:p>
                <a:pPr>
                  <a:tabLst>
                    <a:tab pos="1343025" algn="l"/>
                  </a:tabLst>
                </a:pPr>
                <a:r>
                  <a:rPr lang="zh-CN" altLang="en-US" dirty="0"/>
                  <a:t>同时</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oMath>
                </a14:m>
                <a:endParaRPr lang="zh-CN" altLang="en-US" dirty="0"/>
              </a:p>
            </p:txBody>
          </p:sp>
        </mc:Choice>
        <mc:Fallback xmlns="">
          <p:sp>
            <p:nvSpPr>
              <p:cNvPr id="9" name="内容占位符 8"/>
              <p:cNvSpPr>
                <a:spLocks noGrp="1" noRot="1" noChangeAspect="1" noMove="1" noResize="1" noEditPoints="1" noAdjustHandles="1" noChangeArrowheads="1" noChangeShapeType="1" noTextEdit="1"/>
              </p:cNvSpPr>
              <p:nvPr>
                <p:ph sz="quarter" idx="4"/>
              </p:nvPr>
            </p:nvSpPr>
            <p:spPr>
              <a:blipFill rotWithShape="0">
                <a:blip r:embed="rId3"/>
                <a:stretch>
                  <a:fillRect l="-831" t="-204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内容占位符 13"/>
              <p:cNvSpPr>
                <a:spLocks noGrp="1"/>
              </p:cNvSpPr>
              <p:nvPr>
                <p:ph sz="half" idx="2"/>
              </p:nvPr>
            </p:nvSpPr>
            <p:spPr/>
            <p:txBody>
              <a:bodyPr/>
              <a:lstStyle/>
              <a:p>
                <a:pPr>
                  <a:tabLst>
                    <a:tab pos="1438275" algn="l"/>
                  </a:tabLst>
                </a:pPr>
                <a:r>
                  <a:rPr lang="zh-CN" altLang="en-US" dirty="0"/>
                  <a:t>最大化</a:t>
                </a:r>
                <a:r>
                  <a:rPr lang="en-US" altLang="zh-CN" dirty="0"/>
                  <a:t>	</a:t>
                </a:r>
                <a14:m>
                  <m:oMath xmlns:m="http://schemas.openxmlformats.org/officeDocument/2006/math">
                    <m:sSup>
                      <m:sSupPr>
                        <m:ctrlPr>
                          <a:rPr lang="en-US" altLang="zh-CN" b="1" i="1" smtClean="0">
                            <a:solidFill>
                              <a:srgbClr val="FF0000"/>
                            </a:solidFill>
                            <a:effectLst/>
                            <a:latin typeface="Cambria Math" panose="02040503050406030204" pitchFamily="18" charset="0"/>
                          </a:rPr>
                        </m:ctrlPr>
                      </m:sSupPr>
                      <m:e>
                        <m:r>
                          <a:rPr lang="en-US" altLang="zh-CN" b="1" i="1">
                            <a:solidFill>
                              <a:srgbClr val="FF0000"/>
                            </a:solidFill>
                            <a:effectLst/>
                            <a:latin typeface="Cambria Math" panose="02040503050406030204" pitchFamily="18" charset="0"/>
                          </a:rPr>
                          <m:t>𝒄</m:t>
                        </m:r>
                      </m:e>
                      <m:sup>
                        <m:r>
                          <a:rPr lang="en-US" altLang="zh-CN" b="1" i="1">
                            <a:solidFill>
                              <a:srgbClr val="FF0000"/>
                            </a:solidFill>
                            <a:effectLst/>
                            <a:latin typeface="Cambria Math" panose="02040503050406030204" pitchFamily="18" charset="0"/>
                          </a:rPr>
                          <m:t>𝑻</m:t>
                        </m:r>
                      </m:sup>
                    </m:sSup>
                    <m:r>
                      <a:rPr lang="en-US" altLang="zh-CN" b="1" i="1">
                        <a:effectLst/>
                        <a:latin typeface="Cambria Math" panose="02040503050406030204" pitchFamily="18" charset="0"/>
                      </a:rPr>
                      <m:t>𝒙</m:t>
                    </m:r>
                  </m:oMath>
                </a14:m>
                <a:endParaRPr lang="en-US" altLang="zh-CN" b="1" dirty="0"/>
              </a:p>
              <a:p>
                <a:pPr>
                  <a:tabLst>
                    <a:tab pos="1438275" algn="l"/>
                  </a:tabLst>
                </a:pPr>
                <a:r>
                  <a:rPr lang="zh-CN" altLang="en-US" dirty="0"/>
                  <a:t>满足</a:t>
                </a:r>
                <a:r>
                  <a:rPr lang="en-US" altLang="zh-CN" dirty="0"/>
                  <a:t>	</a:t>
                </a:r>
                <a14:m>
                  <m:oMath xmlns:m="http://schemas.openxmlformats.org/officeDocument/2006/math">
                    <m:r>
                      <a:rPr lang="en-US" altLang="zh-CN" b="1" i="1" smtClean="0">
                        <a:solidFill>
                          <a:srgbClr val="FF0000"/>
                        </a:solidFill>
                        <a:latin typeface="Cambria Math" panose="02040503050406030204" pitchFamily="18" charset="0"/>
                      </a:rPr>
                      <m:t>𝑨</m:t>
                    </m:r>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smtClean="0">
                        <a:solidFill>
                          <a:srgbClr val="FF0000"/>
                        </a:solidFill>
                        <a:latin typeface="Cambria Math" panose="02040503050406030204" pitchFamily="18" charset="0"/>
                      </a:rPr>
                      <m:t>𝒃</m:t>
                    </m:r>
                  </m:oMath>
                </a14:m>
                <a:endParaRPr lang="en-US" altLang="zh-CN" b="1" dirty="0">
                  <a:solidFill>
                    <a:srgbClr val="FF0000"/>
                  </a:solidFill>
                </a:endParaRPr>
              </a:p>
              <a:p>
                <a:pPr>
                  <a:tabLst>
                    <a:tab pos="1438275" algn="l"/>
                  </a:tabLst>
                </a:pPr>
                <a:r>
                  <a:rPr lang="zh-CN" altLang="en-US" dirty="0"/>
                  <a:t>同时</a:t>
                </a:r>
                <a:r>
                  <a:rPr lang="en-US" altLang="zh-CN" dirty="0"/>
                  <a:t>	</a:t>
                </a:r>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𝟎</m:t>
                    </m:r>
                  </m:oMath>
                </a14:m>
                <a:endParaRPr lang="zh-CN" altLang="en-US" b="1" dirty="0"/>
              </a:p>
            </p:txBody>
          </p:sp>
        </mc:Choice>
        <mc:Fallback xmlns="">
          <p:sp>
            <p:nvSpPr>
              <p:cNvPr id="14" name="内容占位符 13"/>
              <p:cNvSpPr>
                <a:spLocks noGrp="1" noRot="1" noChangeAspect="1" noMove="1" noResize="1" noEditPoints="1" noAdjustHandles="1" noChangeArrowheads="1" noChangeShapeType="1" noTextEdit="1"/>
              </p:cNvSpPr>
              <p:nvPr>
                <p:ph sz="half" idx="2"/>
              </p:nvPr>
            </p:nvSpPr>
            <p:spPr>
              <a:blipFill rotWithShape="0">
                <a:blip r:embed="rId4"/>
                <a:stretch>
                  <a:fillRect l="-831" t="-2554"/>
                </a:stretch>
              </a:blipFill>
            </p:spPr>
            <p:txBody>
              <a:bodyPr/>
              <a:lstStyle/>
              <a:p>
                <a:r>
                  <a:rPr lang="zh-CN" altLang="en-US">
                    <a:noFill/>
                  </a:rPr>
                  <a:t> </a:t>
                </a:r>
              </a:p>
            </p:txBody>
          </p:sp>
        </mc:Fallback>
      </mc:AlternateContent>
      <p:sp>
        <p:nvSpPr>
          <p:cNvPr id="7" name="矩形 6"/>
          <p:cNvSpPr/>
          <p:nvPr/>
        </p:nvSpPr>
        <p:spPr>
          <a:xfrm>
            <a:off x="3035492" y="4677371"/>
            <a:ext cx="2186048" cy="923330"/>
          </a:xfrm>
          <a:prstGeom prst="rect">
            <a:avLst/>
          </a:prstGeom>
          <a:noFill/>
        </p:spPr>
        <p:txBody>
          <a:bodyPr wrap="none" lIns="91440" tIns="45720" rIns="91440" bIns="45720">
            <a:spAutoFit/>
          </a:bodyPr>
          <a:lstStyle/>
          <a:p>
            <a:pPr algn="ct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Known</a:t>
            </a:r>
            <a:endPar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18762951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数学规划</a:t>
            </a:r>
            <a:r>
              <a:rPr lang="en-US" altLang="zh-CN" dirty="0"/>
              <a:t>.</a:t>
            </a:r>
            <a:r>
              <a:rPr lang="zh-CN" altLang="en-US" dirty="0"/>
              <a:t>标准型</a:t>
            </a:r>
            <a:r>
              <a:rPr lang="en-US" altLang="zh-CN" dirty="0"/>
              <a:t>.</a:t>
            </a:r>
            <a:r>
              <a:rPr lang="zh-CN" altLang="en-US" dirty="0"/>
              <a:t>目标</a:t>
            </a:r>
          </a:p>
        </p:txBody>
      </p:sp>
      <p:sp>
        <p:nvSpPr>
          <p:cNvPr id="6" name="文本占位符 5"/>
          <p:cNvSpPr>
            <a:spLocks noGrp="1"/>
          </p:cNvSpPr>
          <p:nvPr>
            <p:ph type="body" idx="1"/>
          </p:nvPr>
        </p:nvSpPr>
        <p:spPr/>
        <p:txBody>
          <a:bodyPr/>
          <a:lstStyle/>
          <a:p>
            <a:r>
              <a:rPr lang="zh-CN" altLang="en-US" dirty="0"/>
              <a:t>矩阵表示</a:t>
            </a:r>
          </a:p>
        </p:txBody>
      </p:sp>
      <p:sp>
        <p:nvSpPr>
          <p:cNvPr id="8" name="文本占位符 7"/>
          <p:cNvSpPr>
            <a:spLocks noGrp="1"/>
          </p:cNvSpPr>
          <p:nvPr>
            <p:ph type="body" sz="quarter" idx="3"/>
          </p:nvPr>
        </p:nvSpPr>
        <p:spPr/>
        <p:txBody>
          <a:bodyPr/>
          <a:lstStyle/>
          <a:p>
            <a:r>
              <a:rPr lang="zh-CN" altLang="en-US" dirty="0"/>
              <a:t>求和表示</a:t>
            </a:r>
          </a:p>
        </p:txBody>
      </p:sp>
      <mc:AlternateContent xmlns:mc="http://schemas.openxmlformats.org/markup-compatibility/2006" xmlns:a14="http://schemas.microsoft.com/office/drawing/2010/main">
        <mc:Choice Requires="a14">
          <p:sp>
            <p:nvSpPr>
              <p:cNvPr id="9" name="内容占位符 8"/>
              <p:cNvSpPr>
                <a:spLocks noGrp="1"/>
              </p:cNvSpPr>
              <p:nvPr>
                <p:ph sz="quarter" idx="4"/>
              </p:nvPr>
            </p:nvSpPr>
            <p:spPr/>
            <p:txBody>
              <a:bodyPr/>
              <a:lstStyle/>
              <a:p>
                <a:pPr>
                  <a:tabLst>
                    <a:tab pos="1343025" algn="l"/>
                  </a:tabLst>
                </a:pPr>
                <a:r>
                  <a:rPr lang="zh-CN" altLang="en-US" dirty="0">
                    <a:solidFill>
                      <a:srgbClr val="FF0000"/>
                    </a:solidFill>
                  </a:rPr>
                  <a:t>最大化</a:t>
                </a:r>
                <a:r>
                  <a:rPr lang="en-US" altLang="zh-CN" dirty="0">
                    <a:solidFill>
                      <a:srgbClr val="FF0000"/>
                    </a:solidFill>
                  </a:rPr>
                  <a:t>	</a:t>
                </a:r>
                <a14:m>
                  <m:oMath xmlns:m="http://schemas.openxmlformats.org/officeDocument/2006/math">
                    <m:nary>
                      <m:naryPr>
                        <m:chr m:val="∑"/>
                        <m:supHide m:val="on"/>
                        <m:ctrlPr>
                          <a:rPr lang="en-US" altLang="zh-CN" b="0" i="1" dirty="0" smtClean="0">
                            <a:solidFill>
                              <a:srgbClr val="FF0000"/>
                            </a:solidFill>
                            <a:latin typeface="Cambria Math" panose="02040503050406030204" pitchFamily="18" charset="0"/>
                          </a:rPr>
                        </m:ctrlPr>
                      </m:naryPr>
                      <m:sub>
                        <m:r>
                          <m:rPr>
                            <m:brk m:alnAt="7"/>
                          </m:rPr>
                          <a:rPr lang="en-US" altLang="zh-CN" b="0" i="1" dirty="0" smtClean="0">
                            <a:solidFill>
                              <a:srgbClr val="FF0000"/>
                            </a:solidFill>
                            <a:latin typeface="Cambria Math" panose="02040503050406030204" pitchFamily="18" charset="0"/>
                          </a:rPr>
                          <m:t>𝑖</m:t>
                        </m:r>
                      </m:sub>
                      <m:sup/>
                      <m:e>
                        <m:sSub>
                          <m:sSubPr>
                            <m:ctrlPr>
                              <a:rPr lang="en-US" altLang="zh-CN" i="1" dirty="0">
                                <a:solidFill>
                                  <a:srgbClr val="FF0000"/>
                                </a:solidFill>
                                <a:latin typeface="Cambria Math" panose="02040503050406030204" pitchFamily="18" charset="0"/>
                              </a:rPr>
                            </m:ctrlPr>
                          </m:sSubPr>
                          <m:e>
                            <m:r>
                              <a:rPr lang="en-US" altLang="zh-CN" i="1" dirty="0">
                                <a:solidFill>
                                  <a:srgbClr val="FF0000"/>
                                </a:solidFill>
                                <a:latin typeface="Cambria Math" panose="02040503050406030204" pitchFamily="18" charset="0"/>
                              </a:rPr>
                              <m:t>𝑐</m:t>
                            </m:r>
                          </m:e>
                          <m:sub>
                            <m:r>
                              <a:rPr lang="en-US" altLang="zh-CN" i="1" dirty="0">
                                <a:solidFill>
                                  <a:srgbClr val="FF0000"/>
                                </a:solidFill>
                                <a:latin typeface="Cambria Math" panose="02040503050406030204" pitchFamily="18" charset="0"/>
                              </a:rPr>
                              <m:t>𝑖</m:t>
                            </m:r>
                          </m:sub>
                        </m:sSub>
                        <m:sSub>
                          <m:sSubPr>
                            <m:ctrlPr>
                              <a:rPr lang="en-US" altLang="zh-CN" i="1" dirty="0">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𝑖</m:t>
                            </m:r>
                          </m:sub>
                        </m:sSub>
                      </m:e>
                    </m:nary>
                  </m:oMath>
                </a14:m>
                <a:endParaRPr lang="en-US" altLang="zh-CN" dirty="0"/>
              </a:p>
              <a:p>
                <a:pPr>
                  <a:tabLst>
                    <a:tab pos="1343025" algn="l"/>
                  </a:tabLst>
                </a:pPr>
                <a:r>
                  <a:rPr lang="zh-CN" altLang="en-US" dirty="0"/>
                  <a:t>满足</a:t>
                </a:r>
                <a:r>
                  <a:rPr lang="en-US" altLang="zh-CN" dirty="0"/>
                  <a:t>	</a:t>
                </a:r>
                <a14:m>
                  <m:oMath xmlns:m="http://schemas.openxmlformats.org/officeDocument/2006/math">
                    <m:nary>
                      <m:naryPr>
                        <m:chr m:val="∑"/>
                        <m:supHide m:val="on"/>
                        <m:ctrlPr>
                          <a:rPr lang="en-US" altLang="zh-CN" i="1" smtClean="0">
                            <a:latin typeface="Cambria Math" panose="02040503050406030204" pitchFamily="18" charset="0"/>
                          </a:rPr>
                        </m:ctrlPr>
                      </m:naryPr>
                      <m:sub>
                        <m:r>
                          <a:rPr lang="en-US" altLang="zh-CN" b="0" i="1" smtClean="0">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b="0" i="1">
                                <a:latin typeface="Cambria Math" panose="02040503050406030204" pitchFamily="18" charset="0"/>
                              </a:rPr>
                              <m:t>𝑎</m:t>
                            </m:r>
                          </m:e>
                          <m:sub>
                            <m:r>
                              <a:rPr lang="en-US" altLang="zh-CN" b="0" i="1">
                                <a:latin typeface="Cambria Math" panose="02040503050406030204" pitchFamily="18" charset="0"/>
                              </a:rPr>
                              <m:t>𝑖𝑗</m:t>
                            </m:r>
                          </m:sub>
                        </m:sSub>
                        <m:sSub>
                          <m:sSubPr>
                            <m:ctrlPr>
                              <a:rPr lang="en-US" altLang="zh-CN" i="1">
                                <a:latin typeface="Cambria Math" panose="02040503050406030204" pitchFamily="18" charset="0"/>
                              </a:rPr>
                            </m:ctrlPr>
                          </m:sSubPr>
                          <m:e>
                            <m:r>
                              <a:rPr lang="en-US" altLang="zh-CN" b="0" i="1">
                                <a:latin typeface="Cambria Math" panose="02040503050406030204" pitchFamily="18" charset="0"/>
                              </a:rPr>
                              <m:t>𝑥</m:t>
                            </m:r>
                          </m:e>
                          <m:sub>
                            <m:r>
                              <a:rPr lang="en-US" altLang="zh-CN" b="0" i="1">
                                <a:latin typeface="Cambria Math" panose="02040503050406030204" pitchFamily="18" charset="0"/>
                              </a:rPr>
                              <m:t>𝑗</m:t>
                            </m:r>
                          </m:sub>
                        </m:sSub>
                        <m:r>
                          <a:rPr lang="en-US" altLang="zh-CN" b="0" i="1">
                            <a:latin typeface="Cambria Math" panose="02040503050406030204" pitchFamily="18" charset="0"/>
                          </a:rPr>
                          <m:t>≤</m:t>
                        </m:r>
                        <m:sSub>
                          <m:sSubPr>
                            <m:ctrlPr>
                              <a:rPr lang="en-US" altLang="zh-CN" i="1">
                                <a:latin typeface="Cambria Math" panose="02040503050406030204" pitchFamily="18" charset="0"/>
                              </a:rPr>
                            </m:ctrlPr>
                          </m:sSubPr>
                          <m:e>
                            <m:r>
                              <a:rPr lang="en-US" altLang="zh-CN" b="0" i="1">
                                <a:latin typeface="Cambria Math" panose="02040503050406030204" pitchFamily="18" charset="0"/>
                              </a:rPr>
                              <m:t>𝑏</m:t>
                            </m:r>
                          </m:e>
                          <m:sub>
                            <m:r>
                              <a:rPr lang="en-US" altLang="zh-CN" b="0" i="1">
                                <a:latin typeface="Cambria Math" panose="02040503050406030204" pitchFamily="18" charset="0"/>
                              </a:rPr>
                              <m:t>𝑗</m:t>
                            </m:r>
                          </m:sub>
                        </m:sSub>
                        <m:r>
                          <a:rPr lang="en-US" altLang="zh-CN" b="0" i="1" smtClean="0">
                            <a:latin typeface="Cambria Math" panose="02040503050406030204" pitchFamily="18" charset="0"/>
                          </a:rPr>
                          <m:t>,</m:t>
                        </m:r>
                        <m:r>
                          <a:rPr lang="en-US" altLang="zh-CN" i="1">
                            <a:latin typeface="Cambria Math" panose="02040503050406030204" pitchFamily="18" charset="0"/>
                          </a:rPr>
                          <m:t>∀</m:t>
                        </m:r>
                        <m:r>
                          <a:rPr lang="en-US" altLang="zh-CN" i="1">
                            <a:latin typeface="Cambria Math" panose="02040503050406030204" pitchFamily="18" charset="0"/>
                          </a:rPr>
                          <m:t>𝑖</m:t>
                        </m:r>
                      </m:e>
                    </m:nary>
                  </m:oMath>
                </a14:m>
                <a:endParaRPr lang="en-US" altLang="zh-CN" dirty="0"/>
              </a:p>
              <a:p>
                <a:pPr>
                  <a:tabLst>
                    <a:tab pos="1343025" algn="l"/>
                  </a:tabLst>
                </a:pPr>
                <a:r>
                  <a:rPr lang="zh-CN" altLang="en-US" dirty="0"/>
                  <a:t>同时</a:t>
                </a:r>
                <a:r>
                  <a:rPr lang="en-US" altLang="zh-CN"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a:latin typeface="Cambria Math" panose="02040503050406030204" pitchFamily="18" charset="0"/>
                      </a:rPr>
                      <m:t>≥0</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oMath>
                </a14:m>
                <a:endParaRPr lang="zh-CN" altLang="en-US" dirty="0"/>
              </a:p>
            </p:txBody>
          </p:sp>
        </mc:Choice>
        <mc:Fallback xmlns="">
          <p:sp>
            <p:nvSpPr>
              <p:cNvPr id="9" name="内容占位符 8"/>
              <p:cNvSpPr>
                <a:spLocks noGrp="1" noRot="1" noChangeAspect="1" noMove="1" noResize="1" noEditPoints="1" noAdjustHandles="1" noChangeArrowheads="1" noChangeShapeType="1" noTextEdit="1"/>
              </p:cNvSpPr>
              <p:nvPr>
                <p:ph sz="quarter" idx="4"/>
              </p:nvPr>
            </p:nvSpPr>
            <p:spPr>
              <a:blipFill rotWithShape="0">
                <a:blip r:embed="rId3"/>
                <a:stretch>
                  <a:fillRect l="-831" t="-204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内容占位符 13"/>
              <p:cNvSpPr>
                <a:spLocks noGrp="1"/>
              </p:cNvSpPr>
              <p:nvPr>
                <p:ph sz="half" idx="2"/>
              </p:nvPr>
            </p:nvSpPr>
            <p:spPr/>
            <p:txBody>
              <a:bodyPr/>
              <a:lstStyle/>
              <a:p>
                <a:pPr>
                  <a:tabLst>
                    <a:tab pos="1438275" algn="l"/>
                  </a:tabLst>
                </a:pPr>
                <a:r>
                  <a:rPr lang="zh-CN" altLang="en-US" dirty="0">
                    <a:solidFill>
                      <a:srgbClr val="FF0000"/>
                    </a:solidFill>
                  </a:rPr>
                  <a:t>最大化</a:t>
                </a:r>
                <a:r>
                  <a:rPr lang="en-US" altLang="zh-CN" dirty="0">
                    <a:solidFill>
                      <a:srgbClr val="FF0000"/>
                    </a:solidFill>
                  </a:rPr>
                  <a:t>	</a:t>
                </a:r>
                <a14:m>
                  <m:oMath xmlns:m="http://schemas.openxmlformats.org/officeDocument/2006/math">
                    <m:sSup>
                      <m:sSupPr>
                        <m:ctrlPr>
                          <a:rPr lang="en-US" altLang="zh-CN" b="1" i="1" smtClean="0">
                            <a:solidFill>
                              <a:srgbClr val="FF0000"/>
                            </a:solidFill>
                            <a:effectLst/>
                            <a:latin typeface="Cambria Math" panose="02040503050406030204" pitchFamily="18" charset="0"/>
                          </a:rPr>
                        </m:ctrlPr>
                      </m:sSupPr>
                      <m:e>
                        <m:r>
                          <a:rPr lang="en-US" altLang="zh-CN" b="1" i="1">
                            <a:solidFill>
                              <a:srgbClr val="FF0000"/>
                            </a:solidFill>
                            <a:effectLst/>
                            <a:latin typeface="Cambria Math" panose="02040503050406030204" pitchFamily="18" charset="0"/>
                          </a:rPr>
                          <m:t>𝒄</m:t>
                        </m:r>
                      </m:e>
                      <m:sup>
                        <m:r>
                          <a:rPr lang="en-US" altLang="zh-CN" b="1" i="1">
                            <a:solidFill>
                              <a:srgbClr val="FF0000"/>
                            </a:solidFill>
                            <a:effectLst/>
                            <a:latin typeface="Cambria Math" panose="02040503050406030204" pitchFamily="18" charset="0"/>
                          </a:rPr>
                          <m:t>𝑻</m:t>
                        </m:r>
                      </m:sup>
                    </m:sSup>
                    <m:r>
                      <a:rPr lang="en-US" altLang="zh-CN" b="1" i="1">
                        <a:solidFill>
                          <a:srgbClr val="FF0000"/>
                        </a:solidFill>
                        <a:effectLst/>
                        <a:latin typeface="Cambria Math" panose="02040503050406030204" pitchFamily="18" charset="0"/>
                      </a:rPr>
                      <m:t>𝒙</m:t>
                    </m:r>
                  </m:oMath>
                </a14:m>
                <a:endParaRPr lang="en-US" altLang="zh-CN" b="1" dirty="0">
                  <a:solidFill>
                    <a:srgbClr val="FF0000"/>
                  </a:solidFill>
                </a:endParaRPr>
              </a:p>
              <a:p>
                <a:pPr>
                  <a:tabLst>
                    <a:tab pos="1438275" algn="l"/>
                  </a:tabLst>
                </a:pPr>
                <a:r>
                  <a:rPr lang="zh-CN" altLang="en-US" dirty="0"/>
                  <a:t>满足</a:t>
                </a:r>
                <a:r>
                  <a:rPr lang="en-US" altLang="zh-CN" dirty="0"/>
                  <a:t>	</a:t>
                </a:r>
                <a14:m>
                  <m:oMath xmlns:m="http://schemas.openxmlformats.org/officeDocument/2006/math">
                    <m:r>
                      <a:rPr lang="en-US" altLang="zh-CN" b="1" i="1">
                        <a:latin typeface="Cambria Math" panose="02040503050406030204" pitchFamily="18" charset="0"/>
                      </a:rPr>
                      <m:t>𝑨𝒙</m:t>
                    </m:r>
                    <m:r>
                      <a:rPr lang="en-US" altLang="zh-CN" i="1">
                        <a:latin typeface="Cambria Math" panose="02040503050406030204" pitchFamily="18" charset="0"/>
                      </a:rPr>
                      <m:t>≤</m:t>
                    </m:r>
                    <m:r>
                      <a:rPr lang="en-US" altLang="zh-CN" b="1" i="1">
                        <a:latin typeface="Cambria Math" panose="02040503050406030204" pitchFamily="18" charset="0"/>
                      </a:rPr>
                      <m:t>𝒃</m:t>
                    </m:r>
                  </m:oMath>
                </a14:m>
                <a:endParaRPr lang="en-US" altLang="zh-CN" b="1" dirty="0"/>
              </a:p>
              <a:p>
                <a:pPr>
                  <a:tabLst>
                    <a:tab pos="1438275" algn="l"/>
                  </a:tabLst>
                </a:pPr>
                <a:r>
                  <a:rPr lang="zh-CN" altLang="en-US" dirty="0"/>
                  <a:t>同时</a:t>
                </a:r>
                <a:r>
                  <a:rPr lang="en-US" altLang="zh-CN" dirty="0"/>
                  <a:t>	</a:t>
                </a:r>
                <a14:m>
                  <m:oMath xmlns:m="http://schemas.openxmlformats.org/officeDocument/2006/math">
                    <m:r>
                      <a:rPr lang="en-US" altLang="zh-CN" b="1" i="1">
                        <a:latin typeface="Cambria Math" panose="02040503050406030204" pitchFamily="18" charset="0"/>
                      </a:rPr>
                      <m:t>𝒙</m:t>
                    </m:r>
                    <m:r>
                      <a:rPr lang="en-US" altLang="zh-CN" i="1">
                        <a:latin typeface="Cambria Math" panose="02040503050406030204" pitchFamily="18" charset="0"/>
                      </a:rPr>
                      <m:t>≥</m:t>
                    </m:r>
                    <m:r>
                      <a:rPr lang="en-US" altLang="zh-CN" b="1" i="1">
                        <a:latin typeface="Cambria Math" panose="02040503050406030204" pitchFamily="18" charset="0"/>
                      </a:rPr>
                      <m:t>𝟎</m:t>
                    </m:r>
                  </m:oMath>
                </a14:m>
                <a:endParaRPr lang="zh-CN" altLang="en-US" b="1" dirty="0"/>
              </a:p>
            </p:txBody>
          </p:sp>
        </mc:Choice>
        <mc:Fallback xmlns="">
          <p:sp>
            <p:nvSpPr>
              <p:cNvPr id="14" name="内容占位符 13"/>
              <p:cNvSpPr>
                <a:spLocks noGrp="1" noRot="1" noChangeAspect="1" noMove="1" noResize="1" noEditPoints="1" noAdjustHandles="1" noChangeArrowheads="1" noChangeShapeType="1" noTextEdit="1"/>
              </p:cNvSpPr>
              <p:nvPr>
                <p:ph sz="half" idx="2"/>
              </p:nvPr>
            </p:nvSpPr>
            <p:spPr>
              <a:blipFill rotWithShape="0">
                <a:blip r:embed="rId4"/>
                <a:stretch>
                  <a:fillRect l="-831" t="-2554"/>
                </a:stretch>
              </a:blipFill>
            </p:spPr>
            <p:txBody>
              <a:bodyPr/>
              <a:lstStyle/>
              <a:p>
                <a:r>
                  <a:rPr lang="zh-CN" altLang="en-US">
                    <a:noFill/>
                  </a:rPr>
                  <a:t> </a:t>
                </a:r>
              </a:p>
            </p:txBody>
          </p:sp>
        </mc:Fallback>
      </mc:AlternateContent>
      <p:sp>
        <p:nvSpPr>
          <p:cNvPr id="20" name="矩形 19"/>
          <p:cNvSpPr/>
          <p:nvPr/>
        </p:nvSpPr>
        <p:spPr>
          <a:xfrm>
            <a:off x="2669623" y="4677371"/>
            <a:ext cx="2917786" cy="923330"/>
          </a:xfrm>
          <a:prstGeom prst="rect">
            <a:avLst/>
          </a:prstGeom>
          <a:noFill/>
        </p:spPr>
        <p:txBody>
          <a:bodyPr wrap="none" lIns="91440" tIns="45720" rIns="91440" bIns="45720">
            <a:spAutoFit/>
          </a:bodyPr>
          <a:lstStyle/>
          <a:p>
            <a:pPr algn="ct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Objective</a:t>
            </a:r>
            <a:endPar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6220952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数学规划</a:t>
            </a:r>
            <a:r>
              <a:rPr lang="en-US" altLang="zh-CN" dirty="0"/>
              <a:t>.</a:t>
            </a:r>
            <a:r>
              <a:rPr lang="zh-CN" altLang="en-US" dirty="0"/>
              <a:t>标准型</a:t>
            </a:r>
            <a:r>
              <a:rPr lang="en-US" altLang="zh-CN" dirty="0"/>
              <a:t>.</a:t>
            </a:r>
            <a:r>
              <a:rPr lang="zh-CN" altLang="en-US" dirty="0"/>
              <a:t>约束</a:t>
            </a:r>
          </a:p>
        </p:txBody>
      </p:sp>
      <p:sp>
        <p:nvSpPr>
          <p:cNvPr id="6" name="文本占位符 5"/>
          <p:cNvSpPr>
            <a:spLocks noGrp="1"/>
          </p:cNvSpPr>
          <p:nvPr>
            <p:ph type="body" idx="1"/>
          </p:nvPr>
        </p:nvSpPr>
        <p:spPr/>
        <p:txBody>
          <a:bodyPr/>
          <a:lstStyle/>
          <a:p>
            <a:r>
              <a:rPr lang="zh-CN" altLang="en-US" dirty="0"/>
              <a:t>矩阵表示</a:t>
            </a:r>
          </a:p>
        </p:txBody>
      </p:sp>
      <p:sp>
        <p:nvSpPr>
          <p:cNvPr id="8" name="文本占位符 7"/>
          <p:cNvSpPr>
            <a:spLocks noGrp="1"/>
          </p:cNvSpPr>
          <p:nvPr>
            <p:ph type="body" sz="quarter" idx="3"/>
          </p:nvPr>
        </p:nvSpPr>
        <p:spPr/>
        <p:txBody>
          <a:bodyPr/>
          <a:lstStyle/>
          <a:p>
            <a:r>
              <a:rPr lang="zh-CN" altLang="en-US" dirty="0"/>
              <a:t>求和表示</a:t>
            </a:r>
          </a:p>
        </p:txBody>
      </p:sp>
      <mc:AlternateContent xmlns:mc="http://schemas.openxmlformats.org/markup-compatibility/2006" xmlns:a14="http://schemas.microsoft.com/office/drawing/2010/main">
        <mc:Choice Requires="a14">
          <p:sp>
            <p:nvSpPr>
              <p:cNvPr id="9" name="内容占位符 8"/>
              <p:cNvSpPr>
                <a:spLocks noGrp="1"/>
              </p:cNvSpPr>
              <p:nvPr>
                <p:ph sz="quarter" idx="4"/>
              </p:nvPr>
            </p:nvSpPr>
            <p:spPr/>
            <p:txBody>
              <a:bodyPr/>
              <a:lstStyle/>
              <a:p>
                <a:pPr>
                  <a:tabLst>
                    <a:tab pos="1343025" algn="l"/>
                  </a:tabLst>
                </a:pPr>
                <a:r>
                  <a:rPr lang="zh-CN" altLang="en-US" dirty="0"/>
                  <a:t>最大化</a:t>
                </a:r>
                <a:r>
                  <a:rPr lang="en-US" altLang="zh-CN" dirty="0"/>
                  <a:t>	</a:t>
                </a:r>
                <a14:m>
                  <m:oMath xmlns:m="http://schemas.openxmlformats.org/officeDocument/2006/math">
                    <m:nary>
                      <m:naryPr>
                        <m:chr m:val="∑"/>
                        <m:supHide m:val="on"/>
                        <m:ctrlPr>
                          <a:rPr lang="en-US" altLang="zh-CN" b="0" i="1" dirty="0" smtClean="0">
                            <a:latin typeface="Cambria Math" panose="02040503050406030204" pitchFamily="18" charset="0"/>
                          </a:rPr>
                        </m:ctrlPr>
                      </m:naryPr>
                      <m:sub>
                        <m:r>
                          <m:rPr>
                            <m:brk m:alnAt="7"/>
                          </m:rPr>
                          <a:rPr lang="en-US" altLang="zh-CN" b="0" i="1" dirty="0" smtClean="0">
                            <a:latin typeface="Cambria Math" panose="02040503050406030204" pitchFamily="18" charset="0"/>
                          </a:rPr>
                          <m:t>𝑖</m:t>
                        </m:r>
                      </m:sub>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𝑐</m:t>
                            </m:r>
                          </m:e>
                          <m:sub>
                            <m:r>
                              <a:rPr lang="en-US" altLang="zh-CN" i="1" dirty="0">
                                <a:latin typeface="Cambria Math" panose="02040503050406030204" pitchFamily="18" charset="0"/>
                              </a:rPr>
                              <m:t>𝑖</m:t>
                            </m:r>
                          </m:sub>
                        </m:sSub>
                        <m:sSub>
                          <m:sSubPr>
                            <m:ctrlPr>
                              <a:rPr lang="en-US" altLang="zh-CN" i="1" dirty="0">
                                <a:latin typeface="Cambria Math" panose="02040503050406030204" pitchFamily="18" charset="0"/>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𝑖</m:t>
                            </m:r>
                          </m:sub>
                        </m:sSub>
                      </m:e>
                    </m:nary>
                  </m:oMath>
                </a14:m>
                <a:endParaRPr lang="en-US" altLang="zh-CN" dirty="0"/>
              </a:p>
              <a:p>
                <a:pPr>
                  <a:tabLst>
                    <a:tab pos="1343025" algn="l"/>
                  </a:tabLst>
                </a:pPr>
                <a:r>
                  <a:rPr lang="zh-CN" altLang="en-US" dirty="0"/>
                  <a:t>满足</a:t>
                </a:r>
                <a:r>
                  <a:rPr lang="en-US" altLang="zh-CN" dirty="0"/>
                  <a:t>	</a:t>
                </a:r>
                <a14:m>
                  <m:oMath xmlns:m="http://schemas.openxmlformats.org/officeDocument/2006/math">
                    <m:nary>
                      <m:naryPr>
                        <m:chr m:val="∑"/>
                        <m:supHide m:val="on"/>
                        <m:ctrlPr>
                          <a:rPr lang="en-US" altLang="zh-CN" i="1" smtClean="0">
                            <a:solidFill>
                              <a:srgbClr val="FF0000"/>
                            </a:solidFill>
                            <a:latin typeface="Cambria Math" panose="02040503050406030204" pitchFamily="18" charset="0"/>
                          </a:rPr>
                        </m:ctrlPr>
                      </m:naryPr>
                      <m:sub>
                        <m:r>
                          <a:rPr lang="en-US" altLang="zh-CN" b="0" i="1" smtClean="0">
                            <a:solidFill>
                              <a:srgbClr val="FF0000"/>
                            </a:solidFill>
                            <a:latin typeface="Cambria Math" panose="02040503050406030204" pitchFamily="18" charset="0"/>
                          </a:rPr>
                          <m:t>𝑗</m:t>
                        </m:r>
                      </m:sub>
                      <m:sup/>
                      <m:e>
                        <m:sSub>
                          <m:sSubPr>
                            <m:ctrlPr>
                              <a:rPr lang="en-US" altLang="zh-CN"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𝑎</m:t>
                            </m:r>
                          </m:e>
                          <m:sub>
                            <m:r>
                              <a:rPr lang="en-US" altLang="zh-CN" b="0" i="1">
                                <a:solidFill>
                                  <a:srgbClr val="FF0000"/>
                                </a:solidFill>
                                <a:latin typeface="Cambria Math" panose="02040503050406030204" pitchFamily="18" charset="0"/>
                              </a:rPr>
                              <m:t>𝑖𝑗</m:t>
                            </m:r>
                          </m:sub>
                        </m:sSub>
                        <m:sSub>
                          <m:sSubPr>
                            <m:ctrlPr>
                              <a:rPr lang="en-US" altLang="zh-CN"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𝑥</m:t>
                            </m:r>
                          </m:e>
                          <m:sub>
                            <m:r>
                              <a:rPr lang="en-US" altLang="zh-CN" b="0" i="1">
                                <a:solidFill>
                                  <a:srgbClr val="FF0000"/>
                                </a:solidFill>
                                <a:latin typeface="Cambria Math" panose="02040503050406030204" pitchFamily="18" charset="0"/>
                              </a:rPr>
                              <m:t>𝑗</m:t>
                            </m:r>
                          </m:sub>
                        </m:sSub>
                        <m:r>
                          <a:rPr lang="en-US" altLang="zh-CN" b="0" i="1">
                            <a:solidFill>
                              <a:srgbClr val="FF0000"/>
                            </a:solidFill>
                            <a:latin typeface="Cambria Math" panose="02040503050406030204" pitchFamily="18" charset="0"/>
                          </a:rPr>
                          <m:t>≤</m:t>
                        </m:r>
                        <m:sSub>
                          <m:sSubPr>
                            <m:ctrlPr>
                              <a:rPr lang="en-US" altLang="zh-CN" i="1">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𝑏</m:t>
                            </m:r>
                          </m:e>
                          <m:sub>
                            <m:r>
                              <a:rPr lang="en-US" altLang="zh-CN" b="0" i="1">
                                <a:solidFill>
                                  <a:srgbClr val="FF0000"/>
                                </a:solidFill>
                                <a:latin typeface="Cambria Math" panose="02040503050406030204" pitchFamily="18" charset="0"/>
                              </a:rPr>
                              <m:t>𝑗</m:t>
                            </m:r>
                          </m:sub>
                        </m:sSub>
                        <m:r>
                          <a:rPr lang="en-US" altLang="zh-CN" b="0" i="1" smtClean="0">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𝑖</m:t>
                        </m:r>
                      </m:e>
                    </m:nary>
                  </m:oMath>
                </a14:m>
                <a:endParaRPr lang="en-US" altLang="zh-CN" dirty="0"/>
              </a:p>
              <a:p>
                <a:pPr>
                  <a:tabLst>
                    <a:tab pos="1343025" algn="l"/>
                  </a:tabLst>
                </a:pPr>
                <a:r>
                  <a:rPr lang="zh-CN" altLang="en-US" dirty="0"/>
                  <a:t>同时</a:t>
                </a:r>
                <a:r>
                  <a:rPr lang="en-US" altLang="zh-CN" dirty="0"/>
                  <a:t>	</a:t>
                </a:r>
                <a14:m>
                  <m:oMath xmlns:m="http://schemas.openxmlformats.org/officeDocument/2006/math">
                    <m:sSub>
                      <m:sSubPr>
                        <m:ctrlPr>
                          <a:rPr lang="en-US" altLang="zh-CN" b="0" i="1" smtClean="0">
                            <a:solidFill>
                              <a:srgbClr val="FF0000"/>
                            </a:solidFill>
                            <a:latin typeface="Cambria Math" panose="02040503050406030204" pitchFamily="18" charset="0"/>
                          </a:rPr>
                        </m:ctrlPr>
                      </m:sSubPr>
                      <m:e>
                        <m:r>
                          <a:rPr lang="en-US" altLang="zh-CN" b="0" i="1">
                            <a:solidFill>
                              <a:srgbClr val="FF0000"/>
                            </a:solidFill>
                            <a:latin typeface="Cambria Math" panose="02040503050406030204" pitchFamily="18" charset="0"/>
                          </a:rPr>
                          <m:t>𝑥</m:t>
                        </m:r>
                      </m:e>
                      <m:sub>
                        <m:r>
                          <a:rPr lang="en-US" altLang="zh-CN" b="0" i="1" smtClean="0">
                            <a:solidFill>
                              <a:srgbClr val="FF0000"/>
                            </a:solidFill>
                            <a:latin typeface="Cambria Math" panose="02040503050406030204" pitchFamily="18" charset="0"/>
                          </a:rPr>
                          <m:t>𝑖</m:t>
                        </m:r>
                      </m:sub>
                    </m:sSub>
                    <m:r>
                      <a:rPr lang="en-US" altLang="zh-CN" b="0" i="1">
                        <a:solidFill>
                          <a:srgbClr val="FF0000"/>
                        </a:solidFill>
                        <a:latin typeface="Cambria Math" panose="02040503050406030204" pitchFamily="18" charset="0"/>
                      </a:rPr>
                      <m:t>≥0</m:t>
                    </m:r>
                    <m:r>
                      <a:rPr lang="en-US" altLang="zh-CN" b="0" i="1" smtClean="0">
                        <a:solidFill>
                          <a:srgbClr val="FF0000"/>
                        </a:solidFill>
                        <a:latin typeface="Cambria Math" panose="02040503050406030204" pitchFamily="18" charset="0"/>
                      </a:rPr>
                      <m:t>, ∀</m:t>
                    </m:r>
                    <m:r>
                      <a:rPr lang="en-US" altLang="zh-CN" b="0" i="1" smtClean="0">
                        <a:solidFill>
                          <a:srgbClr val="FF0000"/>
                        </a:solidFill>
                        <a:latin typeface="Cambria Math" panose="02040503050406030204" pitchFamily="18" charset="0"/>
                      </a:rPr>
                      <m:t>𝑖</m:t>
                    </m:r>
                  </m:oMath>
                </a14:m>
                <a:endParaRPr lang="zh-CN" altLang="en-US" dirty="0">
                  <a:solidFill>
                    <a:srgbClr val="FF0000"/>
                  </a:solidFill>
                </a:endParaRPr>
              </a:p>
            </p:txBody>
          </p:sp>
        </mc:Choice>
        <mc:Fallback xmlns="">
          <p:sp>
            <p:nvSpPr>
              <p:cNvPr id="9" name="内容占位符 8"/>
              <p:cNvSpPr>
                <a:spLocks noGrp="1" noRot="1" noChangeAspect="1" noMove="1" noResize="1" noEditPoints="1" noAdjustHandles="1" noChangeArrowheads="1" noChangeShapeType="1" noTextEdit="1"/>
              </p:cNvSpPr>
              <p:nvPr>
                <p:ph sz="quarter" idx="4"/>
              </p:nvPr>
            </p:nvSpPr>
            <p:spPr>
              <a:blipFill rotWithShape="0">
                <a:blip r:embed="rId3"/>
                <a:stretch>
                  <a:fillRect l="-831" t="-204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内容占位符 13"/>
              <p:cNvSpPr>
                <a:spLocks noGrp="1"/>
              </p:cNvSpPr>
              <p:nvPr>
                <p:ph sz="half" idx="2"/>
              </p:nvPr>
            </p:nvSpPr>
            <p:spPr/>
            <p:txBody>
              <a:bodyPr/>
              <a:lstStyle/>
              <a:p>
                <a:pPr>
                  <a:tabLst>
                    <a:tab pos="1438275" algn="l"/>
                  </a:tabLst>
                </a:pPr>
                <a:r>
                  <a:rPr lang="zh-CN" altLang="en-US" dirty="0"/>
                  <a:t>最大化</a:t>
                </a:r>
                <a:r>
                  <a:rPr lang="en-US" altLang="zh-CN" dirty="0"/>
                  <a:t>	</a:t>
                </a:r>
                <a14:m>
                  <m:oMath xmlns:m="http://schemas.openxmlformats.org/officeDocument/2006/math">
                    <m:sSup>
                      <m:sSupPr>
                        <m:ctrlPr>
                          <a:rPr lang="en-US" altLang="zh-CN" b="1" i="1" smtClean="0">
                            <a:effectLst/>
                            <a:latin typeface="Cambria Math" panose="02040503050406030204" pitchFamily="18" charset="0"/>
                          </a:rPr>
                        </m:ctrlPr>
                      </m:sSupPr>
                      <m:e>
                        <m:r>
                          <a:rPr lang="en-US" altLang="zh-CN" b="1" i="1">
                            <a:effectLst/>
                            <a:latin typeface="Cambria Math" panose="02040503050406030204" pitchFamily="18" charset="0"/>
                          </a:rPr>
                          <m:t>𝒄</m:t>
                        </m:r>
                      </m:e>
                      <m:sup>
                        <m:r>
                          <a:rPr lang="en-US" altLang="zh-CN" b="1" i="1">
                            <a:effectLst/>
                            <a:latin typeface="Cambria Math" panose="02040503050406030204" pitchFamily="18" charset="0"/>
                          </a:rPr>
                          <m:t>𝑻</m:t>
                        </m:r>
                      </m:sup>
                    </m:sSup>
                    <m:r>
                      <a:rPr lang="en-US" altLang="zh-CN" b="1" i="1">
                        <a:effectLst/>
                        <a:latin typeface="Cambria Math" panose="02040503050406030204" pitchFamily="18" charset="0"/>
                      </a:rPr>
                      <m:t>𝒙</m:t>
                    </m:r>
                  </m:oMath>
                </a14:m>
                <a:endParaRPr lang="en-US" altLang="zh-CN" b="1" dirty="0"/>
              </a:p>
              <a:p>
                <a:pPr>
                  <a:tabLst>
                    <a:tab pos="1438275" algn="l"/>
                  </a:tabLst>
                </a:pPr>
                <a:r>
                  <a:rPr lang="zh-CN" altLang="en-US" dirty="0"/>
                  <a:t>满足</a:t>
                </a:r>
                <a:r>
                  <a:rPr lang="en-US" altLang="zh-CN" dirty="0"/>
                  <a:t>	</a:t>
                </a:r>
                <a14:m>
                  <m:oMath xmlns:m="http://schemas.openxmlformats.org/officeDocument/2006/math">
                    <m:r>
                      <a:rPr lang="en-US" altLang="zh-CN" b="1" i="1" smtClean="0">
                        <a:solidFill>
                          <a:srgbClr val="FF0000"/>
                        </a:solidFill>
                        <a:latin typeface="Cambria Math" panose="02040503050406030204" pitchFamily="18" charset="0"/>
                      </a:rPr>
                      <m:t>𝑨𝒙</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𝒃</m:t>
                    </m:r>
                  </m:oMath>
                </a14:m>
                <a:endParaRPr lang="en-US" altLang="zh-CN" b="1" dirty="0">
                  <a:solidFill>
                    <a:srgbClr val="FF0000"/>
                  </a:solidFill>
                </a:endParaRPr>
              </a:p>
              <a:p>
                <a:pPr>
                  <a:tabLst>
                    <a:tab pos="1438275" algn="l"/>
                  </a:tabLst>
                </a:pPr>
                <a:r>
                  <a:rPr lang="zh-CN" altLang="en-US" dirty="0"/>
                  <a:t>同时</a:t>
                </a:r>
                <a:r>
                  <a:rPr lang="en-US" altLang="zh-CN" dirty="0"/>
                  <a:t>	</a:t>
                </a:r>
                <a14:m>
                  <m:oMath xmlns:m="http://schemas.openxmlformats.org/officeDocument/2006/math">
                    <m:r>
                      <a:rPr lang="en-US" altLang="zh-CN" b="1" i="1" smtClean="0">
                        <a:solidFill>
                          <a:srgbClr val="FF0000"/>
                        </a:solidFill>
                        <a:latin typeface="Cambria Math" panose="02040503050406030204" pitchFamily="18" charset="0"/>
                      </a:rPr>
                      <m:t>𝒙</m:t>
                    </m:r>
                    <m:r>
                      <a:rPr lang="en-US" altLang="zh-CN" i="1">
                        <a:solidFill>
                          <a:srgbClr val="FF0000"/>
                        </a:solidFill>
                        <a:latin typeface="Cambria Math" panose="02040503050406030204" pitchFamily="18" charset="0"/>
                      </a:rPr>
                      <m:t>≥</m:t>
                    </m:r>
                    <m:r>
                      <a:rPr lang="en-US" altLang="zh-CN" b="1" i="1">
                        <a:solidFill>
                          <a:srgbClr val="FF0000"/>
                        </a:solidFill>
                        <a:latin typeface="Cambria Math" panose="02040503050406030204" pitchFamily="18" charset="0"/>
                      </a:rPr>
                      <m:t>𝟎</m:t>
                    </m:r>
                  </m:oMath>
                </a14:m>
                <a:endParaRPr lang="zh-CN" altLang="en-US" b="1" dirty="0">
                  <a:solidFill>
                    <a:srgbClr val="FF0000"/>
                  </a:solidFill>
                </a:endParaRPr>
              </a:p>
            </p:txBody>
          </p:sp>
        </mc:Choice>
        <mc:Fallback xmlns="">
          <p:sp>
            <p:nvSpPr>
              <p:cNvPr id="14" name="内容占位符 13"/>
              <p:cNvSpPr>
                <a:spLocks noGrp="1" noRot="1" noChangeAspect="1" noMove="1" noResize="1" noEditPoints="1" noAdjustHandles="1" noChangeArrowheads="1" noChangeShapeType="1" noTextEdit="1"/>
              </p:cNvSpPr>
              <p:nvPr>
                <p:ph sz="half" idx="2"/>
              </p:nvPr>
            </p:nvSpPr>
            <p:spPr>
              <a:blipFill rotWithShape="0">
                <a:blip r:embed="rId4"/>
                <a:stretch>
                  <a:fillRect l="-831" t="-2554"/>
                </a:stretch>
              </a:blipFill>
            </p:spPr>
            <p:txBody>
              <a:bodyPr/>
              <a:lstStyle/>
              <a:p>
                <a:r>
                  <a:rPr lang="zh-CN" altLang="en-US">
                    <a:noFill/>
                  </a:rPr>
                  <a:t> </a:t>
                </a:r>
              </a:p>
            </p:txBody>
          </p:sp>
        </mc:Fallback>
      </mc:AlternateContent>
      <p:sp>
        <p:nvSpPr>
          <p:cNvPr id="10" name="矩形 9"/>
          <p:cNvSpPr/>
          <p:nvPr/>
        </p:nvSpPr>
        <p:spPr>
          <a:xfrm>
            <a:off x="2552059" y="4677371"/>
            <a:ext cx="3152914" cy="923330"/>
          </a:xfrm>
          <a:prstGeom prst="rect">
            <a:avLst/>
          </a:prstGeom>
          <a:noFill/>
        </p:spPr>
        <p:txBody>
          <a:bodyPr wrap="none" lIns="91440" tIns="45720" rIns="91440" bIns="45720">
            <a:spAutoFit/>
          </a:bodyPr>
          <a:lstStyle/>
          <a:p>
            <a:pPr algn="ctr"/>
            <a:r>
              <a:rPr lang="en-US" altLang="zh-CN"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Constraint</a:t>
            </a:r>
            <a:endParaRPr lang="zh-CN" alt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8112382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数学规划</a:t>
            </a:r>
            <a:r>
              <a:rPr lang="en-US" altLang="zh-CN"/>
              <a:t>.</a:t>
            </a:r>
            <a:r>
              <a:rPr lang="zh-CN" altLang="en-US"/>
              <a:t>一般型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已知</a:t>
                </a:r>
                <a:endParaRPr lang="en-US" altLang="zh-CN" dirty="0"/>
              </a:p>
              <a:p>
                <a:pPr lvl="1"/>
                <a:r>
                  <a:rPr lang="zh-CN" altLang="en-US" dirty="0"/>
                  <a:t>集合</a:t>
                </a:r>
                <a:endParaRPr lang="en-US" altLang="zh-CN" dirty="0"/>
              </a:p>
              <a:p>
                <a:pPr lvl="1"/>
                <a:r>
                  <a:rPr lang="zh-CN" altLang="en-US" dirty="0"/>
                  <a:t>常量</a:t>
                </a:r>
                <a:endParaRPr lang="en-US" altLang="zh-CN" dirty="0"/>
              </a:p>
              <a:p>
                <a:r>
                  <a:rPr lang="zh-CN" altLang="en-US" dirty="0"/>
                  <a:t>决策</a:t>
                </a:r>
                <a:endParaRPr lang="en-US" altLang="zh-CN" dirty="0"/>
              </a:p>
              <a:p>
                <a:pPr lvl="1"/>
                <a:r>
                  <a:rPr lang="zh-CN" altLang="en-US" dirty="0"/>
                  <a:t>变量的定义域（可以取哪些值）</a:t>
                </a:r>
                <a:endParaRPr lang="en-US" altLang="zh-CN" dirty="0"/>
              </a:p>
              <a:p>
                <a:pPr lvl="2"/>
                <a:r>
                  <a:rPr lang="zh-CN" altLang="en-US" dirty="0"/>
                  <a:t>布尔 </a:t>
                </a:r>
                <a:r>
                  <a:rPr lang="en-US" altLang="zh-CN" dirty="0"/>
                  <a:t>/ </a:t>
                </a:r>
                <a:r>
                  <a:rPr lang="zh-CN" altLang="en-US" dirty="0"/>
                  <a:t>整数 </a:t>
                </a:r>
                <a:r>
                  <a:rPr lang="en-US" altLang="zh-CN" dirty="0"/>
                  <a:t>/ </a:t>
                </a:r>
                <a:r>
                  <a:rPr lang="zh-CN" altLang="en-US" dirty="0"/>
                  <a:t>实数</a:t>
                </a:r>
              </a:p>
              <a:p>
                <a:pPr lvl="2"/>
                <a:r>
                  <a:rPr lang="zh-CN" altLang="en-US" dirty="0"/>
                  <a:t>上界 </a:t>
                </a:r>
                <a:r>
                  <a:rPr lang="en-US" altLang="zh-CN" dirty="0"/>
                  <a:t>/ </a:t>
                </a:r>
                <a:r>
                  <a:rPr lang="zh-CN" altLang="en-US" dirty="0"/>
                  <a:t>下界</a:t>
                </a:r>
                <a:endParaRPr lang="en-US" altLang="zh-CN" dirty="0"/>
              </a:p>
              <a:p>
                <a:pPr lvl="1"/>
                <a:r>
                  <a:rPr lang="zh-CN" altLang="en-US" dirty="0"/>
                  <a:t>作用范围（对什么做决策）</a:t>
                </a:r>
                <a:endParaRPr lang="en-US" altLang="zh-CN" dirty="0"/>
              </a:p>
              <a:p>
                <a:pPr lvl="2"/>
                <a14:m>
                  <m:oMath xmlns:m="http://schemas.openxmlformats.org/officeDocument/2006/math">
                    <m:r>
                      <a:rPr lang="en-US" altLang="zh-CN">
                        <a:latin typeface="Cambria Math" panose="02040503050406030204" pitchFamily="18" charset="0"/>
                      </a:rPr>
                      <m:t>∀</m:t>
                    </m:r>
                    <m:r>
                      <a:rPr lang="en-US" altLang="zh-CN">
                        <a:latin typeface="Cambria Math" panose="02040503050406030204" pitchFamily="18" charset="0"/>
                      </a:rPr>
                      <m:t>𝑖</m:t>
                    </m:r>
                    <m:r>
                      <a:rPr lang="en-US" altLang="zh-CN">
                        <a:latin typeface="Cambria Math" panose="02040503050406030204" pitchFamily="18" charset="0"/>
                      </a:rPr>
                      <m:t>∈{0, 1, 2,…,</m:t>
                    </m:r>
                    <m:r>
                      <a:rPr lang="en-US" altLang="zh-CN">
                        <a:latin typeface="Cambria Math" panose="02040503050406030204" pitchFamily="18" charset="0"/>
                      </a:rPr>
                      <m:t>𝑛</m:t>
                    </m:r>
                    <m:r>
                      <a:rPr lang="en-US" altLang="zh-CN">
                        <a:latin typeface="Cambria Math" panose="02040503050406030204" pitchFamily="18" charset="0"/>
                      </a:rPr>
                      <m:t>}</m:t>
                    </m:r>
                  </m:oMath>
                </a14:m>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0" t="-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297928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数学规划</a:t>
            </a:r>
            <a:r>
              <a:rPr lang="en-US" altLang="zh-CN"/>
              <a:t>.</a:t>
            </a:r>
            <a:r>
              <a:rPr lang="zh-CN" altLang="en-US"/>
              <a:t>一般型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约束（可选）</a:t>
                </a:r>
                <a:endParaRPr lang="en-US" altLang="zh-CN" dirty="0"/>
              </a:p>
              <a:p>
                <a:pPr lvl="1"/>
                <a:r>
                  <a:rPr lang="zh-CN" altLang="en-US" dirty="0"/>
                  <a:t>方向</a:t>
                </a:r>
                <a:endParaRPr lang="en-US" altLang="zh-CN" dirty="0"/>
              </a:p>
              <a:p>
                <a:pPr lvl="2"/>
                <a14:m>
                  <m:oMath xmlns:m="http://schemas.openxmlformats.org/officeDocument/2006/math">
                    <m:r>
                      <a:rPr lang="en-US" altLang="zh-CN" dirty="0">
                        <a:latin typeface="Cambria Math" panose="02040503050406030204" pitchFamily="18" charset="0"/>
                      </a:rPr>
                      <m:t>≥</m:t>
                    </m:r>
                  </m:oMath>
                </a14:m>
                <a:r>
                  <a:rPr lang="en-US" altLang="zh-CN" dirty="0"/>
                  <a:t> / </a:t>
                </a:r>
                <a14:m>
                  <m:oMath xmlns:m="http://schemas.openxmlformats.org/officeDocument/2006/math">
                    <m:r>
                      <a:rPr lang="en-US" altLang="zh-CN" dirty="0" smtClean="0">
                        <a:latin typeface="Cambria Math" panose="02040503050406030204" pitchFamily="18" charset="0"/>
                      </a:rPr>
                      <m:t>=</m:t>
                    </m:r>
                  </m:oMath>
                </a14:m>
                <a:r>
                  <a:rPr lang="en-US" altLang="zh-CN" dirty="0"/>
                  <a:t> / </a:t>
                </a:r>
                <a14:m>
                  <m:oMath xmlns:m="http://schemas.openxmlformats.org/officeDocument/2006/math">
                    <m:r>
                      <a:rPr lang="en-US" altLang="zh-CN" dirty="0">
                        <a:latin typeface="Cambria Math" panose="02040503050406030204" pitchFamily="18" charset="0"/>
                      </a:rPr>
                      <m:t>≤</m:t>
                    </m:r>
                  </m:oMath>
                </a14:m>
                <a:endParaRPr lang="en-US" altLang="zh-CN" dirty="0"/>
              </a:p>
              <a:p>
                <a:pPr lvl="2"/>
                <a:r>
                  <a:rPr lang="zh-CN" altLang="en-US" dirty="0"/>
                  <a:t>必须能够取到等号（严格大于</a:t>
                </a:r>
                <a:r>
                  <a:rPr lang="en-US" altLang="zh-CN" dirty="0"/>
                  <a:t>/</a:t>
                </a:r>
                <a:r>
                  <a:rPr lang="zh-CN" altLang="en-US" dirty="0"/>
                  <a:t>小于必须通过定义误差 </a:t>
                </a:r>
                <a14:m>
                  <m:oMath xmlns:m="http://schemas.openxmlformats.org/officeDocument/2006/math">
                    <m:r>
                      <a:rPr lang="zh-CN" altLang="en-US" smtClean="0">
                        <a:latin typeface="Cambria Math" panose="02040503050406030204" pitchFamily="18" charset="0"/>
                      </a:rPr>
                      <m:t>𝜀</m:t>
                    </m:r>
                  </m:oMath>
                </a14:m>
                <a:r>
                  <a:rPr lang="en-US" altLang="zh-CN" dirty="0"/>
                  <a:t> </a:t>
                </a:r>
                <a:r>
                  <a:rPr lang="zh-CN" altLang="en-US" dirty="0"/>
                  <a:t>实现）</a:t>
                </a:r>
                <a:endParaRPr lang="en-US" altLang="zh-CN" dirty="0"/>
              </a:p>
              <a:p>
                <a:pPr lvl="1"/>
                <a:r>
                  <a:rPr lang="zh-CN" altLang="en-US" dirty="0"/>
                  <a:t>作用范围（对什么有约束）</a:t>
                </a:r>
                <a:endParaRPr lang="en-US" altLang="zh-CN" dirty="0"/>
              </a:p>
              <a:p>
                <a:pPr lvl="2"/>
                <a14:m>
                  <m:oMath xmlns:m="http://schemas.openxmlformats.org/officeDocument/2006/math">
                    <m:r>
                      <a:rPr lang="en-US" altLang="zh-CN" smtClean="0">
                        <a:latin typeface="Cambria Math" panose="02040503050406030204" pitchFamily="18" charset="0"/>
                      </a:rPr>
                      <m:t>∀</m:t>
                    </m:r>
                    <m:r>
                      <a:rPr lang="en-US" altLang="zh-CN" smtClean="0">
                        <a:latin typeface="Cambria Math" panose="02040503050406030204" pitchFamily="18" charset="0"/>
                      </a:rPr>
                      <m:t>𝑖</m:t>
                    </m:r>
                    <m:r>
                      <a:rPr lang="en-US" altLang="zh-CN" smtClean="0">
                        <a:latin typeface="Cambria Math" panose="02040503050406030204" pitchFamily="18" charset="0"/>
                      </a:rPr>
                      <m:t>∈{0, 1, 2,…,</m:t>
                    </m:r>
                    <m:r>
                      <a:rPr lang="en-US" altLang="zh-CN" smtClean="0">
                        <a:latin typeface="Cambria Math" panose="02040503050406030204" pitchFamily="18" charset="0"/>
                      </a:rPr>
                      <m:t>𝑛</m:t>
                    </m:r>
                    <m:r>
                      <a:rPr lang="en-US" altLang="zh-CN" smtClean="0">
                        <a:latin typeface="Cambria Math" panose="02040503050406030204" pitchFamily="18" charset="0"/>
                      </a:rPr>
                      <m:t>}</m:t>
                    </m:r>
                  </m:oMath>
                </a14:m>
                <a:endParaRPr lang="en-US" altLang="zh-CN" dirty="0"/>
              </a:p>
              <a:p>
                <a:r>
                  <a:rPr lang="zh-CN" altLang="en-US" dirty="0"/>
                  <a:t>目标（可选）</a:t>
                </a:r>
                <a:endParaRPr lang="en-US" altLang="zh-CN" dirty="0"/>
              </a:p>
              <a:p>
                <a:pPr lvl="1"/>
                <a:r>
                  <a:rPr lang="zh-CN" altLang="en-US" dirty="0"/>
                  <a:t>方向</a:t>
                </a:r>
                <a:endParaRPr lang="en-US" altLang="zh-CN" dirty="0"/>
              </a:p>
              <a:p>
                <a:pPr lvl="2"/>
                <a:r>
                  <a:rPr lang="zh-CN" altLang="en-US" dirty="0"/>
                  <a:t>最大化 </a:t>
                </a:r>
                <a:r>
                  <a:rPr lang="en-US" altLang="zh-CN" dirty="0"/>
                  <a:t>/ </a:t>
                </a:r>
                <a:r>
                  <a:rPr lang="zh-CN" altLang="en-US" dirty="0"/>
                  <a:t>最小化</a:t>
                </a:r>
                <a:endParaRPr lang="en-US" altLang="zh-CN" dirty="0"/>
              </a:p>
              <a:p>
                <a:pPr lvl="1"/>
                <a:r>
                  <a:rPr lang="zh-CN" altLang="en-US" dirty="0"/>
                  <a:t>目标函数</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0" t="-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0320568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数学规划</a:t>
            </a:r>
            <a:r>
              <a:rPr lang="en-US" altLang="zh-CN"/>
              <a:t>.</a:t>
            </a:r>
            <a:r>
              <a:rPr lang="zh-CN" altLang="en-US"/>
              <a:t>展开型</a:t>
            </a:r>
            <a:endParaRPr lang="zh-CN" altLang="en-US" dirty="0"/>
          </a:p>
        </p:txBody>
      </p:sp>
      <p:sp>
        <p:nvSpPr>
          <p:cNvPr id="8" name="内容占位符 7"/>
          <p:cNvSpPr>
            <a:spLocks noGrp="1"/>
          </p:cNvSpPr>
          <p:nvPr>
            <p:ph idx="1"/>
          </p:nvPr>
        </p:nvSpPr>
        <p:spPr/>
        <p:txBody>
          <a:bodyPr>
            <a:normAutofit fontScale="62500" lnSpcReduction="20000"/>
          </a:bodyPr>
          <a:lstStyle/>
          <a:p>
            <a:pPr marL="0" indent="0">
              <a:buNone/>
            </a:pPr>
            <a:r>
              <a:rPr lang="en-US" altLang="zh-CN" b="1"/>
              <a:t>coins.lp</a:t>
            </a:r>
          </a:p>
          <a:p>
            <a:pPr marL="0" indent="0">
              <a:buNone/>
            </a:pPr>
            <a:endParaRPr lang="en-US" altLang="zh-CN"/>
          </a:p>
          <a:p>
            <a:pPr marL="0" indent="0">
              <a:buNone/>
            </a:pPr>
            <a:r>
              <a:rPr lang="en-US" altLang="zh-CN"/>
              <a:t>Maximize</a:t>
            </a:r>
          </a:p>
          <a:p>
            <a:pPr marL="0" indent="0">
              <a:buNone/>
            </a:pPr>
            <a:r>
              <a:rPr lang="en-US" altLang="zh-CN"/>
              <a:t>  .01 Pennies + .05 Nickels + .1 Dimes + .25 Quarters + 1 Dollars</a:t>
            </a:r>
          </a:p>
          <a:p>
            <a:pPr marL="0" indent="0">
              <a:buNone/>
            </a:pPr>
            <a:r>
              <a:rPr lang="en-US" altLang="zh-CN"/>
              <a:t>Subject To</a:t>
            </a:r>
          </a:p>
          <a:p>
            <a:pPr marL="0" indent="0">
              <a:buNone/>
            </a:pPr>
            <a:r>
              <a:rPr lang="en-US" altLang="zh-CN"/>
              <a:t>  Copper: .06 Pennies + 3.8 Nickels + 2.1 Dimes + 5.2 Quarters + 7.2 Dollars - Cu = 0</a:t>
            </a:r>
          </a:p>
          <a:p>
            <a:pPr marL="0" indent="0">
              <a:buNone/>
            </a:pPr>
            <a:r>
              <a:rPr lang="en-US" altLang="zh-CN"/>
              <a:t>  Nickel: 1.2 Nickels + .2 Dimes + .5 Quarters + .2 Dollars - Ni = 0</a:t>
            </a:r>
          </a:p>
          <a:p>
            <a:pPr marL="0" indent="0">
              <a:buNone/>
            </a:pPr>
            <a:r>
              <a:rPr lang="en-US" altLang="zh-CN"/>
              <a:t>  Zinc: 2.4 Pennies + .5 Dollars - Zi = 0</a:t>
            </a:r>
          </a:p>
          <a:p>
            <a:pPr marL="0" indent="0">
              <a:buNone/>
            </a:pPr>
            <a:r>
              <a:rPr lang="en-US" altLang="zh-CN"/>
              <a:t>  Manganese: .3 Dollars - Mn = 0</a:t>
            </a:r>
          </a:p>
          <a:p>
            <a:pPr marL="0" indent="0">
              <a:buNone/>
            </a:pPr>
            <a:r>
              <a:rPr lang="en-US" altLang="zh-CN"/>
              <a:t>Bounds</a:t>
            </a:r>
          </a:p>
          <a:p>
            <a:pPr marL="0" indent="0">
              <a:buNone/>
            </a:pPr>
            <a:r>
              <a:rPr lang="en-US" altLang="zh-CN"/>
              <a:t>  Cu &lt;= 1000</a:t>
            </a:r>
          </a:p>
          <a:p>
            <a:pPr marL="0" indent="0">
              <a:buNone/>
            </a:pPr>
            <a:r>
              <a:rPr lang="en-US" altLang="zh-CN"/>
              <a:t>  Ni &lt;= 50</a:t>
            </a:r>
          </a:p>
          <a:p>
            <a:pPr marL="0" indent="0">
              <a:buNone/>
            </a:pPr>
            <a:r>
              <a:rPr lang="en-US" altLang="zh-CN"/>
              <a:t>  Zi &lt;= 50</a:t>
            </a:r>
          </a:p>
          <a:p>
            <a:pPr marL="0" indent="0">
              <a:buNone/>
            </a:pPr>
            <a:r>
              <a:rPr lang="en-US" altLang="zh-CN"/>
              <a:t>  Mn &lt;= 50</a:t>
            </a:r>
          </a:p>
          <a:p>
            <a:pPr marL="0" indent="0">
              <a:buNone/>
            </a:pPr>
            <a:r>
              <a:rPr lang="en-US" altLang="zh-CN"/>
              <a:t>Integers</a:t>
            </a:r>
          </a:p>
          <a:p>
            <a:pPr marL="0" indent="0">
              <a:buNone/>
            </a:pPr>
            <a:r>
              <a:rPr lang="en-US" altLang="zh-CN"/>
              <a:t>  Pennies Nickels Dimes Quarters Dollars</a:t>
            </a:r>
          </a:p>
          <a:p>
            <a:pPr marL="0" indent="0">
              <a:buNone/>
            </a:pPr>
            <a:r>
              <a:rPr lang="en-US" altLang="zh-CN"/>
              <a:t>End</a:t>
            </a:r>
            <a:endParaRPr lang="zh-CN" altLang="en-US" dirty="0"/>
          </a:p>
        </p:txBody>
      </p:sp>
    </p:spTree>
    <p:extLst>
      <p:ext uri="{BB962C8B-B14F-4D97-AF65-F5344CB8AC3E}">
        <p14:creationId xmlns:p14="http://schemas.microsoft.com/office/powerpoint/2010/main" val="3464758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建模技巧</a:t>
            </a:r>
            <a:r>
              <a:rPr lang="en-US" altLang="zh-CN"/>
              <a:t>.</a:t>
            </a:r>
            <a:r>
              <a:rPr lang="zh-CN" altLang="en-US"/>
              <a:t>观察角度</a:t>
            </a:r>
            <a:endParaRPr lang="zh-CN" altLang="en-US" dirty="0"/>
          </a:p>
        </p:txBody>
      </p:sp>
      <p:sp>
        <p:nvSpPr>
          <p:cNvPr id="3" name="内容占位符 2"/>
          <p:cNvSpPr>
            <a:spLocks noGrp="1"/>
          </p:cNvSpPr>
          <p:nvPr>
            <p:ph idx="1"/>
          </p:nvPr>
        </p:nvSpPr>
        <p:spPr/>
        <p:txBody>
          <a:bodyPr>
            <a:normAutofit lnSpcReduction="10000"/>
          </a:bodyPr>
          <a:lstStyle/>
          <a:p>
            <a:r>
              <a:rPr lang="zh-CN" altLang="en-US"/>
              <a:t>观察问题的角度</a:t>
            </a:r>
            <a:endParaRPr lang="en-US" altLang="zh-CN"/>
          </a:p>
          <a:p>
            <a:pPr lvl="1"/>
            <a:r>
              <a:rPr lang="zh-CN" altLang="en-US"/>
              <a:t>路径规划问题</a:t>
            </a:r>
            <a:endParaRPr lang="en-US" altLang="zh-CN"/>
          </a:p>
          <a:p>
            <a:pPr lvl="2"/>
            <a:r>
              <a:rPr lang="zh-CN" altLang="en-US"/>
              <a:t>依次经过哪些节点</a:t>
            </a:r>
            <a:endParaRPr lang="en-US" altLang="zh-CN"/>
          </a:p>
          <a:p>
            <a:pPr lvl="2"/>
            <a:r>
              <a:rPr lang="en-US" altLang="zh-CN"/>
              <a:t>(</a:t>
            </a:r>
            <a:r>
              <a:rPr lang="zh-CN" altLang="en-US"/>
              <a:t>依次</a:t>
            </a:r>
            <a:r>
              <a:rPr lang="en-US" altLang="zh-CN"/>
              <a:t>) </a:t>
            </a:r>
            <a:r>
              <a:rPr lang="zh-CN" altLang="en-US"/>
              <a:t>经过哪些边</a:t>
            </a:r>
            <a:endParaRPr lang="en-US" altLang="zh-CN"/>
          </a:p>
          <a:p>
            <a:pPr lvl="1"/>
            <a:r>
              <a:rPr lang="zh-CN" altLang="en-US"/>
              <a:t>图着色问题</a:t>
            </a:r>
          </a:p>
          <a:p>
            <a:pPr lvl="2"/>
            <a:r>
              <a:rPr lang="zh-CN" altLang="en-US"/>
              <a:t>每种颜色的节点集合包含了哪些节点</a:t>
            </a:r>
          </a:p>
          <a:p>
            <a:pPr lvl="2"/>
            <a:r>
              <a:rPr lang="zh-CN" altLang="en-US"/>
              <a:t>每个节点染什么颜色</a:t>
            </a:r>
          </a:p>
          <a:p>
            <a:pPr lvl="1"/>
            <a:r>
              <a:rPr lang="zh-CN" altLang="en-US"/>
              <a:t>布尔表达式可满足性问题</a:t>
            </a:r>
          </a:p>
          <a:p>
            <a:pPr lvl="2"/>
            <a:r>
              <a:rPr lang="zh-CN" altLang="en-US"/>
              <a:t>保证每个布尔变量在所有子句中取值一致</a:t>
            </a:r>
            <a:r>
              <a:rPr lang="en-US" altLang="zh-CN"/>
              <a:t>, </a:t>
            </a:r>
            <a:r>
              <a:rPr lang="zh-CN" altLang="en-US"/>
              <a:t>最大化真子句数量</a:t>
            </a:r>
          </a:p>
          <a:p>
            <a:pPr lvl="2"/>
            <a:r>
              <a:rPr lang="zh-CN" altLang="en-US"/>
              <a:t>保证每个子句均为真</a:t>
            </a:r>
            <a:r>
              <a:rPr lang="en-US" altLang="zh-CN"/>
              <a:t>, </a:t>
            </a:r>
            <a:r>
              <a:rPr lang="zh-CN" altLang="en-US"/>
              <a:t>最大化布尔变量的一致性</a:t>
            </a:r>
            <a:endParaRPr lang="en-US" altLang="zh-CN"/>
          </a:p>
          <a:p>
            <a:r>
              <a:rPr lang="zh-CN" altLang="en-US"/>
              <a:t>目标与约束相互转换</a:t>
            </a:r>
            <a:endParaRPr lang="en-US" altLang="zh-CN"/>
          </a:p>
          <a:p>
            <a:pPr lvl="1"/>
            <a:r>
              <a:rPr lang="zh-CN" altLang="en-US"/>
              <a:t>差到一定程度也是不可接受的 </a:t>
            </a:r>
            <a:r>
              <a:rPr lang="en-US" altLang="zh-CN"/>
              <a:t>vs </a:t>
            </a:r>
            <a:r>
              <a:rPr lang="zh-CN" altLang="en-US"/>
              <a:t>总能做得很好不需要加以限制</a:t>
            </a:r>
            <a:endParaRPr lang="zh-CN" altLang="en-US" dirty="0"/>
          </a:p>
        </p:txBody>
      </p:sp>
    </p:spTree>
    <p:extLst>
      <p:ext uri="{BB962C8B-B14F-4D97-AF65-F5344CB8AC3E}">
        <p14:creationId xmlns:p14="http://schemas.microsoft.com/office/powerpoint/2010/main" val="135074994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建模技巧</a:t>
            </a:r>
            <a:r>
              <a:rPr lang="en-US" altLang="zh-CN"/>
              <a:t>.</a:t>
            </a:r>
            <a:r>
              <a:rPr lang="zh-CN" altLang="en-US"/>
              <a:t>排列与组合的转换</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zh-CN" altLang="en-US" dirty="0"/>
                  <a:t>从排列到组合</a:t>
                </a:r>
                <a:endParaRPr lang="en-US" altLang="zh-CN" dirty="0"/>
              </a:p>
              <a:p>
                <a:pPr lvl="1"/>
                <a:r>
                  <a:rPr lang="zh-CN" altLang="en-US" dirty="0"/>
                  <a:t>排列</a:t>
                </a:r>
                <a:r>
                  <a:rPr lang="en-US" altLang="zh-CN" dirty="0"/>
                  <a:t>: </a:t>
                </a:r>
                <a:r>
                  <a:rPr lang="zh-CN" altLang="en-US" dirty="0"/>
                  <a:t>长度为 </a:t>
                </a:r>
                <a14:m>
                  <m:oMath xmlns:m="http://schemas.openxmlformats.org/officeDocument/2006/math">
                    <m:r>
                      <a:rPr lang="en-US" altLang="zh-CN" dirty="0" smtClean="0">
                        <a:latin typeface="Cambria Math" panose="02040503050406030204" pitchFamily="18" charset="0"/>
                      </a:rPr>
                      <m:t>𝑁</m:t>
                    </m:r>
                  </m:oMath>
                </a14:m>
                <a:r>
                  <a:rPr lang="en-US" altLang="zh-CN" dirty="0"/>
                  <a:t> </a:t>
                </a:r>
                <a:r>
                  <a:rPr lang="zh-CN" altLang="en-US" dirty="0"/>
                  <a:t>的列表</a:t>
                </a:r>
                <a:endParaRPr lang="en-US" altLang="zh-CN" dirty="0"/>
              </a:p>
              <a:p>
                <a:pPr lvl="2"/>
                <a:r>
                  <a:rPr lang="zh-CN" altLang="en-US" dirty="0"/>
                  <a:t>依次给出元素的整数编号</a:t>
                </a:r>
                <a:endParaRPr lang="en-US" altLang="zh-CN" dirty="0"/>
              </a:p>
              <a:p>
                <a:pPr lvl="1"/>
                <a:r>
                  <a:rPr lang="zh-CN" altLang="en-US" dirty="0"/>
                  <a:t>组合</a:t>
                </a:r>
                <a:r>
                  <a:rPr lang="en-US" altLang="zh-CN" dirty="0"/>
                  <a:t>: </a:t>
                </a:r>
                <a:r>
                  <a:rPr lang="zh-CN" altLang="en-US" dirty="0"/>
                  <a:t>大小为 </a:t>
                </a:r>
                <a14:m>
                  <m:oMath xmlns:m="http://schemas.openxmlformats.org/officeDocument/2006/math">
                    <m:r>
                      <a:rPr lang="en-US" altLang="zh-CN" smtClean="0">
                        <a:latin typeface="Cambria Math" panose="02040503050406030204" pitchFamily="18" charset="0"/>
                      </a:rPr>
                      <m:t>𝑁</m:t>
                    </m:r>
                    <m:r>
                      <a:rPr lang="en-US" altLang="zh-CN" smtClean="0">
                        <a:latin typeface="Cambria Math" panose="02040503050406030204" pitchFamily="18" charset="0"/>
                      </a:rPr>
                      <m:t>×</m:t>
                    </m:r>
                    <m:r>
                      <a:rPr lang="en-US" altLang="zh-CN" smtClean="0">
                        <a:latin typeface="Cambria Math" panose="02040503050406030204" pitchFamily="18" charset="0"/>
                      </a:rPr>
                      <m:t>𝑁</m:t>
                    </m:r>
                  </m:oMath>
                </a14:m>
                <a:r>
                  <a:rPr lang="zh-CN" altLang="en-US" dirty="0"/>
                  <a:t> 的矩阵</a:t>
                </a:r>
                <a:endParaRPr lang="en-US" altLang="zh-CN" dirty="0"/>
              </a:p>
              <a:p>
                <a:pPr lvl="2"/>
                <a:r>
                  <a:rPr lang="zh-CN" altLang="en-US" dirty="0"/>
                  <a:t>任意两个元素间的偏序关系</a:t>
                </a:r>
                <a:endParaRPr lang="en-US" altLang="zh-CN" dirty="0"/>
              </a:p>
              <a:p>
                <a:pPr lvl="2"/>
                <a:r>
                  <a:rPr lang="zh-CN" altLang="en-US" dirty="0"/>
                  <a:t>均为 </a:t>
                </a:r>
                <a:r>
                  <a:rPr lang="en-US" altLang="zh-CN" dirty="0"/>
                  <a:t>0-1 </a:t>
                </a:r>
                <a:r>
                  <a:rPr lang="zh-CN" altLang="en-US" dirty="0"/>
                  <a:t>变量</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4"/>
                <a:stretch>
                  <a:fillRect l="-403" t="-1290"/>
                </a:stretch>
              </a:blipFill>
            </p:spPr>
            <p:txBody>
              <a:bodyPr/>
              <a:lstStyle/>
              <a:p>
                <a:r>
                  <a:rPr lang="zh-CN" altLang="en-US">
                    <a:noFill/>
                  </a:rPr>
                  <a:t> </a:t>
                </a:r>
              </a:p>
            </p:txBody>
          </p:sp>
        </mc:Fallback>
      </mc:AlternateContent>
      <p:graphicFrame>
        <p:nvGraphicFramePr>
          <p:cNvPr id="5" name="对象 4">
            <a:extLst>
              <a:ext uri="{FF2B5EF4-FFF2-40B4-BE49-F238E27FC236}">
                <a16:creationId xmlns:a16="http://schemas.microsoft.com/office/drawing/2014/main" id="{52596467-621F-465F-BE29-721FA392C241}"/>
              </a:ext>
            </a:extLst>
          </p:cNvPr>
          <p:cNvGraphicFramePr>
            <a:graphicFrameLocks noChangeAspect="1"/>
          </p:cNvGraphicFramePr>
          <p:nvPr>
            <p:extLst>
              <p:ext uri="{D42A27DB-BD31-4B8C-83A1-F6EECF244321}">
                <p14:modId xmlns:p14="http://schemas.microsoft.com/office/powerpoint/2010/main" val="562468177"/>
              </p:ext>
            </p:extLst>
          </p:nvPr>
        </p:nvGraphicFramePr>
        <p:xfrm>
          <a:off x="4572000" y="1990726"/>
          <a:ext cx="2014027" cy="2300285"/>
        </p:xfrm>
        <a:graphic>
          <a:graphicData uri="http://schemas.openxmlformats.org/presentationml/2006/ole">
            <mc:AlternateContent xmlns:mc="http://schemas.openxmlformats.org/markup-compatibility/2006">
              <mc:Choice xmlns:v="urn:schemas-microsoft-com:vml" Requires="v">
                <p:oleObj spid="_x0000_s1160" name="Visio" r:id="rId5" imgW="3257646" imgH="3714826" progId="Visio.Drawing.15">
                  <p:embed/>
                </p:oleObj>
              </mc:Choice>
              <mc:Fallback>
                <p:oleObj name="Visio" r:id="rId5" imgW="3257646" imgH="3714826" progId="Visio.Drawing.15">
                  <p:embed/>
                  <p:pic>
                    <p:nvPicPr>
                      <p:cNvPr id="7" name="对象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990726"/>
                        <a:ext cx="2014027" cy="2300285"/>
                      </a:xfrm>
                      <a:prstGeom prst="rect">
                        <a:avLst/>
                      </a:prstGeom>
                      <a:solidFill>
                        <a:schemeClr val="bg1"/>
                      </a:solidFill>
                    </p:spPr>
                  </p:pic>
                </p:oleObj>
              </mc:Fallback>
            </mc:AlternateContent>
          </a:graphicData>
        </a:graphic>
      </p:graphicFrame>
      <p:graphicFrame>
        <p:nvGraphicFramePr>
          <p:cNvPr id="6" name="对象 5">
            <a:extLst>
              <a:ext uri="{FF2B5EF4-FFF2-40B4-BE49-F238E27FC236}">
                <a16:creationId xmlns:a16="http://schemas.microsoft.com/office/drawing/2014/main" id="{2E177BD2-BF97-4E17-B6BC-45993E127E72}"/>
              </a:ext>
            </a:extLst>
          </p:cNvPr>
          <p:cNvGraphicFramePr>
            <a:graphicFrameLocks noChangeAspect="1"/>
          </p:cNvGraphicFramePr>
          <p:nvPr>
            <p:extLst>
              <p:ext uri="{D42A27DB-BD31-4B8C-83A1-F6EECF244321}">
                <p14:modId xmlns:p14="http://schemas.microsoft.com/office/powerpoint/2010/main" val="3188155736"/>
              </p:ext>
            </p:extLst>
          </p:nvPr>
        </p:nvGraphicFramePr>
        <p:xfrm>
          <a:off x="4572000" y="4768791"/>
          <a:ext cx="2018660" cy="1872005"/>
        </p:xfrm>
        <a:graphic>
          <a:graphicData uri="http://schemas.openxmlformats.org/presentationml/2006/ole">
            <mc:AlternateContent xmlns:mc="http://schemas.openxmlformats.org/markup-compatibility/2006">
              <mc:Choice xmlns:v="urn:schemas-microsoft-com:vml" Requires="v">
                <p:oleObj spid="_x0000_s1161" name="Visio" r:id="rId7" imgW="3047902" imgH="2819456" progId="Visio.Drawing.15">
                  <p:embed/>
                </p:oleObj>
              </mc:Choice>
              <mc:Fallback>
                <p:oleObj name="Visio" r:id="rId7" imgW="3047902" imgH="2819456" progId="Visio.Drawing.15">
                  <p:embed/>
                  <p:pic>
                    <p:nvPicPr>
                      <p:cNvPr id="9" name="对象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4768791"/>
                        <a:ext cx="2018660" cy="1872005"/>
                      </a:xfrm>
                      <a:prstGeom prst="rect">
                        <a:avLst/>
                      </a:prstGeom>
                      <a:solidFill>
                        <a:schemeClr val="bg1"/>
                      </a:solidFill>
                    </p:spPr>
                  </p:pic>
                </p:oleObj>
              </mc:Fallback>
            </mc:AlternateContent>
          </a:graphicData>
        </a:graphic>
      </p:graphicFrame>
      <p:graphicFrame>
        <p:nvGraphicFramePr>
          <p:cNvPr id="8" name="表格 7">
            <a:extLst>
              <a:ext uri="{FF2B5EF4-FFF2-40B4-BE49-F238E27FC236}">
                <a16:creationId xmlns:a16="http://schemas.microsoft.com/office/drawing/2014/main" id="{284D695D-A282-4FC6-ADF2-EC9B20373068}"/>
              </a:ext>
            </a:extLst>
          </p:cNvPr>
          <p:cNvGraphicFramePr>
            <a:graphicFrameLocks noGrp="1"/>
          </p:cNvGraphicFramePr>
          <p:nvPr>
            <p:extLst>
              <p:ext uri="{D42A27DB-BD31-4B8C-83A1-F6EECF244321}">
                <p14:modId xmlns:p14="http://schemas.microsoft.com/office/powerpoint/2010/main" val="1628853799"/>
              </p:ext>
            </p:extLst>
          </p:nvPr>
        </p:nvGraphicFramePr>
        <p:xfrm>
          <a:off x="6681202" y="1885951"/>
          <a:ext cx="2300285" cy="2300285"/>
        </p:xfrm>
        <a:graphic>
          <a:graphicData uri="http://schemas.openxmlformats.org/drawingml/2006/table">
            <a:tbl>
              <a:tblPr firstRow="1" firstCol="1" bandRow="1">
                <a:tableStyleId>{5940675A-B579-460E-94D1-54222C63F5DA}</a:tableStyleId>
              </a:tblPr>
              <a:tblGrid>
                <a:gridCol w="460057">
                  <a:extLst>
                    <a:ext uri="{9D8B030D-6E8A-4147-A177-3AD203B41FA5}">
                      <a16:colId xmlns:a16="http://schemas.microsoft.com/office/drawing/2014/main" val="1203479424"/>
                    </a:ext>
                  </a:extLst>
                </a:gridCol>
                <a:gridCol w="460057">
                  <a:extLst>
                    <a:ext uri="{9D8B030D-6E8A-4147-A177-3AD203B41FA5}">
                      <a16:colId xmlns:a16="http://schemas.microsoft.com/office/drawing/2014/main" val="1163085972"/>
                    </a:ext>
                  </a:extLst>
                </a:gridCol>
                <a:gridCol w="460057">
                  <a:extLst>
                    <a:ext uri="{9D8B030D-6E8A-4147-A177-3AD203B41FA5}">
                      <a16:colId xmlns:a16="http://schemas.microsoft.com/office/drawing/2014/main" val="1726748518"/>
                    </a:ext>
                  </a:extLst>
                </a:gridCol>
                <a:gridCol w="460057">
                  <a:extLst>
                    <a:ext uri="{9D8B030D-6E8A-4147-A177-3AD203B41FA5}">
                      <a16:colId xmlns:a16="http://schemas.microsoft.com/office/drawing/2014/main" val="1286367197"/>
                    </a:ext>
                  </a:extLst>
                </a:gridCol>
                <a:gridCol w="460057">
                  <a:extLst>
                    <a:ext uri="{9D8B030D-6E8A-4147-A177-3AD203B41FA5}">
                      <a16:colId xmlns:a16="http://schemas.microsoft.com/office/drawing/2014/main" val="4036565677"/>
                    </a:ext>
                  </a:extLst>
                </a:gridCol>
              </a:tblGrid>
              <a:tr h="460057">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 </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zh-CN" sz="1100" kern="100">
                          <a:effectLst/>
                          <a:latin typeface="微软雅黑" panose="020B0503020204020204" pitchFamily="34" charset="-122"/>
                          <a:ea typeface="微软雅黑" panose="020B0503020204020204" pitchFamily="34" charset="-122"/>
                        </a:rPr>
                        <a:t>任务</a:t>
                      </a:r>
                      <a:r>
                        <a:rPr lang="en-US" sz="1100" kern="100">
                          <a:effectLst/>
                          <a:latin typeface="微软雅黑" panose="020B0503020204020204" pitchFamily="34" charset="-122"/>
                          <a:ea typeface="微软雅黑" panose="020B0503020204020204" pitchFamily="34" charset="-122"/>
                        </a:rPr>
                        <a:t>1</a:t>
                      </a:r>
                      <a:endParaRPr lang="zh-CN" sz="1100" kern="10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zh-CN" sz="1100" kern="100">
                          <a:effectLst/>
                          <a:latin typeface="微软雅黑" panose="020B0503020204020204" pitchFamily="34" charset="-122"/>
                          <a:ea typeface="微软雅黑" panose="020B0503020204020204" pitchFamily="34" charset="-122"/>
                        </a:rPr>
                        <a:t>任务</a:t>
                      </a:r>
                      <a:r>
                        <a:rPr lang="en-US" sz="1100" kern="100">
                          <a:effectLst/>
                          <a:latin typeface="微软雅黑" panose="020B0503020204020204" pitchFamily="34" charset="-122"/>
                          <a:ea typeface="微软雅黑" panose="020B0503020204020204" pitchFamily="34" charset="-122"/>
                        </a:rPr>
                        <a:t>2</a:t>
                      </a:r>
                      <a:endParaRPr lang="zh-CN" sz="1100" kern="10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任务</a:t>
                      </a:r>
                      <a:r>
                        <a:rPr lang="en-US" sz="1100" kern="100" dirty="0">
                          <a:effectLst/>
                          <a:latin typeface="微软雅黑" panose="020B0503020204020204" pitchFamily="34" charset="-122"/>
                          <a:ea typeface="微软雅黑" panose="020B0503020204020204" pitchFamily="34" charset="-122"/>
                        </a:rPr>
                        <a:t>3</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任务</a:t>
                      </a:r>
                      <a:r>
                        <a:rPr lang="en-US" sz="1100" kern="100" dirty="0">
                          <a:effectLst/>
                          <a:latin typeface="微软雅黑" panose="020B0503020204020204" pitchFamily="34" charset="-122"/>
                          <a:ea typeface="微软雅黑" panose="020B0503020204020204" pitchFamily="34" charset="-122"/>
                        </a:rPr>
                        <a:t>4</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3452254"/>
                  </a:ext>
                </a:extLst>
              </a:tr>
              <a:tr h="460057">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员工</a:t>
                      </a:r>
                      <a:r>
                        <a:rPr lang="en-US" sz="1100" kern="100" dirty="0">
                          <a:effectLst/>
                          <a:latin typeface="微软雅黑" panose="020B0503020204020204" pitchFamily="34" charset="-122"/>
                          <a:ea typeface="微软雅黑" panose="020B0503020204020204" pitchFamily="34" charset="-122"/>
                        </a:rPr>
                        <a:t>1</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b="1" kern="100" dirty="0">
                          <a:effectLst/>
                          <a:latin typeface="微软雅黑" panose="020B0503020204020204" pitchFamily="34" charset="-122"/>
                          <a:ea typeface="微软雅黑" panose="020B0503020204020204" pitchFamily="34" charset="-122"/>
                        </a:rPr>
                        <a:t>1</a:t>
                      </a:r>
                      <a:endParaRPr lang="zh-CN" sz="1100" b="1"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indent="0" algn="ctr">
                        <a:spcAft>
                          <a:spcPts val="0"/>
                        </a:spcAft>
                      </a:pPr>
                      <a:r>
                        <a:rPr lang="en-US" altLang="zh-CN" sz="1100" kern="100" dirty="0">
                          <a:effectLst/>
                          <a:latin typeface="微软雅黑" panose="020B0503020204020204" pitchFamily="34" charset="-122"/>
                          <a:ea typeface="微软雅黑" panose="020B0503020204020204" pitchFamily="34" charset="-122"/>
                          <a:cs typeface="Courier New" panose="02070309020205020404" pitchFamily="49" charset="0"/>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1155537"/>
                  </a:ext>
                </a:extLst>
              </a:tr>
              <a:tr h="460057">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员工</a:t>
                      </a:r>
                      <a:r>
                        <a:rPr lang="en-US" sz="1100" kern="100" dirty="0">
                          <a:effectLst/>
                          <a:latin typeface="微软雅黑" panose="020B0503020204020204" pitchFamily="34" charset="-122"/>
                          <a:ea typeface="微软雅黑" panose="020B0503020204020204" pitchFamily="34" charset="-122"/>
                        </a:rPr>
                        <a:t>2</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en-US" altLang="zh-CN" sz="1100" kern="100" dirty="0">
                          <a:effectLst/>
                          <a:latin typeface="微软雅黑" panose="020B0503020204020204" pitchFamily="34" charset="-122"/>
                          <a:ea typeface="微软雅黑" panose="020B0503020204020204" pitchFamily="34" charset="-122"/>
                          <a:cs typeface="Courier New" panose="02070309020205020404" pitchFamily="49" charset="0"/>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b="1" kern="100" dirty="0">
                          <a:effectLst/>
                          <a:latin typeface="微软雅黑" panose="020B0503020204020204" pitchFamily="34" charset="-122"/>
                          <a:ea typeface="微软雅黑" panose="020B0503020204020204" pitchFamily="34" charset="-122"/>
                        </a:rPr>
                        <a:t>1</a:t>
                      </a:r>
                      <a:endParaRPr lang="zh-CN" sz="1100" b="1"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indent="0" algn="ctr">
                        <a:spcAft>
                          <a:spcPts val="0"/>
                        </a:spcAft>
                      </a:pPr>
                      <a:r>
                        <a:rPr lang="en-US" sz="1100" kern="100">
                          <a:effectLst/>
                          <a:latin typeface="微软雅黑" panose="020B0503020204020204" pitchFamily="34" charset="-122"/>
                          <a:ea typeface="微软雅黑" panose="020B0503020204020204" pitchFamily="34" charset="-122"/>
                        </a:rPr>
                        <a:t>0</a:t>
                      </a:r>
                      <a:endParaRPr lang="zh-CN" sz="1100" kern="10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535187"/>
                  </a:ext>
                </a:extLst>
              </a:tr>
              <a:tr h="460057">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员工</a:t>
                      </a:r>
                      <a:r>
                        <a:rPr lang="en-US" sz="1100" kern="100" dirty="0">
                          <a:effectLst/>
                          <a:latin typeface="微软雅黑" panose="020B0503020204020204" pitchFamily="34" charset="-122"/>
                          <a:ea typeface="微软雅黑" panose="020B0503020204020204" pitchFamily="34" charset="-122"/>
                        </a:rPr>
                        <a:t>3</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en-US" sz="1100" kern="100">
                          <a:effectLst/>
                          <a:latin typeface="微软雅黑" panose="020B0503020204020204" pitchFamily="34" charset="-122"/>
                          <a:ea typeface="微软雅黑" panose="020B0503020204020204" pitchFamily="34" charset="-122"/>
                        </a:rPr>
                        <a:t>0</a:t>
                      </a:r>
                      <a:endParaRPr lang="zh-CN" sz="1100" kern="10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altLang="zh-CN" sz="1100" kern="100" dirty="0">
                          <a:effectLst/>
                          <a:latin typeface="微软雅黑" panose="020B0503020204020204" pitchFamily="34" charset="-122"/>
                          <a:ea typeface="微软雅黑" panose="020B0503020204020204" pitchFamily="34" charset="-122"/>
                          <a:cs typeface="Courier New" panose="02070309020205020404" pitchFamily="49" charset="0"/>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b="1" kern="100" dirty="0">
                          <a:effectLst/>
                          <a:latin typeface="微软雅黑" panose="020B0503020204020204" pitchFamily="34" charset="-122"/>
                          <a:ea typeface="微软雅黑" panose="020B0503020204020204" pitchFamily="34" charset="-122"/>
                        </a:rPr>
                        <a:t>1</a:t>
                      </a:r>
                      <a:endParaRPr lang="zh-CN" sz="1100" b="1"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43998605"/>
                  </a:ext>
                </a:extLst>
              </a:tr>
              <a:tr h="460057">
                <a:tc>
                  <a:txBody>
                    <a:bodyPr/>
                    <a:lstStyle/>
                    <a:p>
                      <a:pPr indent="0" algn="ctr">
                        <a:spcAft>
                          <a:spcPts val="0"/>
                        </a:spcAft>
                      </a:pPr>
                      <a:r>
                        <a:rPr lang="zh-CN" sz="1100" kern="100" dirty="0">
                          <a:effectLst/>
                          <a:latin typeface="微软雅黑" panose="020B0503020204020204" pitchFamily="34" charset="-122"/>
                          <a:ea typeface="微软雅黑" panose="020B0503020204020204" pitchFamily="34" charset="-122"/>
                        </a:rPr>
                        <a:t>员工</a:t>
                      </a:r>
                      <a:r>
                        <a:rPr lang="en-US" sz="1100" kern="100" dirty="0">
                          <a:effectLst/>
                          <a:latin typeface="微软雅黑" panose="020B0503020204020204" pitchFamily="34" charset="-122"/>
                          <a:ea typeface="微软雅黑" panose="020B0503020204020204" pitchFamily="34" charset="-122"/>
                        </a:rPr>
                        <a:t>4</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en-US" sz="1100" b="1" kern="100" dirty="0">
                          <a:effectLst/>
                          <a:latin typeface="微软雅黑" panose="020B0503020204020204" pitchFamily="34" charset="-122"/>
                          <a:ea typeface="微软雅黑" panose="020B0503020204020204" pitchFamily="34" charset="-122"/>
                        </a:rPr>
                        <a:t>1</a:t>
                      </a:r>
                      <a:endParaRPr lang="zh-CN" sz="1100" b="1"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indent="0" algn="ctr">
                        <a:spcAft>
                          <a:spcPts val="0"/>
                        </a:spcAft>
                      </a:pPr>
                      <a:r>
                        <a:rPr lang="en-US" sz="1100" kern="100">
                          <a:effectLst/>
                          <a:latin typeface="微软雅黑" panose="020B0503020204020204" pitchFamily="34" charset="-122"/>
                          <a:ea typeface="微软雅黑" panose="020B0503020204020204" pitchFamily="34" charset="-122"/>
                        </a:rPr>
                        <a:t>0</a:t>
                      </a:r>
                      <a:endParaRPr lang="zh-CN" sz="1100" kern="10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kern="100">
                          <a:effectLst/>
                          <a:latin typeface="微软雅黑" panose="020B0503020204020204" pitchFamily="34" charset="-122"/>
                          <a:ea typeface="微软雅黑" panose="020B0503020204020204" pitchFamily="34" charset="-122"/>
                        </a:rPr>
                        <a:t>0</a:t>
                      </a:r>
                      <a:endParaRPr lang="zh-CN" sz="1100" kern="10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0411485"/>
                  </a:ext>
                </a:extLst>
              </a:tr>
            </a:tbl>
          </a:graphicData>
        </a:graphic>
      </p:graphicFrame>
      <p:graphicFrame>
        <p:nvGraphicFramePr>
          <p:cNvPr id="9" name="表格 8">
            <a:extLst>
              <a:ext uri="{FF2B5EF4-FFF2-40B4-BE49-F238E27FC236}">
                <a16:creationId xmlns:a16="http://schemas.microsoft.com/office/drawing/2014/main" id="{E9F6B134-0560-4B59-A922-C819F8D7E973}"/>
              </a:ext>
            </a:extLst>
          </p:cNvPr>
          <p:cNvGraphicFramePr>
            <a:graphicFrameLocks noGrp="1"/>
          </p:cNvGraphicFramePr>
          <p:nvPr>
            <p:extLst>
              <p:ext uri="{D42A27DB-BD31-4B8C-83A1-F6EECF244321}">
                <p14:modId xmlns:p14="http://schemas.microsoft.com/office/powerpoint/2010/main" val="3699129453"/>
              </p:ext>
            </p:extLst>
          </p:nvPr>
        </p:nvGraphicFramePr>
        <p:xfrm>
          <a:off x="6681201" y="4354626"/>
          <a:ext cx="2300285" cy="2300285"/>
        </p:xfrm>
        <a:graphic>
          <a:graphicData uri="http://schemas.openxmlformats.org/drawingml/2006/table">
            <a:tbl>
              <a:tblPr firstRow="1" firstCol="1" bandRow="1">
                <a:tableStyleId>{5940675A-B579-460E-94D1-54222C63F5DA}</a:tableStyleId>
              </a:tblPr>
              <a:tblGrid>
                <a:gridCol w="460057">
                  <a:extLst>
                    <a:ext uri="{9D8B030D-6E8A-4147-A177-3AD203B41FA5}">
                      <a16:colId xmlns:a16="http://schemas.microsoft.com/office/drawing/2014/main" val="1203479424"/>
                    </a:ext>
                  </a:extLst>
                </a:gridCol>
                <a:gridCol w="460057">
                  <a:extLst>
                    <a:ext uri="{9D8B030D-6E8A-4147-A177-3AD203B41FA5}">
                      <a16:colId xmlns:a16="http://schemas.microsoft.com/office/drawing/2014/main" val="1163085972"/>
                    </a:ext>
                  </a:extLst>
                </a:gridCol>
                <a:gridCol w="460057">
                  <a:extLst>
                    <a:ext uri="{9D8B030D-6E8A-4147-A177-3AD203B41FA5}">
                      <a16:colId xmlns:a16="http://schemas.microsoft.com/office/drawing/2014/main" val="1726748518"/>
                    </a:ext>
                  </a:extLst>
                </a:gridCol>
                <a:gridCol w="460057">
                  <a:extLst>
                    <a:ext uri="{9D8B030D-6E8A-4147-A177-3AD203B41FA5}">
                      <a16:colId xmlns:a16="http://schemas.microsoft.com/office/drawing/2014/main" val="1286367197"/>
                    </a:ext>
                  </a:extLst>
                </a:gridCol>
                <a:gridCol w="460057">
                  <a:extLst>
                    <a:ext uri="{9D8B030D-6E8A-4147-A177-3AD203B41FA5}">
                      <a16:colId xmlns:a16="http://schemas.microsoft.com/office/drawing/2014/main" val="4036565677"/>
                    </a:ext>
                  </a:extLst>
                </a:gridCol>
              </a:tblGrid>
              <a:tr h="460057">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 </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zh-CN" altLang="en-US" sz="1100" kern="100" dirty="0">
                          <a:effectLst/>
                          <a:latin typeface="微软雅黑" panose="020B0503020204020204" pitchFamily="34" charset="-122"/>
                          <a:ea typeface="微软雅黑" panose="020B0503020204020204" pitchFamily="34" charset="-122"/>
                        </a:rPr>
                        <a:t>节点</a:t>
                      </a:r>
                      <a:r>
                        <a:rPr lang="en-US" sz="1100" kern="100" dirty="0">
                          <a:effectLst/>
                          <a:latin typeface="微软雅黑" panose="020B0503020204020204" pitchFamily="34" charset="-122"/>
                          <a:ea typeface="微软雅黑" panose="020B0503020204020204" pitchFamily="34" charset="-122"/>
                        </a:rPr>
                        <a:t>1</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zh-CN" altLang="en-US" sz="1100" kern="100" dirty="0">
                          <a:effectLst/>
                          <a:latin typeface="微软雅黑" panose="020B0503020204020204" pitchFamily="34" charset="-122"/>
                          <a:ea typeface="微软雅黑" panose="020B0503020204020204" pitchFamily="34" charset="-122"/>
                        </a:rPr>
                        <a:t>节点</a:t>
                      </a:r>
                      <a:r>
                        <a:rPr lang="en-US" sz="1100" kern="100" dirty="0">
                          <a:effectLst/>
                          <a:latin typeface="微软雅黑" panose="020B0503020204020204" pitchFamily="34" charset="-122"/>
                          <a:ea typeface="微软雅黑" panose="020B0503020204020204" pitchFamily="34" charset="-122"/>
                        </a:rPr>
                        <a:t>2</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zh-CN" altLang="en-US" sz="1100" kern="100" dirty="0">
                          <a:effectLst/>
                          <a:latin typeface="微软雅黑" panose="020B0503020204020204" pitchFamily="34" charset="-122"/>
                          <a:ea typeface="微软雅黑" panose="020B0503020204020204" pitchFamily="34" charset="-122"/>
                        </a:rPr>
                        <a:t>节点</a:t>
                      </a:r>
                      <a:r>
                        <a:rPr lang="en-US" sz="1100" kern="100" dirty="0">
                          <a:effectLst/>
                          <a:latin typeface="微软雅黑" panose="020B0503020204020204" pitchFamily="34" charset="-122"/>
                          <a:ea typeface="微软雅黑" panose="020B0503020204020204" pitchFamily="34" charset="-122"/>
                        </a:rPr>
                        <a:t>3</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zh-CN" altLang="en-US" sz="1100" kern="100" dirty="0">
                          <a:effectLst/>
                          <a:latin typeface="微软雅黑" panose="020B0503020204020204" pitchFamily="34" charset="-122"/>
                          <a:ea typeface="微软雅黑" panose="020B0503020204020204" pitchFamily="34" charset="-122"/>
                        </a:rPr>
                        <a:t>节点</a:t>
                      </a:r>
                      <a:r>
                        <a:rPr lang="en-US" sz="1100" kern="100" dirty="0">
                          <a:effectLst/>
                          <a:latin typeface="微软雅黑" panose="020B0503020204020204" pitchFamily="34" charset="-122"/>
                          <a:ea typeface="微软雅黑" panose="020B0503020204020204" pitchFamily="34" charset="-122"/>
                        </a:rPr>
                        <a:t>4</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373452254"/>
                  </a:ext>
                </a:extLst>
              </a:tr>
              <a:tr h="460057">
                <a:tc>
                  <a:txBody>
                    <a:bodyPr/>
                    <a:lstStyle/>
                    <a:p>
                      <a:pPr indent="0" algn="ctr">
                        <a:spcAft>
                          <a:spcPts val="0"/>
                        </a:spcAft>
                      </a:pPr>
                      <a:r>
                        <a:rPr lang="zh-CN" altLang="en-US" sz="1100" kern="100" dirty="0">
                          <a:effectLst/>
                          <a:latin typeface="微软雅黑" panose="020B0503020204020204" pitchFamily="34" charset="-122"/>
                          <a:ea typeface="微软雅黑" panose="020B0503020204020204" pitchFamily="34" charset="-122"/>
                        </a:rPr>
                        <a:t>节点</a:t>
                      </a:r>
                      <a:r>
                        <a:rPr lang="en-US" sz="1100" kern="100" dirty="0">
                          <a:effectLst/>
                          <a:latin typeface="微软雅黑" panose="020B0503020204020204" pitchFamily="34" charset="-122"/>
                          <a:ea typeface="微软雅黑" panose="020B0503020204020204" pitchFamily="34" charset="-122"/>
                        </a:rPr>
                        <a:t>1</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b="1" kern="100" dirty="0">
                          <a:effectLst/>
                          <a:latin typeface="微软雅黑" panose="020B0503020204020204" pitchFamily="34" charset="-122"/>
                          <a:ea typeface="微软雅黑" panose="020B0503020204020204" pitchFamily="34" charset="-122"/>
                        </a:rPr>
                        <a:t>1</a:t>
                      </a:r>
                      <a:endParaRPr lang="zh-CN" sz="1100" b="1"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indent="0" algn="ctr">
                        <a:spcAft>
                          <a:spcPts val="0"/>
                        </a:spcAft>
                      </a:pPr>
                      <a:r>
                        <a:rPr lang="en-US" altLang="zh-CN" sz="1100" kern="100" dirty="0">
                          <a:effectLst/>
                          <a:latin typeface="微软雅黑" panose="020B0503020204020204" pitchFamily="34" charset="-122"/>
                          <a:ea typeface="微软雅黑" panose="020B0503020204020204" pitchFamily="34" charset="-122"/>
                          <a:cs typeface="Courier New" panose="02070309020205020404" pitchFamily="49" charset="0"/>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71155537"/>
                  </a:ext>
                </a:extLst>
              </a:tr>
              <a:tr h="460057">
                <a:tc>
                  <a:txBody>
                    <a:bodyPr/>
                    <a:lstStyle/>
                    <a:p>
                      <a:pPr indent="0" algn="ctr">
                        <a:spcAft>
                          <a:spcPts val="0"/>
                        </a:spcAft>
                      </a:pPr>
                      <a:r>
                        <a:rPr lang="zh-CN" altLang="en-US" sz="1100" kern="100" dirty="0">
                          <a:effectLst/>
                          <a:latin typeface="微软雅黑" panose="020B0503020204020204" pitchFamily="34" charset="-122"/>
                          <a:ea typeface="微软雅黑" panose="020B0503020204020204" pitchFamily="34" charset="-122"/>
                        </a:rPr>
                        <a:t>节点</a:t>
                      </a:r>
                      <a:r>
                        <a:rPr lang="en-US" sz="1100" kern="100" dirty="0">
                          <a:effectLst/>
                          <a:latin typeface="微软雅黑" panose="020B0503020204020204" pitchFamily="34" charset="-122"/>
                          <a:ea typeface="微软雅黑" panose="020B0503020204020204" pitchFamily="34" charset="-122"/>
                        </a:rPr>
                        <a:t>2</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en-US" altLang="zh-CN" sz="1100" kern="100" dirty="0">
                          <a:effectLst/>
                          <a:latin typeface="微软雅黑" panose="020B0503020204020204" pitchFamily="34" charset="-122"/>
                          <a:ea typeface="微软雅黑" panose="020B0503020204020204" pitchFamily="34" charset="-122"/>
                          <a:cs typeface="Courier New" panose="02070309020205020404" pitchFamily="49" charset="0"/>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b="1" kern="100" dirty="0">
                          <a:effectLst/>
                          <a:latin typeface="微软雅黑" panose="020B0503020204020204" pitchFamily="34" charset="-122"/>
                          <a:ea typeface="微软雅黑" panose="020B0503020204020204" pitchFamily="34" charset="-122"/>
                        </a:rPr>
                        <a:t>1</a:t>
                      </a:r>
                      <a:endParaRPr lang="zh-CN" sz="1100" b="1"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111535187"/>
                  </a:ext>
                </a:extLst>
              </a:tr>
              <a:tr h="460057">
                <a:tc>
                  <a:txBody>
                    <a:bodyPr/>
                    <a:lstStyle/>
                    <a:p>
                      <a:pPr indent="0" algn="ctr">
                        <a:spcAft>
                          <a:spcPts val="0"/>
                        </a:spcAft>
                      </a:pPr>
                      <a:r>
                        <a:rPr lang="zh-CN" altLang="en-US" sz="1100" kern="100" dirty="0">
                          <a:effectLst/>
                          <a:latin typeface="微软雅黑" panose="020B0503020204020204" pitchFamily="34" charset="-122"/>
                          <a:ea typeface="微软雅黑" panose="020B0503020204020204" pitchFamily="34" charset="-122"/>
                        </a:rPr>
                        <a:t>节点</a:t>
                      </a:r>
                      <a:r>
                        <a:rPr lang="en-US" sz="1100" kern="100" dirty="0">
                          <a:effectLst/>
                          <a:latin typeface="微软雅黑" panose="020B0503020204020204" pitchFamily="34" charset="-122"/>
                          <a:ea typeface="微软雅黑" panose="020B0503020204020204" pitchFamily="34" charset="-122"/>
                        </a:rPr>
                        <a:t>3</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en-US" sz="1100" kern="100">
                          <a:effectLst/>
                          <a:latin typeface="微软雅黑" panose="020B0503020204020204" pitchFamily="34" charset="-122"/>
                          <a:ea typeface="微软雅黑" panose="020B0503020204020204" pitchFamily="34" charset="-122"/>
                        </a:rPr>
                        <a:t>0</a:t>
                      </a:r>
                      <a:endParaRPr lang="zh-CN" sz="1100" kern="10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altLang="zh-CN" sz="1100" kern="100" dirty="0">
                          <a:effectLst/>
                          <a:latin typeface="微软雅黑" panose="020B0503020204020204" pitchFamily="34" charset="-122"/>
                          <a:ea typeface="微软雅黑" panose="020B0503020204020204" pitchFamily="34" charset="-122"/>
                          <a:cs typeface="Courier New" panose="02070309020205020404" pitchFamily="49" charset="0"/>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b="1" kern="100" dirty="0">
                          <a:effectLst/>
                          <a:latin typeface="微软雅黑" panose="020B0503020204020204" pitchFamily="34" charset="-122"/>
                          <a:ea typeface="微软雅黑" panose="020B0503020204020204" pitchFamily="34" charset="-122"/>
                        </a:rPr>
                        <a:t>1</a:t>
                      </a:r>
                      <a:endParaRPr lang="zh-CN" sz="1100" b="1"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843998605"/>
                  </a:ext>
                </a:extLst>
              </a:tr>
              <a:tr h="460057">
                <a:tc>
                  <a:txBody>
                    <a:bodyPr/>
                    <a:lstStyle/>
                    <a:p>
                      <a:pPr indent="0" algn="ctr">
                        <a:spcAft>
                          <a:spcPts val="0"/>
                        </a:spcAft>
                      </a:pPr>
                      <a:r>
                        <a:rPr lang="zh-CN" altLang="en-US" sz="1100" kern="100" dirty="0">
                          <a:effectLst/>
                          <a:latin typeface="微软雅黑" panose="020B0503020204020204" pitchFamily="34" charset="-122"/>
                          <a:ea typeface="微软雅黑" panose="020B0503020204020204" pitchFamily="34" charset="-122"/>
                        </a:rPr>
                        <a:t>节点</a:t>
                      </a:r>
                      <a:r>
                        <a:rPr lang="en-US" sz="1100" kern="100" dirty="0">
                          <a:effectLst/>
                          <a:latin typeface="微软雅黑" panose="020B0503020204020204" pitchFamily="34" charset="-122"/>
                          <a:ea typeface="微软雅黑" panose="020B0503020204020204" pitchFamily="34" charset="-122"/>
                        </a:rPr>
                        <a:t>4</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mpd="sng">
                      <a:noFill/>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indent="0" algn="ctr">
                        <a:spcAft>
                          <a:spcPts val="0"/>
                        </a:spcAft>
                      </a:pPr>
                      <a:r>
                        <a:rPr lang="en-US" sz="1100" b="1" kern="100" dirty="0">
                          <a:effectLst/>
                          <a:latin typeface="微软雅黑" panose="020B0503020204020204" pitchFamily="34" charset="-122"/>
                          <a:ea typeface="微软雅黑" panose="020B0503020204020204" pitchFamily="34" charset="-122"/>
                        </a:rPr>
                        <a:t>1</a:t>
                      </a:r>
                      <a:endParaRPr lang="zh-CN" sz="1100" b="1"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indent="0" algn="ctr">
                        <a:spcAft>
                          <a:spcPts val="0"/>
                        </a:spcAft>
                      </a:pPr>
                      <a:r>
                        <a:rPr lang="en-US" sz="1100" kern="100" dirty="0">
                          <a:effectLst/>
                          <a:latin typeface="微软雅黑" panose="020B0503020204020204" pitchFamily="34" charset="-122"/>
                          <a:ea typeface="微软雅黑" panose="020B0503020204020204" pitchFamily="34" charset="-122"/>
                        </a:rPr>
                        <a:t>0</a:t>
                      </a:r>
                      <a:endParaRPr lang="zh-CN" sz="1100" kern="100" dirty="0">
                        <a:effectLst/>
                        <a:latin typeface="微软雅黑" panose="020B0503020204020204" pitchFamily="34" charset="-122"/>
                        <a:ea typeface="微软雅黑" panose="020B0503020204020204" pitchFamily="34" charset="-122"/>
                        <a:cs typeface="Courier New" panose="02070309020205020404" pitchFamily="49" charset="0"/>
                      </a:endParaRPr>
                    </a:p>
                  </a:txBody>
                  <a:tcPr marL="73068" marR="730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60411485"/>
                  </a:ext>
                </a:extLst>
              </a:tr>
            </a:tbl>
          </a:graphicData>
        </a:graphic>
      </p:graphicFrame>
    </p:spTree>
    <p:extLst>
      <p:ext uri="{BB962C8B-B14F-4D97-AF65-F5344CB8AC3E}">
        <p14:creationId xmlns:p14="http://schemas.microsoft.com/office/powerpoint/2010/main" val="18611169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建模技巧</a:t>
            </a:r>
            <a:r>
              <a:rPr lang="en-US" altLang="zh-CN"/>
              <a:t>.</a:t>
            </a:r>
            <a:r>
              <a:rPr lang="zh-CN" altLang="en-US"/>
              <a:t>非线性表达式</a:t>
            </a:r>
            <a:endParaRPr lang="zh-CN" altLang="en-US" dirty="0"/>
          </a:p>
        </p:txBody>
      </p:sp>
      <p:sp>
        <p:nvSpPr>
          <p:cNvPr id="3" name="内容占位符 2"/>
          <p:cNvSpPr>
            <a:spLocks noGrp="1"/>
          </p:cNvSpPr>
          <p:nvPr>
            <p:ph idx="1"/>
          </p:nvPr>
        </p:nvSpPr>
        <p:spPr/>
        <p:txBody>
          <a:bodyPr/>
          <a:lstStyle/>
          <a:p>
            <a:endParaRPr lang="en-US" altLang="zh-CN"/>
          </a:p>
          <a:p>
            <a:endParaRPr lang="en-US" altLang="zh-CN"/>
          </a:p>
          <a:p>
            <a:endParaRPr lang="en-US" altLang="zh-CN"/>
          </a:p>
          <a:p>
            <a:endParaRPr lang="zh-CN" altLang="en-US" dirty="0"/>
          </a:p>
        </p:txBody>
      </p:sp>
      <p:pic>
        <p:nvPicPr>
          <p:cNvPr id="4" name="图片 3"/>
          <p:cNvPicPr>
            <a:picLocks noChangeAspect="1"/>
          </p:cNvPicPr>
          <p:nvPr/>
        </p:nvPicPr>
        <p:blipFill>
          <a:blip r:embed="rId3"/>
          <a:stretch>
            <a:fillRect/>
          </a:stretch>
        </p:blipFill>
        <p:spPr>
          <a:xfrm>
            <a:off x="106926" y="2707436"/>
            <a:ext cx="2701433" cy="2014383"/>
          </a:xfrm>
          <a:prstGeom prst="rect">
            <a:avLst/>
          </a:prstGeom>
        </p:spPr>
      </p:pic>
      <p:pic>
        <p:nvPicPr>
          <p:cNvPr id="5" name="图片 4"/>
          <p:cNvPicPr>
            <a:picLocks noChangeAspect="1"/>
          </p:cNvPicPr>
          <p:nvPr/>
        </p:nvPicPr>
        <p:blipFill>
          <a:blip r:embed="rId4"/>
          <a:stretch>
            <a:fillRect/>
          </a:stretch>
        </p:blipFill>
        <p:spPr>
          <a:xfrm>
            <a:off x="2955635" y="2203838"/>
            <a:ext cx="6090042" cy="2879439"/>
          </a:xfrm>
          <a:prstGeom prst="rect">
            <a:avLst/>
          </a:prstGeom>
        </p:spPr>
      </p:pic>
    </p:spTree>
    <p:extLst>
      <p:ext uri="{BB962C8B-B14F-4D97-AF65-F5344CB8AC3E}">
        <p14:creationId xmlns:p14="http://schemas.microsoft.com/office/powerpoint/2010/main" val="2716716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normAutofit/>
          </a:bodyPr>
          <a:lstStyle/>
          <a:p>
            <a:r>
              <a:rPr lang="zh-CN" altLang="en-US" dirty="0"/>
              <a:t>引言</a:t>
            </a:r>
            <a:r>
              <a:rPr lang="en-US" altLang="zh-CN" dirty="0"/>
              <a:t>.</a:t>
            </a:r>
            <a:r>
              <a:rPr lang="zh-CN" altLang="en-US" dirty="0"/>
              <a:t>什么是科学与技术</a:t>
            </a:r>
            <a:endParaRPr lang="zh-CN" dirty="0"/>
          </a:p>
        </p:txBody>
      </p:sp>
      <p:pic>
        <p:nvPicPr>
          <p:cNvPr id="5" name="内容占位符 4">
            <a:extLst>
              <a:ext uri="{FF2B5EF4-FFF2-40B4-BE49-F238E27FC236}">
                <a16:creationId xmlns:a16="http://schemas.microsoft.com/office/drawing/2014/main" id="{E07C10F3-2A7E-4307-8ABF-82DD45DCDBD3}"/>
              </a:ext>
            </a:extLst>
          </p:cNvPr>
          <p:cNvPicPr>
            <a:picLocks noGrp="1" noChangeAspect="1"/>
          </p:cNvPicPr>
          <p:nvPr>
            <p:ph idx="1"/>
          </p:nvPr>
        </p:nvPicPr>
        <p:blipFill>
          <a:blip r:embed="rId3"/>
          <a:stretch>
            <a:fillRect/>
          </a:stretch>
        </p:blipFill>
        <p:spPr>
          <a:xfrm>
            <a:off x="1800357" y="2073275"/>
            <a:ext cx="5605199" cy="4114800"/>
          </a:xfrm>
          <a:prstGeom prst="rect">
            <a:avLst/>
          </a:prstGeom>
        </p:spPr>
      </p:pic>
    </p:spTree>
    <p:extLst>
      <p:ext uri="{BB962C8B-B14F-4D97-AF65-F5344CB8AC3E}">
        <p14:creationId xmlns:p14="http://schemas.microsoft.com/office/powerpoint/2010/main" val="35692763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建模技巧</a:t>
            </a:r>
            <a:r>
              <a:rPr lang="en-US" altLang="zh-CN"/>
              <a:t>.</a:t>
            </a:r>
            <a:r>
              <a:rPr lang="zh-CN" altLang="en-US"/>
              <a:t>非线性表达式</a:t>
            </a:r>
            <a:endParaRPr lang="zh-CN" altLang="en-US" dirty="0"/>
          </a:p>
        </p:txBody>
      </p:sp>
      <p:sp>
        <p:nvSpPr>
          <p:cNvPr id="3" name="内容占位符 2"/>
          <p:cNvSpPr>
            <a:spLocks noGrp="1"/>
          </p:cNvSpPr>
          <p:nvPr>
            <p:ph idx="1"/>
          </p:nvPr>
        </p:nvSpPr>
        <p:spPr/>
        <p:txBody>
          <a:bodyPr/>
          <a:lstStyle/>
          <a:p>
            <a:r>
              <a:rPr lang="zh-CN" altLang="en-US" dirty="0"/>
              <a:t>可以转化为线性表达式的非线性表达式</a:t>
            </a:r>
            <a:endParaRPr lang="en-US" altLang="zh-CN" dirty="0"/>
          </a:p>
          <a:p>
            <a:pPr lvl="1"/>
            <a:r>
              <a:rPr lang="zh-CN" altLang="en-US" dirty="0"/>
              <a:t>最大值最小值</a:t>
            </a:r>
          </a:p>
          <a:p>
            <a:pPr lvl="1"/>
            <a:r>
              <a:rPr lang="zh-CN" altLang="en-US" dirty="0"/>
              <a:t>绝对值</a:t>
            </a:r>
          </a:p>
          <a:p>
            <a:pPr lvl="1"/>
            <a:r>
              <a:rPr lang="zh-CN" altLang="en-US" dirty="0"/>
              <a:t>分段线性函数</a:t>
            </a:r>
            <a:endParaRPr lang="en-US" altLang="zh-CN" dirty="0"/>
          </a:p>
          <a:p>
            <a:pPr lvl="1"/>
            <a:r>
              <a:rPr lang="zh-CN" altLang="en-US" dirty="0"/>
              <a:t>逻辑运算</a:t>
            </a:r>
            <a:endParaRPr lang="en-US" altLang="zh-CN" dirty="0"/>
          </a:p>
          <a:p>
            <a:pPr lvl="2"/>
            <a:r>
              <a:rPr lang="zh-CN" altLang="en-US" dirty="0"/>
              <a:t>与或非</a:t>
            </a:r>
            <a:endParaRPr lang="en-US" altLang="zh-CN" dirty="0"/>
          </a:p>
          <a:p>
            <a:pPr lvl="2"/>
            <a:r>
              <a:rPr lang="zh-CN" altLang="en-US" dirty="0"/>
              <a:t>蕴涵</a:t>
            </a:r>
            <a:endParaRPr lang="en-US" altLang="zh-CN" dirty="0"/>
          </a:p>
          <a:p>
            <a:r>
              <a:rPr lang="zh-CN" altLang="en-US" dirty="0"/>
              <a:t>常用方法</a:t>
            </a:r>
            <a:endParaRPr lang="en-US" altLang="zh-CN" dirty="0"/>
          </a:p>
          <a:p>
            <a:pPr lvl="1"/>
            <a:r>
              <a:rPr lang="zh-CN" altLang="en-US" dirty="0"/>
              <a:t>充分大数 </a:t>
            </a:r>
            <a:r>
              <a:rPr lang="en-US" altLang="zh-CN" dirty="0"/>
              <a:t>(Big-M)</a:t>
            </a:r>
          </a:p>
          <a:p>
            <a:pPr lvl="2"/>
            <a:r>
              <a:rPr lang="zh-CN" altLang="en-US" dirty="0"/>
              <a:t>多大才算大</a:t>
            </a:r>
            <a:r>
              <a:rPr lang="en-US" altLang="zh-CN" dirty="0"/>
              <a:t>?</a:t>
            </a:r>
          </a:p>
          <a:p>
            <a:endParaRPr lang="en-US" altLang="zh-CN" dirty="0"/>
          </a:p>
          <a:p>
            <a:endParaRPr lang="en-US" altLang="zh-CN" dirty="0"/>
          </a:p>
          <a:p>
            <a:endParaRPr lang="en-US" altLang="zh-CN" dirty="0"/>
          </a:p>
          <a:p>
            <a:endParaRPr lang="zh-CN" altLang="en-US" dirty="0"/>
          </a:p>
        </p:txBody>
      </p:sp>
      <p:pic>
        <p:nvPicPr>
          <p:cNvPr id="7" name="图片 6"/>
          <p:cNvPicPr>
            <a:picLocks noChangeAspect="1"/>
          </p:cNvPicPr>
          <p:nvPr/>
        </p:nvPicPr>
        <p:blipFill>
          <a:blip r:embed="rId3"/>
          <a:stretch>
            <a:fillRect/>
          </a:stretch>
        </p:blipFill>
        <p:spPr>
          <a:xfrm>
            <a:off x="4252522" y="2668649"/>
            <a:ext cx="3016163" cy="3438400"/>
          </a:xfrm>
          <a:prstGeom prst="rect">
            <a:avLst/>
          </a:prstGeom>
        </p:spPr>
      </p:pic>
    </p:spTree>
    <p:extLst>
      <p:ext uri="{BB962C8B-B14F-4D97-AF65-F5344CB8AC3E}">
        <p14:creationId xmlns:p14="http://schemas.microsoft.com/office/powerpoint/2010/main" val="2784347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建模技巧</a:t>
            </a:r>
            <a:r>
              <a:rPr lang="en-US" altLang="zh-CN"/>
              <a:t>.</a:t>
            </a:r>
            <a:r>
              <a:rPr lang="zh-CN" altLang="en-US"/>
              <a:t>编程风格</a:t>
            </a:r>
            <a:endParaRPr lang="zh-CN" altLang="en-US" dirty="0"/>
          </a:p>
        </p:txBody>
      </p:sp>
      <p:sp>
        <p:nvSpPr>
          <p:cNvPr id="3" name="内容占位符 2"/>
          <p:cNvSpPr>
            <a:spLocks noGrp="1"/>
          </p:cNvSpPr>
          <p:nvPr>
            <p:ph idx="1"/>
          </p:nvPr>
        </p:nvSpPr>
        <p:spPr/>
        <p:txBody>
          <a:bodyPr/>
          <a:lstStyle/>
          <a:p>
            <a:r>
              <a:rPr lang="zh-CN" altLang="en-US"/>
              <a:t>尽量使用单字母表示符号</a:t>
            </a:r>
            <a:endParaRPr lang="en-US" altLang="zh-CN"/>
          </a:p>
          <a:p>
            <a:pPr lvl="1"/>
            <a:r>
              <a:rPr lang="zh-CN" altLang="en-US"/>
              <a:t>实在不够用可以考虑希腊字母</a:t>
            </a:r>
            <a:endParaRPr lang="en-US" altLang="zh-CN"/>
          </a:p>
          <a:p>
            <a:r>
              <a:rPr lang="zh-CN" altLang="en-US"/>
              <a:t>同类符号保持一致性</a:t>
            </a:r>
            <a:endParaRPr lang="en-US" altLang="zh-CN"/>
          </a:p>
          <a:p>
            <a:pPr lvl="1"/>
            <a:r>
              <a:rPr lang="zh-CN" altLang="en-US"/>
              <a:t>建议集合用大写字母</a:t>
            </a:r>
            <a:endParaRPr lang="en-US" altLang="zh-CN"/>
          </a:p>
          <a:p>
            <a:pPr lvl="1"/>
            <a:r>
              <a:rPr lang="zh-CN" altLang="en-US"/>
              <a:t>建议常量用大写字母</a:t>
            </a:r>
            <a:endParaRPr lang="en-US" altLang="zh-CN"/>
          </a:p>
          <a:p>
            <a:pPr lvl="1"/>
            <a:r>
              <a:rPr lang="zh-CN" altLang="en-US"/>
              <a:t>决策变量用小写字母</a:t>
            </a:r>
            <a:endParaRPr lang="en-US" altLang="zh-CN"/>
          </a:p>
          <a:p>
            <a:r>
              <a:rPr lang="zh-CN" altLang="en-US"/>
              <a:t>可以定义函数替换复杂的表达式</a:t>
            </a:r>
            <a:endParaRPr lang="en-US" altLang="zh-CN"/>
          </a:p>
          <a:p>
            <a:endParaRPr lang="zh-CN" altLang="en-US" dirty="0"/>
          </a:p>
        </p:txBody>
      </p:sp>
    </p:spTree>
    <p:extLst>
      <p:ext uri="{BB962C8B-B14F-4D97-AF65-F5344CB8AC3E}">
        <p14:creationId xmlns:p14="http://schemas.microsoft.com/office/powerpoint/2010/main" val="4356497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课堂练习</a:t>
            </a:r>
            <a:endParaRPr lang="zh-CN" altLang="en-US" dirty="0"/>
          </a:p>
        </p:txBody>
      </p:sp>
      <p:sp>
        <p:nvSpPr>
          <p:cNvPr id="3" name="内容占位符 2"/>
          <p:cNvSpPr>
            <a:spLocks noGrp="1"/>
          </p:cNvSpPr>
          <p:nvPr>
            <p:ph idx="1"/>
          </p:nvPr>
        </p:nvSpPr>
        <p:spPr/>
        <p:txBody>
          <a:bodyPr>
            <a:normAutofit/>
          </a:bodyPr>
          <a:lstStyle/>
          <a:p>
            <a:r>
              <a:rPr lang="zh-CN" altLang="en-US" dirty="0"/>
              <a:t>根据模型还原问题</a:t>
            </a:r>
            <a:endParaRPr lang="en-US" altLang="zh-CN" dirty="0"/>
          </a:p>
          <a:p>
            <a:pPr lvl="1"/>
            <a:r>
              <a:rPr lang="zh-CN" altLang="en-US" dirty="0">
                <a:solidFill>
                  <a:schemeClr val="bg1">
                    <a:lumMod val="95000"/>
                  </a:schemeClr>
                </a:solidFill>
              </a:rPr>
              <a:t>背包问题</a:t>
            </a:r>
            <a:endParaRPr lang="en-US" altLang="zh-CN" dirty="0">
              <a:solidFill>
                <a:schemeClr val="bg1">
                  <a:lumMod val="95000"/>
                </a:schemeClr>
              </a:solidFill>
            </a:endParaRPr>
          </a:p>
          <a:p>
            <a:r>
              <a:rPr lang="zh-CN" altLang="en-US" dirty="0"/>
              <a:t>根据问题描述建模</a:t>
            </a:r>
            <a:endParaRPr lang="en-US" altLang="zh-CN" dirty="0"/>
          </a:p>
          <a:p>
            <a:pPr lvl="1"/>
            <a:r>
              <a:rPr lang="zh-CN" altLang="en-US" dirty="0"/>
              <a:t>图着色问题</a:t>
            </a:r>
            <a:endParaRPr lang="en-US" altLang="zh-CN" dirty="0"/>
          </a:p>
          <a:p>
            <a:pPr lvl="2"/>
            <a:r>
              <a:rPr lang="zh-CN" altLang="en-US" dirty="0"/>
              <a:t>判定版本</a:t>
            </a:r>
            <a:endParaRPr lang="en-US" altLang="zh-CN" dirty="0"/>
          </a:p>
          <a:p>
            <a:pPr lvl="2"/>
            <a:r>
              <a:rPr lang="zh-CN" altLang="en-US" dirty="0"/>
              <a:t>优化版本</a:t>
            </a:r>
            <a:endParaRPr lang="en-US" altLang="zh-CN" dirty="0"/>
          </a:p>
          <a:p>
            <a:pPr lvl="1"/>
            <a:r>
              <a:rPr lang="zh-CN" altLang="en-US" dirty="0"/>
              <a:t>中心选址问题</a:t>
            </a:r>
            <a:endParaRPr lang="en-US" altLang="zh-CN" dirty="0"/>
          </a:p>
          <a:p>
            <a:pPr lvl="1"/>
            <a:r>
              <a:rPr lang="zh-CN" altLang="en-US" dirty="0"/>
              <a:t>最短路问题</a:t>
            </a:r>
            <a:endParaRPr lang="en-US" altLang="zh-CN" dirty="0"/>
          </a:p>
          <a:p>
            <a:pPr lvl="1"/>
            <a:r>
              <a:rPr lang="zh-CN" altLang="en-US" dirty="0"/>
              <a:t>旅行销售员问题 </a:t>
            </a:r>
            <a:r>
              <a:rPr lang="en-US" altLang="zh-CN" dirty="0"/>
              <a:t>(TSP)</a:t>
            </a:r>
          </a:p>
          <a:p>
            <a:pPr lvl="1"/>
            <a:r>
              <a:rPr lang="zh-CN" altLang="en-US" dirty="0"/>
              <a:t>平面装配问题</a:t>
            </a:r>
          </a:p>
        </p:txBody>
      </p:sp>
    </p:spTree>
    <p:extLst>
      <p:ext uri="{BB962C8B-B14F-4D97-AF65-F5344CB8AC3E}">
        <p14:creationId xmlns:p14="http://schemas.microsoft.com/office/powerpoint/2010/main" val="39314314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根据模型还原问题</a:t>
            </a:r>
          </a:p>
        </p:txBody>
      </p:sp>
      <mc:AlternateContent xmlns:mc="http://schemas.openxmlformats.org/markup-compatibility/2006" xmlns:a14="http://schemas.microsoft.com/office/drawing/2010/main">
        <mc:Choice Requires="a14">
          <p:graphicFrame>
            <p:nvGraphicFramePr>
              <p:cNvPr id="5" name="内容占位符 3"/>
              <p:cNvGraphicFramePr>
                <a:graphicFrameLocks noGrp="1"/>
              </p:cNvGraphicFramePr>
              <p:nvPr>
                <p:ph idx="1"/>
                <p:extLst>
                  <p:ext uri="{D42A27DB-BD31-4B8C-83A1-F6EECF244321}">
                    <p14:modId xmlns:p14="http://schemas.microsoft.com/office/powerpoint/2010/main" val="1436517339"/>
                  </p:ext>
                </p:extLst>
              </p:nvPr>
            </p:nvGraphicFramePr>
            <p:xfrm>
              <a:off x="250825" y="2073275"/>
              <a:ext cx="7429500" cy="3600000"/>
            </p:xfrm>
            <a:graphic>
              <a:graphicData uri="http://schemas.openxmlformats.org/drawingml/2006/table">
                <a:tbl>
                  <a:tblPr firstRow="1" bandRow="1">
                    <a:tableStyleId>{5C22544A-7EE6-4342-B048-85BDC9FD1C3A}</a:tableStyleId>
                  </a:tblPr>
                  <a:tblGrid>
                    <a:gridCol w="2144712">
                      <a:extLst>
                        <a:ext uri="{9D8B030D-6E8A-4147-A177-3AD203B41FA5}">
                          <a16:colId xmlns:a16="http://schemas.microsoft.com/office/drawing/2014/main" val="20000"/>
                        </a:ext>
                      </a:extLst>
                    </a:gridCol>
                    <a:gridCol w="5284788">
                      <a:extLst>
                        <a:ext uri="{9D8B030D-6E8A-4147-A177-3AD203B41FA5}">
                          <a16:colId xmlns:a16="http://schemas.microsoft.com/office/drawing/2014/main" val="20001"/>
                        </a:ext>
                      </a:extLst>
                    </a:gridCol>
                  </a:tblGrid>
                  <a:tr h="1487916">
                    <a:tc>
                      <a:txBody>
                        <a:bodyPr/>
                        <a:lstStyle/>
                        <a:p>
                          <a:pPr algn="r"/>
                          <a:r>
                            <a:rPr lang="en-US" altLang="zh-CN" sz="2400" dirty="0">
                              <a:solidFill>
                                <a:schemeClr val="tx1"/>
                              </a:solidFill>
                            </a:rPr>
                            <a:t>max</a:t>
                          </a:r>
                          <a:endParaRPr lang="zh-CN" altLang="en-US"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indent="0" algn="l">
                            <a:buNone/>
                          </a:pPr>
                          <a14:m>
                            <m:oMathPara xmlns:m="http://schemas.openxmlformats.org/officeDocument/2006/math">
                              <m:oMathParaPr>
                                <m:jc m:val="left"/>
                              </m:oMathParaPr>
                              <m:oMath xmlns:m="http://schemas.openxmlformats.org/officeDocument/2006/math">
                                <m:nary>
                                  <m:naryPr>
                                    <m:chr m:val="∑"/>
                                    <m:ctrlPr>
                                      <a:rPr lang="en-US" altLang="zh-CN" sz="2400" i="1" smtClean="0">
                                        <a:solidFill>
                                          <a:schemeClr val="tx1"/>
                                        </a:solidFill>
                                        <a:latin typeface="Cambria Math" panose="02040503050406030204" pitchFamily="18" charset="0"/>
                                      </a:rPr>
                                    </m:ctrlPr>
                                  </m:naryPr>
                                  <m:sub>
                                    <m:r>
                                      <m:rPr>
                                        <m:brk m:alnAt="23"/>
                                      </m:rPr>
                                      <a:rPr lang="en-US" altLang="zh-CN" sz="2400" i="1">
                                        <a:solidFill>
                                          <a:schemeClr val="tx1"/>
                                        </a:solidFill>
                                        <a:latin typeface="Cambria Math" panose="02040503050406030204" pitchFamily="18" charset="0"/>
                                      </a:rPr>
                                      <m:t>𝑖</m:t>
                                    </m:r>
                                    <m:r>
                                      <a:rPr lang="en-US" altLang="zh-CN" sz="2400" i="1">
                                        <a:solidFill>
                                          <a:schemeClr val="tx1"/>
                                        </a:solidFill>
                                        <a:latin typeface="Cambria Math" panose="02040503050406030204" pitchFamily="18" charset="0"/>
                                      </a:rPr>
                                      <m:t>=1</m:t>
                                    </m:r>
                                  </m:sub>
                                  <m:sup>
                                    <m:r>
                                      <a:rPr lang="en-US" altLang="zh-CN" sz="2400" i="1">
                                        <a:solidFill>
                                          <a:schemeClr val="tx1"/>
                                        </a:solidFill>
                                        <a:latin typeface="Cambria Math" panose="02040503050406030204" pitchFamily="18" charset="0"/>
                                      </a:rPr>
                                      <m:t>𝑚</m:t>
                                    </m:r>
                                  </m:sup>
                                  <m:e>
                                    <m:sSub>
                                      <m:sSubPr>
                                        <m:ctrlPr>
                                          <a:rPr lang="en-US" altLang="zh-CN"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𝑣</m:t>
                                        </m:r>
                                      </m:e>
                                      <m:sub>
                                        <m:r>
                                          <a:rPr lang="en-US" altLang="zh-CN" sz="2400" i="1">
                                            <a:solidFill>
                                              <a:schemeClr val="tx1"/>
                                            </a:solidFill>
                                            <a:latin typeface="Cambria Math" panose="02040503050406030204" pitchFamily="18" charset="0"/>
                                          </a:rPr>
                                          <m:t>𝑖</m:t>
                                        </m:r>
                                      </m:sub>
                                    </m:sSub>
                                  </m:e>
                                </m:nary>
                                <m:sSub>
                                  <m:sSubPr>
                                    <m:ctrlPr>
                                      <a:rPr lang="en-US" altLang="zh-CN" sz="2400" i="1">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𝑥</m:t>
                                    </m:r>
                                  </m:e>
                                  <m:sub>
                                    <m:r>
                                      <a:rPr lang="en-US" altLang="zh-CN" sz="2400" i="1">
                                        <a:solidFill>
                                          <a:schemeClr val="tx1"/>
                                        </a:solidFill>
                                        <a:latin typeface="Cambria Math" panose="02040503050406030204" pitchFamily="18" charset="0"/>
                                      </a:rPr>
                                      <m:t>𝑖</m:t>
                                    </m:r>
                                  </m:sub>
                                </m:sSub>
                              </m:oMath>
                            </m:oMathPara>
                          </a14:m>
                          <a:endParaRPr lang="en-US" altLang="zh-CN"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48791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ctrlP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m:rPr>
                                        <m:brk m:alnAt="23"/>
                                      </m:rP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t>𝑖</m:t>
                                    </m:r>
                                    <m: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t>=1</m:t>
                                    </m:r>
                                  </m:sub>
                                  <m:sup>
                                    <m: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t>𝑚</m:t>
                                    </m:r>
                                  </m:sup>
                                  <m:e>
                                    <m:sSub>
                                      <m:sSubPr>
                                        <m:ctrlP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t>𝑤</m:t>
                                        </m:r>
                                      </m:e>
                                      <m:sub>
                                        <m: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t>𝑖</m:t>
                                        </m:r>
                                      </m:sub>
                                    </m:sSub>
                                  </m:e>
                                </m:nary>
                                <m:sSub>
                                  <m:sSubPr>
                                    <m:ctrlP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t>𝑖</m:t>
                                    </m:r>
                                  </m:sub>
                                </m:sSub>
                                <m: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t>𝑊</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24168">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14:m>
                            <m:oMathPara xmlns:m="http://schemas.openxmlformats.org/officeDocument/2006/math">
                              <m:oMathParaPr>
                                <m:jc m:val="left"/>
                              </m:oMathParaPr>
                              <m:oMath xmlns:m="http://schemas.openxmlformats.org/officeDocument/2006/math">
                                <m:sSub>
                                  <m:sSubPr>
                                    <m:ctrlP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t>𝑥</m:t>
                                    </m:r>
                                  </m:e>
                                  <m:sub>
                                    <m: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cs typeface="+mn-cs"/>
                                      </a:rPr>
                                      <m:t>𝑖</m:t>
                                    </m:r>
                                  </m:sub>
                                </m:sSub>
                                <m:r>
                                  <a:rPr kumimoji="0" lang="en-US" altLang="zh-CN" sz="2400" b="1" i="1" u="none" strike="noStrike" kern="1200" cap="none" spc="0" normalizeH="0" baseline="0" noProof="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𝑚</m:t>
                                </m:r>
                              </m:oMath>
                            </m:oMathPara>
                          </a14:m>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5" name="内容占位符 3"/>
              <p:cNvGraphicFramePr>
                <a:graphicFrameLocks noGrp="1"/>
              </p:cNvGraphicFramePr>
              <p:nvPr>
                <p:ph idx="1"/>
                <p:extLst>
                  <p:ext uri="{D42A27DB-BD31-4B8C-83A1-F6EECF244321}">
                    <p14:modId xmlns:p14="http://schemas.microsoft.com/office/powerpoint/2010/main" val="1436517339"/>
                  </p:ext>
                </p:extLst>
              </p:nvPr>
            </p:nvGraphicFramePr>
            <p:xfrm>
              <a:off x="250825" y="2073275"/>
              <a:ext cx="7429500" cy="3600000"/>
            </p:xfrm>
            <a:graphic>
              <a:graphicData uri="http://schemas.openxmlformats.org/drawingml/2006/table">
                <a:tbl>
                  <a:tblPr firstRow="1" bandRow="1">
                    <a:tableStyleId>{5C22544A-7EE6-4342-B048-85BDC9FD1C3A}</a:tableStyleId>
                  </a:tblPr>
                  <a:tblGrid>
                    <a:gridCol w="2144712">
                      <a:extLst>
                        <a:ext uri="{9D8B030D-6E8A-4147-A177-3AD203B41FA5}">
                          <a16:colId xmlns:a16="http://schemas.microsoft.com/office/drawing/2014/main" val="20000"/>
                        </a:ext>
                      </a:extLst>
                    </a:gridCol>
                    <a:gridCol w="5284788">
                      <a:extLst>
                        <a:ext uri="{9D8B030D-6E8A-4147-A177-3AD203B41FA5}">
                          <a16:colId xmlns:a16="http://schemas.microsoft.com/office/drawing/2014/main" val="20001"/>
                        </a:ext>
                      </a:extLst>
                    </a:gridCol>
                  </a:tblGrid>
                  <a:tr h="1487916">
                    <a:tc>
                      <a:txBody>
                        <a:bodyPr/>
                        <a:lstStyle/>
                        <a:p>
                          <a:pPr algn="r"/>
                          <a:r>
                            <a:rPr lang="en-US" altLang="zh-CN" sz="2400" dirty="0">
                              <a:solidFill>
                                <a:schemeClr val="tx1"/>
                              </a:solidFill>
                            </a:rPr>
                            <a:t>max</a:t>
                          </a:r>
                          <a:endParaRPr lang="zh-CN" altLang="en-US"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40600" b="-142213"/>
                          </a:stretch>
                        </a:blipFill>
                      </a:tcPr>
                    </a:tc>
                    <a:extLst>
                      <a:ext uri="{0D108BD9-81ED-4DB2-BD59-A6C34878D82A}">
                        <a16:rowId xmlns:a16="http://schemas.microsoft.com/office/drawing/2014/main" val="10000"/>
                      </a:ext>
                    </a:extLst>
                  </a:tr>
                  <a:tr h="148791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0600" t="-99592" b="-41633"/>
                          </a:stretch>
                        </a:blipFill>
                      </a:tcPr>
                    </a:tc>
                    <a:extLst>
                      <a:ext uri="{0D108BD9-81ED-4DB2-BD59-A6C34878D82A}">
                        <a16:rowId xmlns:a16="http://schemas.microsoft.com/office/drawing/2014/main" val="10001"/>
                      </a:ext>
                    </a:extLst>
                  </a:tr>
                  <a:tr h="624168">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0600" t="-479412"/>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9933195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根据模型还原问题</a:t>
            </a:r>
          </a:p>
        </p:txBody>
      </p:sp>
      <mc:AlternateContent xmlns:mc="http://schemas.openxmlformats.org/markup-compatibility/2006" xmlns:a14="http://schemas.microsoft.com/office/drawing/2010/main">
        <mc:Choice Requires="a14">
          <p:graphicFrame>
            <p:nvGraphicFramePr>
              <p:cNvPr id="6" name="内容占位符 3"/>
              <p:cNvGraphicFramePr>
                <a:graphicFrameLocks noGrp="1"/>
              </p:cNvGraphicFramePr>
              <p:nvPr>
                <p:ph idx="1"/>
                <p:extLst>
                  <p:ext uri="{D42A27DB-BD31-4B8C-83A1-F6EECF244321}">
                    <p14:modId xmlns:p14="http://schemas.microsoft.com/office/powerpoint/2010/main" val="3416008647"/>
                  </p:ext>
                </p:extLst>
              </p:nvPr>
            </p:nvGraphicFramePr>
            <p:xfrm>
              <a:off x="250825" y="2073275"/>
              <a:ext cx="7429500" cy="3715768"/>
            </p:xfrm>
            <a:graphic>
              <a:graphicData uri="http://schemas.openxmlformats.org/drawingml/2006/table">
                <a:tbl>
                  <a:tblPr firstRow="1" bandRow="1">
                    <a:tableStyleId>{5C22544A-7EE6-4342-B048-85BDC9FD1C3A}</a:tableStyleId>
                  </a:tblPr>
                  <a:tblGrid>
                    <a:gridCol w="1623190">
                      <a:extLst>
                        <a:ext uri="{9D8B030D-6E8A-4147-A177-3AD203B41FA5}">
                          <a16:colId xmlns:a16="http://schemas.microsoft.com/office/drawing/2014/main" val="20000"/>
                        </a:ext>
                      </a:extLst>
                    </a:gridCol>
                    <a:gridCol w="5806310">
                      <a:extLst>
                        <a:ext uri="{9D8B030D-6E8A-4147-A177-3AD203B41FA5}">
                          <a16:colId xmlns:a16="http://schemas.microsoft.com/office/drawing/2014/main" val="20001"/>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naryPr>
                                  <m:sub>
                                    <m:eqArr>
                                      <m:eqArr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eqArrPr>
                                      <m:e>
                                        <m:r>
                                          <m:rPr>
                                            <m:brk m:alnAt="7"/>
                                          </m:r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𝐿</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𝑅</m:t>
                                        </m:r>
                                      </m:e>
                                    </m:eqAr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𝑐</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Sub>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Sub>
                                  </m:e>
                                </m:nary>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m>
                                  <m:mPr>
                                    <m:mcs>
                                      <m:mc>
                                        <m:mcPr>
                                          <m:count m:val="1"/>
                                          <m:mcJc m:val="center"/>
                                        </m:mcPr>
                                      </m:mc>
                                    </m:mcs>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mPr>
                                  <m:mr>
                                    <m:e>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𝑅</m:t>
                                          </m: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𝐿</m:t>
                                      </m:r>
                                    </m:e>
                                  </m:mr>
                                  <m:m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e>
                                  </m:mr>
                                </m:m>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𝐿</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𝑅</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043180"/>
                      </a:ext>
                    </a:extLst>
                  </a:tr>
                  <a:tr h="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r>
                                  <m:rPr>
                                    <m:brk m:alnAt="7"/>
                                  </m:r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𝐿</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𝑅</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6" name="内容占位符 3"/>
              <p:cNvGraphicFramePr>
                <a:graphicFrameLocks noGrp="1"/>
              </p:cNvGraphicFramePr>
              <p:nvPr>
                <p:ph idx="1"/>
                <p:extLst>
                  <p:ext uri="{D42A27DB-BD31-4B8C-83A1-F6EECF244321}">
                    <p14:modId xmlns:p14="http://schemas.microsoft.com/office/powerpoint/2010/main" val="3416008647"/>
                  </p:ext>
                </p:extLst>
              </p:nvPr>
            </p:nvGraphicFramePr>
            <p:xfrm>
              <a:off x="250825" y="2073275"/>
              <a:ext cx="7429500" cy="3715768"/>
            </p:xfrm>
            <a:graphic>
              <a:graphicData uri="http://schemas.openxmlformats.org/drawingml/2006/table">
                <a:tbl>
                  <a:tblPr firstRow="1" bandRow="1">
                    <a:tableStyleId>{5C22544A-7EE6-4342-B048-85BDC9FD1C3A}</a:tableStyleId>
                  </a:tblPr>
                  <a:tblGrid>
                    <a:gridCol w="1623190">
                      <a:extLst>
                        <a:ext uri="{9D8B030D-6E8A-4147-A177-3AD203B41FA5}">
                          <a16:colId xmlns:a16="http://schemas.microsoft.com/office/drawing/2014/main" val="20000"/>
                        </a:ext>
                      </a:extLst>
                    </a:gridCol>
                    <a:gridCol w="5806310">
                      <a:extLst>
                        <a:ext uri="{9D8B030D-6E8A-4147-A177-3AD203B41FA5}">
                          <a16:colId xmlns:a16="http://schemas.microsoft.com/office/drawing/2014/main" val="20001"/>
                        </a:ext>
                      </a:extLst>
                    </a:gridCol>
                  </a:tblGrid>
                  <a:tr h="1012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7912" b="-267470"/>
                          </a:stretch>
                        </a:blipFill>
                      </a:tcPr>
                    </a:tc>
                    <a:extLst>
                      <a:ext uri="{0D108BD9-81ED-4DB2-BD59-A6C34878D82A}">
                        <a16:rowId xmlns:a16="http://schemas.microsoft.com/office/drawing/2014/main" val="10000"/>
                      </a:ext>
                    </a:extLst>
                  </a:tr>
                  <a:tr h="1117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7912" t="-90217" b="-141304"/>
                          </a:stretch>
                        </a:blipFill>
                      </a:tcPr>
                    </a:tc>
                    <a:extLst>
                      <a:ext uri="{0D108BD9-81ED-4DB2-BD59-A6C34878D82A}">
                        <a16:rowId xmlns:a16="http://schemas.microsoft.com/office/drawing/2014/main" val="10001"/>
                      </a:ext>
                    </a:extLst>
                  </a:tr>
                  <a:tr h="102038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7912" t="-209581" b="-55689"/>
                          </a:stretch>
                        </a:blipFill>
                      </a:tcPr>
                    </a:tc>
                    <a:extLst>
                      <a:ext uri="{0D108BD9-81ED-4DB2-BD59-A6C34878D82A}">
                        <a16:rowId xmlns:a16="http://schemas.microsoft.com/office/drawing/2014/main" val="226043180"/>
                      </a:ext>
                    </a:extLst>
                  </a:tr>
                  <a:tr h="565722">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7912" t="-555914"/>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38094368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图着色</a:t>
            </a:r>
            <a:endParaRPr lang="zh-CN" altLang="en-US" dirty="0"/>
          </a:p>
        </p:txBody>
      </p:sp>
      <p:pic>
        <p:nvPicPr>
          <p:cNvPr id="4" name="内容占位符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456104" y="2073275"/>
            <a:ext cx="4293704" cy="4114800"/>
          </a:xfrm>
        </p:spPr>
      </p:pic>
    </p:spTree>
    <p:extLst>
      <p:ext uri="{BB962C8B-B14F-4D97-AF65-F5344CB8AC3E}">
        <p14:creationId xmlns:p14="http://schemas.microsoft.com/office/powerpoint/2010/main" val="11656455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图着色</a:t>
            </a:r>
            <a:r>
              <a:rPr lang="en-US" altLang="zh-CN"/>
              <a:t>(</a:t>
            </a:r>
            <a:r>
              <a:rPr lang="zh-CN" altLang="en-US"/>
              <a:t>判定</a:t>
            </a:r>
            <a:r>
              <a:rPr lang="en-US" altLang="zh-CN"/>
              <a:t>)</a:t>
            </a:r>
            <a:endParaRPr lang="zh-CN" altLang="en-US" dirty="0"/>
          </a:p>
        </p:txBody>
      </p:sp>
      <mc:AlternateContent xmlns:mc="http://schemas.openxmlformats.org/markup-compatibility/2006" xmlns:a14="http://schemas.microsoft.com/office/drawing/2010/main">
        <mc:Choice Requires="a14">
          <p:graphicFrame>
            <p:nvGraphicFramePr>
              <p:cNvPr id="6" name="内容占位符 3"/>
              <p:cNvGraphicFramePr>
                <a:graphicFrameLocks noGrp="1"/>
              </p:cNvGraphicFramePr>
              <p:nvPr>
                <p:ph idx="1"/>
                <p:extLst>
                  <p:ext uri="{D42A27DB-BD31-4B8C-83A1-F6EECF244321}">
                    <p14:modId xmlns:p14="http://schemas.microsoft.com/office/powerpoint/2010/main" val="2636169020"/>
                  </p:ext>
                </p:extLst>
              </p:nvPr>
            </p:nvGraphicFramePr>
            <p:xfrm>
              <a:off x="250825" y="2073275"/>
              <a:ext cx="7429500" cy="3745667"/>
            </p:xfrm>
            <a:graphic>
              <a:graphicData uri="http://schemas.openxmlformats.org/drawingml/2006/table">
                <a:tbl>
                  <a:tblPr firstRow="1" bandRow="1">
                    <a:tableStyleId>{5C22544A-7EE6-4342-B048-85BDC9FD1C3A}</a:tableStyleId>
                  </a:tblPr>
                  <a:tblGrid>
                    <a:gridCol w="2075677">
                      <a:extLst>
                        <a:ext uri="{9D8B030D-6E8A-4147-A177-3AD203B41FA5}">
                          <a16:colId xmlns:a16="http://schemas.microsoft.com/office/drawing/2014/main" val="20000"/>
                        </a:ext>
                      </a:extLst>
                    </a:gridCol>
                    <a:gridCol w="5353823">
                      <a:extLst>
                        <a:ext uri="{9D8B030D-6E8A-4147-A177-3AD203B41FA5}">
                          <a16:colId xmlns:a16="http://schemas.microsoft.com/office/drawing/2014/main" val="20001"/>
                        </a:ext>
                      </a:extLst>
                    </a:gridCol>
                  </a:tblGrid>
                  <a:tr h="92808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max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0</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29072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144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prstClr val="white"/>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r>
                                  <a:rPr kumimoji="0" lang="en-US" altLang="zh-CN" sz="2400" b="0" i="0"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𝐶</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𝐸</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043180"/>
                      </a:ext>
                    </a:extLst>
                  </a:tr>
                  <a:tr h="61245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6" name="内容占位符 3"/>
              <p:cNvGraphicFramePr>
                <a:graphicFrameLocks noGrp="1"/>
              </p:cNvGraphicFramePr>
              <p:nvPr>
                <p:ph idx="1"/>
                <p:extLst>
                  <p:ext uri="{D42A27DB-BD31-4B8C-83A1-F6EECF244321}">
                    <p14:modId xmlns:p14="http://schemas.microsoft.com/office/powerpoint/2010/main" val="2636169020"/>
                  </p:ext>
                </p:extLst>
              </p:nvPr>
            </p:nvGraphicFramePr>
            <p:xfrm>
              <a:off x="250825" y="2073275"/>
              <a:ext cx="7429500" cy="3745667"/>
            </p:xfrm>
            <a:graphic>
              <a:graphicData uri="http://schemas.openxmlformats.org/drawingml/2006/table">
                <a:tbl>
                  <a:tblPr firstRow="1" bandRow="1">
                    <a:tableStyleId>{5C22544A-7EE6-4342-B048-85BDC9FD1C3A}</a:tableStyleId>
                  </a:tblPr>
                  <a:tblGrid>
                    <a:gridCol w="2075677">
                      <a:extLst>
                        <a:ext uri="{9D8B030D-6E8A-4147-A177-3AD203B41FA5}">
                          <a16:colId xmlns:a16="http://schemas.microsoft.com/office/drawing/2014/main" val="20000"/>
                        </a:ext>
                      </a:extLst>
                    </a:gridCol>
                    <a:gridCol w="5353823">
                      <a:extLst>
                        <a:ext uri="{9D8B030D-6E8A-4147-A177-3AD203B41FA5}">
                          <a16:colId xmlns:a16="http://schemas.microsoft.com/office/drawing/2014/main" val="20001"/>
                        </a:ext>
                      </a:extLst>
                    </a:gridCol>
                  </a:tblGrid>
                  <a:tr h="928089">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max</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8838" b="-304605"/>
                          </a:stretch>
                        </a:blipFill>
                      </a:tcPr>
                    </a:tc>
                    <a:extLst>
                      <a:ext uri="{0D108BD9-81ED-4DB2-BD59-A6C34878D82A}">
                        <a16:rowId xmlns:a16="http://schemas.microsoft.com/office/drawing/2014/main" val="10000"/>
                      </a:ext>
                    </a:extLst>
                  </a:tr>
                  <a:tr h="1290728">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8838" t="-71698" b="-118396"/>
                          </a:stretch>
                        </a:blipFill>
                      </a:tcPr>
                    </a:tc>
                    <a:extLst>
                      <a:ext uri="{0D108BD9-81ED-4DB2-BD59-A6C34878D82A}">
                        <a16:rowId xmlns:a16="http://schemas.microsoft.com/office/drawing/2014/main" val="10001"/>
                      </a:ext>
                    </a:extLst>
                  </a:tr>
                  <a:tr h="9144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prstClr val="white"/>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8838" t="-242667" b="-67333"/>
                          </a:stretch>
                        </a:blipFill>
                      </a:tcPr>
                    </a:tc>
                    <a:extLst>
                      <a:ext uri="{0D108BD9-81ED-4DB2-BD59-A6C34878D82A}">
                        <a16:rowId xmlns:a16="http://schemas.microsoft.com/office/drawing/2014/main" val="226043180"/>
                      </a:ext>
                    </a:extLst>
                  </a:tr>
                  <a:tr h="61245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8838" t="-508911"/>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36455861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图着色</a:t>
            </a:r>
            <a:r>
              <a:rPr lang="en-US" altLang="zh-CN"/>
              <a:t>(</a:t>
            </a:r>
            <a:r>
              <a:rPr lang="zh-CN" altLang="en-US"/>
              <a:t>优化</a:t>
            </a:r>
            <a:r>
              <a:rPr lang="en-US" altLang="zh-CN"/>
              <a:t>)</a:t>
            </a:r>
            <a:endParaRPr lang="zh-CN" altLang="en-US" dirty="0"/>
          </a:p>
        </p:txBody>
      </p:sp>
      <mc:AlternateContent xmlns:mc="http://schemas.openxmlformats.org/markup-compatibility/2006" xmlns:a14="http://schemas.microsoft.com/office/drawing/2010/main">
        <mc:Choice Requires="a14">
          <p:graphicFrame>
            <p:nvGraphicFramePr>
              <p:cNvPr id="5" name="内容占位符 3"/>
              <p:cNvGraphicFramePr>
                <a:graphicFrameLocks noGrp="1"/>
              </p:cNvGraphicFramePr>
              <p:nvPr>
                <p:ph idx="1"/>
                <p:extLst>
                  <p:ext uri="{D42A27DB-BD31-4B8C-83A1-F6EECF244321}">
                    <p14:modId xmlns:p14="http://schemas.microsoft.com/office/powerpoint/2010/main" val="1479866430"/>
                  </p:ext>
                </p:extLst>
              </p:nvPr>
            </p:nvGraphicFramePr>
            <p:xfrm>
              <a:off x="250825" y="2073275"/>
              <a:ext cx="7429500" cy="4158043"/>
            </p:xfrm>
            <a:graphic>
              <a:graphicData uri="http://schemas.openxmlformats.org/drawingml/2006/table">
                <a:tbl>
                  <a:tblPr firstRow="1" bandRow="1">
                    <a:tableStyleId>{5C22544A-7EE6-4342-B048-85BDC9FD1C3A}</a:tableStyleId>
                  </a:tblPr>
                  <a:tblGrid>
                    <a:gridCol w="2179768">
                      <a:extLst>
                        <a:ext uri="{9D8B030D-6E8A-4147-A177-3AD203B41FA5}">
                          <a16:colId xmlns:a16="http://schemas.microsoft.com/office/drawing/2014/main" val="20000"/>
                        </a:ext>
                      </a:extLst>
                    </a:gridCol>
                    <a:gridCol w="5249732">
                      <a:extLst>
                        <a:ext uri="{9D8B030D-6E8A-4147-A177-3AD203B41FA5}">
                          <a16:colId xmlns:a16="http://schemas.microsoft.com/office/drawing/2014/main" val="20001"/>
                        </a:ext>
                      </a:extLst>
                    </a:gridCol>
                  </a:tblGrid>
                  <a:tr h="73310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naryPr>
                                  <m:sub>
                                    <m:r>
                                      <m:rPr>
                                        <m:brk m:alnAt="7"/>
                                      </m:r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𝐶</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𝑐</m:t>
                                        </m:r>
                                      </m:sub>
                                    </m:sSub>
                                  </m:e>
                                </m:nary>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73310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𝑐</m:t>
                                    </m:r>
                                  </m:sub>
                                </m:sSub>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𝐶</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3310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3310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r>
                                  <a:rPr kumimoji="0" lang="en-US" altLang="zh-CN" sz="2400" b="0" i="0"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𝐶</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𝐸</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733107">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5" name="内容占位符 3"/>
              <p:cNvGraphicFramePr>
                <a:graphicFrameLocks noGrp="1"/>
              </p:cNvGraphicFramePr>
              <p:nvPr>
                <p:ph idx="1"/>
                <p:extLst>
                  <p:ext uri="{D42A27DB-BD31-4B8C-83A1-F6EECF244321}">
                    <p14:modId xmlns:p14="http://schemas.microsoft.com/office/powerpoint/2010/main" val="1479866430"/>
                  </p:ext>
                </p:extLst>
              </p:nvPr>
            </p:nvGraphicFramePr>
            <p:xfrm>
              <a:off x="250825" y="2073275"/>
              <a:ext cx="7429500" cy="4158043"/>
            </p:xfrm>
            <a:graphic>
              <a:graphicData uri="http://schemas.openxmlformats.org/drawingml/2006/table">
                <a:tbl>
                  <a:tblPr firstRow="1" bandRow="1">
                    <a:tableStyleId>{5C22544A-7EE6-4342-B048-85BDC9FD1C3A}</a:tableStyleId>
                  </a:tblPr>
                  <a:tblGrid>
                    <a:gridCol w="2179768">
                      <a:extLst>
                        <a:ext uri="{9D8B030D-6E8A-4147-A177-3AD203B41FA5}">
                          <a16:colId xmlns:a16="http://schemas.microsoft.com/office/drawing/2014/main" val="20000"/>
                        </a:ext>
                      </a:extLst>
                    </a:gridCol>
                    <a:gridCol w="5249732">
                      <a:extLst>
                        <a:ext uri="{9D8B030D-6E8A-4147-A177-3AD203B41FA5}">
                          <a16:colId xmlns:a16="http://schemas.microsoft.com/office/drawing/2014/main" val="20001"/>
                        </a:ext>
                      </a:extLst>
                    </a:gridCol>
                  </a:tblGrid>
                  <a:tr h="97936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1580" b="-324224"/>
                          </a:stretch>
                        </a:blipFill>
                      </a:tcPr>
                    </a:tc>
                    <a:extLst>
                      <a:ext uri="{0D108BD9-81ED-4DB2-BD59-A6C34878D82A}">
                        <a16:rowId xmlns:a16="http://schemas.microsoft.com/office/drawing/2014/main" val="10000"/>
                      </a:ext>
                    </a:extLst>
                  </a:tr>
                  <a:tr h="73310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1580" t="-134167" b="-335000"/>
                          </a:stretch>
                        </a:blipFill>
                      </a:tcPr>
                    </a:tc>
                    <a:extLst>
                      <a:ext uri="{0D108BD9-81ED-4DB2-BD59-A6C34878D82A}">
                        <a16:rowId xmlns:a16="http://schemas.microsoft.com/office/drawing/2014/main" val="10001"/>
                      </a:ext>
                    </a:extLst>
                  </a:tr>
                  <a:tr h="97936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1580" t="-174534" b="-149689"/>
                          </a:stretch>
                        </a:blipFill>
                      </a:tcPr>
                    </a:tc>
                    <a:extLst>
                      <a:ext uri="{0D108BD9-81ED-4DB2-BD59-A6C34878D82A}">
                        <a16:rowId xmlns:a16="http://schemas.microsoft.com/office/drawing/2014/main" val="10003"/>
                      </a:ext>
                    </a:extLst>
                  </a:tr>
                  <a:tr h="73310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1580" t="-365289" b="-99174"/>
                          </a:stretch>
                        </a:blipFill>
                      </a:tcPr>
                    </a:tc>
                    <a:extLst>
                      <a:ext uri="{0D108BD9-81ED-4DB2-BD59-A6C34878D82A}">
                        <a16:rowId xmlns:a16="http://schemas.microsoft.com/office/drawing/2014/main" val="10004"/>
                      </a:ext>
                    </a:extLst>
                  </a:tr>
                  <a:tr h="733107">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1580" t="-469167"/>
                          </a:stretch>
                        </a:blipFill>
                      </a:tcPr>
                    </a:tc>
                    <a:extLst>
                      <a:ext uri="{0D108BD9-81ED-4DB2-BD59-A6C34878D82A}">
                        <a16:rowId xmlns:a16="http://schemas.microsoft.com/office/drawing/2014/main" val="10002"/>
                      </a:ext>
                    </a:extLst>
                  </a:tr>
                </a:tbl>
              </a:graphicData>
            </a:graphic>
          </p:graphicFrame>
        </mc:Fallback>
      </mc:AlternateContent>
      <mc:AlternateContent xmlns:mc="http://schemas.openxmlformats.org/markup-compatibility/2006" xmlns:a14="http://schemas.microsoft.com/office/drawing/2010/main">
        <mc:Choice Requires="a14">
          <p:sp>
            <p:nvSpPr>
              <p:cNvPr id="3" name="文本框 2"/>
              <p:cNvSpPr txBox="1"/>
              <p:nvPr/>
            </p:nvSpPr>
            <p:spPr>
              <a:xfrm>
                <a:off x="5661723" y="2073275"/>
                <a:ext cx="2777427" cy="461665"/>
              </a:xfrm>
              <a:prstGeom prst="rect">
                <a:avLst/>
              </a:prstGeom>
              <a:noFill/>
              <a:ln>
                <a:noFill/>
              </a:ln>
            </p:spPr>
            <p:txBody>
              <a:bodyPr wrap="none" rtlCol="0">
                <a:spAutoFit/>
              </a:bodyPr>
              <a:lstStyle/>
              <a:p>
                <a14:m>
                  <m:oMath xmlns:m="http://schemas.openxmlformats.org/officeDocument/2006/math">
                    <m:r>
                      <a:rPr lang="en-US" altLang="zh-CN" sz="2400" b="0" i="1" smtClean="0">
                        <a:solidFill>
                          <a:srgbClr val="FF9900"/>
                        </a:solidFill>
                        <a:latin typeface="Cambria Math" panose="02040503050406030204" pitchFamily="18" charset="0"/>
                      </a:rPr>
                      <m:t>𝐶</m:t>
                    </m:r>
                  </m:oMath>
                </a14:m>
                <a:r>
                  <a:rPr lang="zh-CN" altLang="en-US" sz="2400" dirty="0">
                    <a:solidFill>
                      <a:srgbClr val="FF9900"/>
                    </a:solidFill>
                    <a:latin typeface="微软雅黑" panose="020B0503020204020204" pitchFamily="34" charset="-122"/>
                    <a:ea typeface="微软雅黑" panose="020B0503020204020204" pitchFamily="34" charset="-122"/>
                  </a:rPr>
                  <a:t> 的大小如何确定</a:t>
                </a:r>
                <a:r>
                  <a:rPr lang="en-US" altLang="zh-CN" sz="2400" dirty="0">
                    <a:solidFill>
                      <a:srgbClr val="FF9900"/>
                    </a:solidFill>
                    <a:latin typeface="微软雅黑" panose="020B0503020204020204" pitchFamily="34" charset="-122"/>
                    <a:ea typeface="微软雅黑" panose="020B0503020204020204" pitchFamily="34" charset="-122"/>
                  </a:rPr>
                  <a:t>?</a:t>
                </a:r>
                <a:endParaRPr lang="zh-CN" altLang="en-US" sz="2400" dirty="0" err="1">
                  <a:solidFill>
                    <a:srgbClr val="FF9900"/>
                  </a:solidFill>
                  <a:latin typeface="微软雅黑" panose="020B0503020204020204" pitchFamily="34" charset="-122"/>
                  <a:ea typeface="微软雅黑" panose="020B0503020204020204" pitchFamily="34" charset="-122"/>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5661723" y="2073275"/>
                <a:ext cx="2777427" cy="461665"/>
              </a:xfrm>
              <a:prstGeom prst="rect">
                <a:avLst/>
              </a:prstGeom>
              <a:blipFill>
                <a:blip r:embed="rId4"/>
                <a:stretch>
                  <a:fillRect l="-659" t="-10526" r="-2418" b="-28947"/>
                </a:stretch>
              </a:blipFill>
              <a:ln>
                <a:noFill/>
              </a:ln>
            </p:spPr>
            <p:txBody>
              <a:bodyPr/>
              <a:lstStyle/>
              <a:p>
                <a:r>
                  <a:rPr lang="zh-CN" altLang="en-US">
                    <a:noFill/>
                  </a:rPr>
                  <a:t> </a:t>
                </a:r>
              </a:p>
            </p:txBody>
          </p:sp>
        </mc:Fallback>
      </mc:AlternateContent>
      <p:sp>
        <p:nvSpPr>
          <p:cNvPr id="6" name="文本框 5"/>
          <p:cNvSpPr txBox="1"/>
          <p:nvPr/>
        </p:nvSpPr>
        <p:spPr>
          <a:xfrm>
            <a:off x="5661723" y="2534940"/>
            <a:ext cx="2795958" cy="461665"/>
          </a:xfrm>
          <a:prstGeom prst="rect">
            <a:avLst/>
          </a:prstGeom>
          <a:noFill/>
          <a:ln>
            <a:noFill/>
          </a:ln>
        </p:spPr>
        <p:txBody>
          <a:bodyPr wrap="none" rtlCol="0">
            <a:spAutoFit/>
          </a:bodyPr>
          <a:lstStyle/>
          <a:p>
            <a:r>
              <a:rPr lang="zh-CN" altLang="en-US" sz="2400" dirty="0">
                <a:solidFill>
                  <a:srgbClr val="FF9900"/>
                </a:solidFill>
                <a:latin typeface="微软雅黑" panose="020B0503020204020204" pitchFamily="34" charset="-122"/>
                <a:ea typeface="微软雅黑" panose="020B0503020204020204" pitchFamily="34" charset="-122"/>
              </a:rPr>
              <a:t>如何消除轮换对称</a:t>
            </a:r>
            <a:r>
              <a:rPr lang="en-US" altLang="zh-CN" sz="2400" dirty="0">
                <a:solidFill>
                  <a:srgbClr val="FF9900"/>
                </a:solidFill>
                <a:latin typeface="微软雅黑" panose="020B0503020204020204" pitchFamily="34" charset="-122"/>
                <a:ea typeface="微软雅黑" panose="020B0503020204020204" pitchFamily="34" charset="-122"/>
              </a:rPr>
              <a:t>?</a:t>
            </a:r>
            <a:endParaRPr lang="zh-CN" altLang="en-US" sz="2400" dirty="0" err="1">
              <a:solidFill>
                <a:srgbClr val="FF99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305127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中心选址</a:t>
            </a:r>
            <a:endParaRPr lang="zh-CN" altLang="en-US" dirty="0"/>
          </a:p>
        </p:txBody>
      </p:sp>
      <p:pic>
        <p:nvPicPr>
          <p:cNvPr id="6" name="内容占位符 5">
            <a:extLst>
              <a:ext uri="{FF2B5EF4-FFF2-40B4-BE49-F238E27FC236}">
                <a16:creationId xmlns:a16="http://schemas.microsoft.com/office/drawing/2014/main" id="{82B45168-FE7E-432B-BDC4-7DD83FF30900}"/>
              </a:ext>
            </a:extLst>
          </p:cNvPr>
          <p:cNvPicPr>
            <a:picLocks noGrp="1" noChangeAspect="1"/>
          </p:cNvPicPr>
          <p:nvPr>
            <p:ph idx="1"/>
          </p:nvPr>
        </p:nvPicPr>
        <p:blipFill>
          <a:blip r:embed="rId2"/>
          <a:stretch>
            <a:fillRect/>
          </a:stretch>
        </p:blipFill>
        <p:spPr>
          <a:xfrm>
            <a:off x="1922339" y="2073275"/>
            <a:ext cx="5361234" cy="4114800"/>
          </a:xfrm>
        </p:spPr>
      </p:pic>
    </p:spTree>
    <p:extLst>
      <p:ext uri="{BB962C8B-B14F-4D97-AF65-F5344CB8AC3E}">
        <p14:creationId xmlns:p14="http://schemas.microsoft.com/office/powerpoint/2010/main" val="28322800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中心选址</a:t>
            </a:r>
            <a:endParaRPr lang="zh-CN" altLang="en-US" dirty="0"/>
          </a:p>
        </p:txBody>
      </p:sp>
      <p:pic>
        <p:nvPicPr>
          <p:cNvPr id="7" name="内容占位符 6">
            <a:extLst>
              <a:ext uri="{FF2B5EF4-FFF2-40B4-BE49-F238E27FC236}">
                <a16:creationId xmlns:a16="http://schemas.microsoft.com/office/drawing/2014/main" id="{35ABDE2F-21B1-4894-A4EE-2E57D90FCB2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93551" y="2073275"/>
            <a:ext cx="6818811" cy="4114800"/>
          </a:xfrm>
        </p:spPr>
      </p:pic>
    </p:spTree>
    <p:extLst>
      <p:ext uri="{BB962C8B-B14F-4D97-AF65-F5344CB8AC3E}">
        <p14:creationId xmlns:p14="http://schemas.microsoft.com/office/powerpoint/2010/main" val="2841939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normAutofit/>
          </a:bodyPr>
          <a:lstStyle/>
          <a:p>
            <a:r>
              <a:rPr lang="zh-CN" altLang="en-US" dirty="0"/>
              <a:t>引言</a:t>
            </a:r>
            <a:r>
              <a:rPr lang="en-US" altLang="zh-CN" dirty="0"/>
              <a:t>.</a:t>
            </a:r>
            <a:r>
              <a:rPr lang="zh-CN" altLang="en-US" dirty="0"/>
              <a:t>什么是科学与技术</a:t>
            </a:r>
            <a:endParaRPr lang="zh-CN" dirty="0"/>
          </a:p>
        </p:txBody>
      </p:sp>
      <p:pic>
        <p:nvPicPr>
          <p:cNvPr id="4" name="内容占位符 3">
            <a:extLst>
              <a:ext uri="{FF2B5EF4-FFF2-40B4-BE49-F238E27FC236}">
                <a16:creationId xmlns:a16="http://schemas.microsoft.com/office/drawing/2014/main" id="{54CE37B8-8E25-4235-A73E-2CF10E715988}"/>
              </a:ext>
            </a:extLst>
          </p:cNvPr>
          <p:cNvPicPr>
            <a:picLocks noGrp="1" noChangeAspect="1"/>
          </p:cNvPicPr>
          <p:nvPr>
            <p:ph idx="1"/>
          </p:nvPr>
        </p:nvPicPr>
        <p:blipFill>
          <a:blip r:embed="rId3"/>
          <a:stretch>
            <a:fillRect/>
          </a:stretch>
        </p:blipFill>
        <p:spPr>
          <a:xfrm>
            <a:off x="1383644" y="2073275"/>
            <a:ext cx="6438625" cy="4114800"/>
          </a:xfrm>
          <a:prstGeom prst="rect">
            <a:avLst/>
          </a:prstGeom>
        </p:spPr>
      </p:pic>
    </p:spTree>
    <p:extLst>
      <p:ext uri="{BB962C8B-B14F-4D97-AF65-F5344CB8AC3E}">
        <p14:creationId xmlns:p14="http://schemas.microsoft.com/office/powerpoint/2010/main" val="401040475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中心选址</a:t>
            </a:r>
            <a:endParaRPr lang="zh-CN" altLang="en-US" dirty="0"/>
          </a:p>
        </p:txBody>
      </p:sp>
      <mc:AlternateContent xmlns:mc="http://schemas.openxmlformats.org/markup-compatibility/2006" xmlns:a14="http://schemas.microsoft.com/office/drawing/2010/main">
        <mc:Choice Requires="a14">
          <p:graphicFrame>
            <p:nvGraphicFramePr>
              <p:cNvPr id="5" name="内容占位符 3"/>
              <p:cNvGraphicFramePr>
                <a:graphicFrameLocks noGrp="1"/>
              </p:cNvGraphicFramePr>
              <p:nvPr>
                <p:ph idx="1"/>
                <p:extLst>
                  <p:ext uri="{D42A27DB-BD31-4B8C-83A1-F6EECF244321}">
                    <p14:modId xmlns:p14="http://schemas.microsoft.com/office/powerpoint/2010/main" val="9543173"/>
                  </p:ext>
                </p:extLst>
              </p:nvPr>
            </p:nvGraphicFramePr>
            <p:xfrm>
              <a:off x="250825" y="2073275"/>
              <a:ext cx="7429500" cy="4382835"/>
            </p:xfrm>
            <a:graphic>
              <a:graphicData uri="http://schemas.openxmlformats.org/drawingml/2006/table">
                <a:tbl>
                  <a:tblPr firstRow="1" bandRow="1">
                    <a:tableStyleId>{5C22544A-7EE6-4342-B048-85BDC9FD1C3A}</a:tableStyleId>
                  </a:tblPr>
                  <a:tblGrid>
                    <a:gridCol w="2179768">
                      <a:extLst>
                        <a:ext uri="{9D8B030D-6E8A-4147-A177-3AD203B41FA5}">
                          <a16:colId xmlns:a16="http://schemas.microsoft.com/office/drawing/2014/main" val="20000"/>
                        </a:ext>
                      </a:extLst>
                    </a:gridCol>
                    <a:gridCol w="5249732">
                      <a:extLst>
                        <a:ext uri="{9D8B030D-6E8A-4147-A177-3AD203B41FA5}">
                          <a16:colId xmlns:a16="http://schemas.microsoft.com/office/drawing/2014/main" val="20001"/>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𝑃</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𝐶</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𝑐</m:t>
                                    </m:r>
                                  </m:sub>
                                </m:sSub>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𝐶</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𝑑</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𝑧</m:t>
                                </m:r>
                                <m:r>
                                  <a:rPr kumimoji="0" lang="en-US" altLang="zh-CN" sz="2400" b="0" i="0"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𝑧</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𝑅</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5" name="内容占位符 3"/>
              <p:cNvGraphicFramePr>
                <a:graphicFrameLocks noGrp="1"/>
              </p:cNvGraphicFramePr>
              <p:nvPr>
                <p:ph idx="1"/>
                <p:extLst>
                  <p:ext uri="{D42A27DB-BD31-4B8C-83A1-F6EECF244321}">
                    <p14:modId xmlns:p14="http://schemas.microsoft.com/office/powerpoint/2010/main" val="9543173"/>
                  </p:ext>
                </p:extLst>
              </p:nvPr>
            </p:nvGraphicFramePr>
            <p:xfrm>
              <a:off x="250825" y="2073275"/>
              <a:ext cx="7429500" cy="4382835"/>
            </p:xfrm>
            <a:graphic>
              <a:graphicData uri="http://schemas.openxmlformats.org/drawingml/2006/table">
                <a:tbl>
                  <a:tblPr firstRow="1" bandRow="1">
                    <a:tableStyleId>{5C22544A-7EE6-4342-B048-85BDC9FD1C3A}</a:tableStyleId>
                  </a:tblPr>
                  <a:tblGrid>
                    <a:gridCol w="2179768">
                      <a:extLst>
                        <a:ext uri="{9D8B030D-6E8A-4147-A177-3AD203B41FA5}">
                          <a16:colId xmlns:a16="http://schemas.microsoft.com/office/drawing/2014/main" val="20000"/>
                        </a:ext>
                      </a:extLst>
                    </a:gridCol>
                    <a:gridCol w="5249732">
                      <a:extLst>
                        <a:ext uri="{9D8B030D-6E8A-4147-A177-3AD203B41FA5}">
                          <a16:colId xmlns:a16="http://schemas.microsoft.com/office/drawing/2014/main" val="20001"/>
                        </a:ext>
                      </a:extLst>
                    </a:gridCol>
                  </a:tblGrid>
                  <a:tr h="4572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1580" t="-10667" b="-860000"/>
                          </a:stretch>
                        </a:blipFill>
                      </a:tcPr>
                    </a:tc>
                    <a:extLst>
                      <a:ext uri="{0D108BD9-81ED-4DB2-BD59-A6C34878D82A}">
                        <a16:rowId xmlns:a16="http://schemas.microsoft.com/office/drawing/2014/main" val="10000"/>
                      </a:ext>
                    </a:extLst>
                  </a:tr>
                  <a:tr h="97936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1580" t="-51553" b="-300621"/>
                          </a:stretch>
                        </a:blipFill>
                      </a:tcPr>
                    </a:tc>
                    <a:extLst>
                      <a:ext uri="{0D108BD9-81ED-4DB2-BD59-A6C34878D82A}">
                        <a16:rowId xmlns:a16="http://schemas.microsoft.com/office/drawing/2014/main" val="10003"/>
                      </a:ext>
                    </a:extLst>
                  </a:tr>
                  <a:tr h="4572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1580" t="-325333" b="-545333"/>
                          </a:stretch>
                        </a:blipFill>
                      </a:tcPr>
                    </a:tc>
                    <a:extLst>
                      <a:ext uri="{0D108BD9-81ED-4DB2-BD59-A6C34878D82A}">
                        <a16:rowId xmlns:a16="http://schemas.microsoft.com/office/drawing/2014/main" val="10001"/>
                      </a:ext>
                    </a:extLst>
                  </a:tr>
                  <a:tr h="97936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1580" t="-198137" b="-154037"/>
                          </a:stretch>
                        </a:blipFill>
                      </a:tcPr>
                    </a:tc>
                    <a:extLst>
                      <a:ext uri="{0D108BD9-81ED-4DB2-BD59-A6C34878D82A}">
                        <a16:rowId xmlns:a16="http://schemas.microsoft.com/office/drawing/2014/main" val="10004"/>
                      </a:ext>
                    </a:extLst>
                  </a:tr>
                  <a:tr h="97936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1580" t="-298137" b="-54037"/>
                          </a:stretch>
                        </a:blipFill>
                      </a:tcPr>
                    </a:tc>
                    <a:extLst>
                      <a:ext uri="{0D108BD9-81ED-4DB2-BD59-A6C34878D82A}">
                        <a16:rowId xmlns:a16="http://schemas.microsoft.com/office/drawing/2014/main" val="10005"/>
                      </a:ext>
                    </a:extLst>
                  </a:tr>
                  <a:tr h="530352">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1580" t="-736782"/>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299258514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中心选址</a:t>
            </a:r>
            <a:r>
              <a:rPr lang="en-US" altLang="zh-CN"/>
              <a:t>+</a:t>
            </a:r>
            <a:endParaRPr lang="zh-CN" altLang="en-US" dirty="0"/>
          </a:p>
        </p:txBody>
      </p:sp>
      <mc:AlternateContent xmlns:mc="http://schemas.openxmlformats.org/markup-compatibility/2006" xmlns:a14="http://schemas.microsoft.com/office/drawing/2010/main">
        <mc:Choice Requires="a14">
          <p:graphicFrame>
            <p:nvGraphicFramePr>
              <p:cNvPr id="5" name="内容占位符 3"/>
              <p:cNvGraphicFramePr>
                <a:graphicFrameLocks noGrp="1"/>
              </p:cNvGraphicFramePr>
              <p:nvPr>
                <p:ph idx="1"/>
                <p:extLst>
                  <p:ext uri="{D42A27DB-BD31-4B8C-83A1-F6EECF244321}">
                    <p14:modId xmlns:p14="http://schemas.microsoft.com/office/powerpoint/2010/main" val="3237171325"/>
                  </p:ext>
                </p:extLst>
              </p:nvPr>
            </p:nvGraphicFramePr>
            <p:xfrm>
              <a:off x="250825" y="2073275"/>
              <a:ext cx="7429500" cy="3927793"/>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0</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𝑃</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𝐶</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𝑑</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𝐷</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𝑘</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sub>
                                    </m:sSub>
                                  </m:e>
                                </m:nary>
                                <m:r>
                                  <a:rPr kumimoji="0" lang="en-US" altLang="zh-CN" sz="2400" b="0" i="0" u="none" strike="noStrike" kern="1200" cap="none" spc="0" normalizeH="0" baseline="0" noProof="0" smtClean="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r>
                            <a:rPr lang="zh-CN" altLang="en-US" sz="2400" dirty="0">
                              <a:solidFill>
                                <a:schemeClr val="tx1"/>
                              </a:solidFill>
                            </a:rPr>
                            <a:t>迭代尝试将 </a:t>
                          </a:r>
                          <a14:m>
                            <m:oMath xmlns:m="http://schemas.openxmlformats.org/officeDocument/2006/math">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𝑘</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𝐾</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oMath>
                          </a14:m>
                          <a:r>
                            <a:rPr kumimoji="0" lang="zh-CN" altLang="en-US" sz="2400" b="0" i="0" u="none" strike="noStrike" kern="1200" cap="none" spc="0" normalizeH="0" baseline="0" noProof="0" dirty="0">
                              <a:ln>
                                <a:noFill/>
                              </a:ln>
                              <a:solidFill>
                                <a:schemeClr val="tx1"/>
                              </a:solidFill>
                              <a:effectLst/>
                              <a:uLnTx/>
                              <a:uFillTx/>
                              <a:latin typeface="+mn-lt"/>
                              <a:ea typeface="+mn-ea"/>
                              <a:cs typeface="+mn-cs"/>
                            </a:rPr>
                            <a:t> 代入模型</a:t>
                          </a:r>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如果找到了最小的能求出可行解的 </a:t>
                          </a:r>
                          <a14:m>
                            <m:oMath xmlns:m="http://schemas.openxmlformats.org/officeDocument/2006/math">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𝑘</m:t>
                              </m:r>
                            </m:oMath>
                          </a14:m>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则 </a:t>
                          </a:r>
                          <a14:m>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𝐷</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𝑘</m:t>
                                  </m:r>
                                </m:sub>
                              </m:sSub>
                            </m:oMath>
                          </a14:m>
                          <a:r>
                            <a:rPr kumimoji="0" lang="en-US" altLang="zh-CN" sz="2400" b="0" i="0" u="none" strike="noStrike" kern="1200" cap="none" spc="0" normalizeH="0" baseline="0" noProof="0" dirty="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a:ln>
                                <a:noFill/>
                              </a:ln>
                              <a:solidFill>
                                <a:schemeClr val="tx1"/>
                              </a:solidFill>
                              <a:effectLst/>
                              <a:uLnTx/>
                              <a:uFillTx/>
                              <a:latin typeface="+mn-lt"/>
                              <a:ea typeface="+mn-ea"/>
                              <a:cs typeface="+mn-cs"/>
                            </a:rPr>
                            <a:t>为最优解</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mc:Choice>
        <mc:Fallback xmlns="">
          <p:graphicFrame>
            <p:nvGraphicFramePr>
              <p:cNvPr id="5" name="内容占位符 3"/>
              <p:cNvGraphicFramePr>
                <a:graphicFrameLocks noGrp="1"/>
              </p:cNvGraphicFramePr>
              <p:nvPr>
                <p:ph idx="1"/>
                <p:extLst>
                  <p:ext uri="{D42A27DB-BD31-4B8C-83A1-F6EECF244321}">
                    <p14:modId xmlns:p14="http://schemas.microsoft.com/office/powerpoint/2010/main" val="3237171325"/>
                  </p:ext>
                </p:extLst>
              </p:nvPr>
            </p:nvGraphicFramePr>
            <p:xfrm>
              <a:off x="250825" y="2073275"/>
              <a:ext cx="7429500" cy="3927793"/>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tblGrid>
                  <a:tr h="4572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675" t="-10667" b="-790667"/>
                          </a:stretch>
                        </a:blipFill>
                      </a:tcPr>
                    </a:tc>
                    <a:extLst>
                      <a:ext uri="{0D108BD9-81ED-4DB2-BD59-A6C34878D82A}">
                        <a16:rowId xmlns:a16="http://schemas.microsoft.com/office/drawing/2014/main" val="10000"/>
                      </a:ext>
                    </a:extLst>
                  </a:tr>
                  <a:tr h="97936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675" t="-51553" b="-268323"/>
                          </a:stretch>
                        </a:blipFill>
                      </a:tcPr>
                    </a:tc>
                    <a:extLst>
                      <a:ext uri="{0D108BD9-81ED-4DB2-BD59-A6C34878D82A}">
                        <a16:rowId xmlns:a16="http://schemas.microsoft.com/office/drawing/2014/main" val="10001"/>
                      </a:ext>
                    </a:extLst>
                  </a:tr>
                  <a:tr h="102679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675" t="-144379" b="-155621"/>
                          </a:stretch>
                        </a:blipFill>
                      </a:tcPr>
                    </a:tc>
                    <a:extLst>
                      <a:ext uri="{0D108BD9-81ED-4DB2-BD59-A6C34878D82A}">
                        <a16:rowId xmlns:a16="http://schemas.microsoft.com/office/drawing/2014/main" val="10003"/>
                      </a:ext>
                    </a:extLst>
                  </a:tr>
                  <a:tr h="530352">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675" t="-474713" b="-202299"/>
                          </a:stretch>
                        </a:blipFill>
                      </a:tcPr>
                    </a:tc>
                    <a:extLst>
                      <a:ext uri="{0D108BD9-81ED-4DB2-BD59-A6C34878D82A}">
                        <a16:rowId xmlns:a16="http://schemas.microsoft.com/office/drawing/2014/main" val="10002"/>
                      </a:ext>
                    </a:extLst>
                  </a:tr>
                  <a:tr h="934085">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675" t="-326797" b="-15033"/>
                          </a:stretch>
                        </a:blipFill>
                      </a:tcPr>
                    </a:tc>
                    <a:extLst>
                      <a:ext uri="{0D108BD9-81ED-4DB2-BD59-A6C34878D82A}">
                        <a16:rowId xmlns:a16="http://schemas.microsoft.com/office/drawing/2014/main" val="10004"/>
                      </a:ext>
                    </a:extLst>
                  </a:tr>
                </a:tbl>
              </a:graphicData>
            </a:graphic>
          </p:graphicFrame>
        </mc:Fallback>
      </mc:AlternateContent>
      <p:sp>
        <p:nvSpPr>
          <p:cNvPr id="4" name="文本框 3">
            <a:extLst>
              <a:ext uri="{FF2B5EF4-FFF2-40B4-BE49-F238E27FC236}">
                <a16:creationId xmlns:a16="http://schemas.microsoft.com/office/drawing/2014/main" id="{68BA67C9-97D6-4BD2-B806-94C7B6FB18EC}"/>
              </a:ext>
            </a:extLst>
          </p:cNvPr>
          <p:cNvSpPr txBox="1"/>
          <p:nvPr/>
        </p:nvSpPr>
        <p:spPr>
          <a:xfrm>
            <a:off x="5410200" y="2197100"/>
            <a:ext cx="3600449" cy="830997"/>
          </a:xfrm>
          <a:prstGeom prst="rect">
            <a:avLst/>
          </a:prstGeom>
          <a:noFill/>
          <a:ln>
            <a:noFill/>
          </a:ln>
        </p:spPr>
        <p:txBody>
          <a:bodyPr wrap="square" rtlCol="0">
            <a:spAutoFit/>
          </a:bodyPr>
          <a:lstStyle/>
          <a:p>
            <a:r>
              <a:rPr lang="zh-CN" altLang="en-US" sz="2400" dirty="0">
                <a:solidFill>
                  <a:srgbClr val="FF9900"/>
                </a:solidFill>
                <a:latin typeface="微软雅黑" panose="020B0503020204020204" pitchFamily="34" charset="-122"/>
                <a:ea typeface="微软雅黑" panose="020B0503020204020204" pitchFamily="34" charset="-122"/>
              </a:rPr>
              <a:t>如何转换为无约束优化问题（松弛）？</a:t>
            </a:r>
            <a:endParaRPr lang="en-US" altLang="zh-CN" sz="2400" dirty="0">
              <a:solidFill>
                <a:srgbClr val="FF990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21FC9192-1370-4F1B-B843-CD246F26186D}"/>
              </a:ext>
            </a:extLst>
          </p:cNvPr>
          <p:cNvSpPr txBox="1"/>
          <p:nvPr/>
        </p:nvSpPr>
        <p:spPr>
          <a:xfrm>
            <a:off x="5410200" y="3229660"/>
            <a:ext cx="3600449" cy="1200329"/>
          </a:xfrm>
          <a:prstGeom prst="rect">
            <a:avLst/>
          </a:prstGeom>
          <a:noFill/>
          <a:ln>
            <a:noFill/>
          </a:ln>
        </p:spPr>
        <p:txBody>
          <a:bodyPr wrap="square" rtlCol="0">
            <a:spAutoFit/>
          </a:bodyPr>
          <a:lstStyle/>
          <a:p>
            <a:r>
              <a:rPr lang="zh-CN" altLang="en-US" sz="2400" dirty="0">
                <a:solidFill>
                  <a:srgbClr val="FF9900"/>
                </a:solidFill>
                <a:latin typeface="微软雅黑" panose="020B0503020204020204" pitchFamily="34" charset="-122"/>
                <a:ea typeface="微软雅黑" panose="020B0503020204020204" pitchFamily="34" charset="-122"/>
              </a:rPr>
              <a:t>有</a:t>
            </a:r>
            <a:r>
              <a:rPr lang="en-US" altLang="zh-CN" sz="2400" dirty="0">
                <a:solidFill>
                  <a:srgbClr val="FF9900"/>
                </a:solidFill>
                <a:latin typeface="微软雅黑" panose="020B0503020204020204" pitchFamily="34" charset="-122"/>
                <a:ea typeface="微软雅黑" panose="020B0503020204020204" pitchFamily="34" charset="-122"/>
              </a:rPr>
              <a:t>/</a:t>
            </a:r>
            <a:r>
              <a:rPr lang="zh-CN" altLang="en-US" sz="2400" dirty="0">
                <a:solidFill>
                  <a:srgbClr val="FF9900"/>
                </a:solidFill>
                <a:latin typeface="微软雅黑" panose="020B0503020204020204" pitchFamily="34" charset="-122"/>
                <a:ea typeface="微软雅黑" panose="020B0503020204020204" pitchFamily="34" charset="-122"/>
              </a:rPr>
              <a:t>无约束、强</a:t>
            </a:r>
            <a:r>
              <a:rPr lang="en-US" altLang="zh-CN" sz="2400" dirty="0">
                <a:solidFill>
                  <a:srgbClr val="FF9900"/>
                </a:solidFill>
                <a:latin typeface="微软雅黑" panose="020B0503020204020204" pitchFamily="34" charset="-122"/>
                <a:ea typeface="微软雅黑" panose="020B0503020204020204" pitchFamily="34" charset="-122"/>
              </a:rPr>
              <a:t>/</a:t>
            </a:r>
            <a:r>
              <a:rPr lang="zh-CN" altLang="en-US" sz="2400" dirty="0">
                <a:solidFill>
                  <a:srgbClr val="FF9900"/>
                </a:solidFill>
                <a:latin typeface="微软雅黑" panose="020B0503020204020204" pitchFamily="34" charset="-122"/>
                <a:ea typeface="微软雅黑" panose="020B0503020204020204" pitchFamily="34" charset="-122"/>
              </a:rPr>
              <a:t>弱约束、可自然满足的约束下算法的选择？</a:t>
            </a:r>
          </a:p>
        </p:txBody>
      </p:sp>
    </p:spTree>
    <p:extLst>
      <p:ext uri="{BB962C8B-B14F-4D97-AF65-F5344CB8AC3E}">
        <p14:creationId xmlns:p14="http://schemas.microsoft.com/office/powerpoint/2010/main" val="1381683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中心选址</a:t>
            </a:r>
            <a:r>
              <a:rPr lang="en-US" altLang="zh-CN"/>
              <a:t>++</a:t>
            </a:r>
            <a:endParaRPr lang="zh-CN" altLang="en-US" dirty="0"/>
          </a:p>
        </p:txBody>
      </p:sp>
      <mc:AlternateContent xmlns:mc="http://schemas.openxmlformats.org/markup-compatibility/2006" xmlns:a14="http://schemas.microsoft.com/office/drawing/2010/main">
        <mc:Choice Requires="a14">
          <p:graphicFrame>
            <p:nvGraphicFramePr>
              <p:cNvPr id="5" name="内容占位符 3"/>
              <p:cNvGraphicFramePr>
                <a:graphicFrameLocks noGrp="1"/>
              </p:cNvGraphicFramePr>
              <p:nvPr>
                <p:ph idx="1"/>
                <p:extLst>
                  <p:ext uri="{D42A27DB-BD31-4B8C-83A1-F6EECF244321}">
                    <p14:modId xmlns:p14="http://schemas.microsoft.com/office/powerpoint/2010/main" val="679974576"/>
                  </p:ext>
                </p:extLst>
              </p:nvPr>
            </p:nvGraphicFramePr>
            <p:xfrm>
              <a:off x="250825" y="2073275"/>
              <a:ext cx="7429500" cy="3656394"/>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𝐷</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0</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nary>
                                  <m:naryPr>
                                    <m: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naryPr>
                                  <m:sub>
                                    <m:r>
                                      <m:rPr>
                                        <m:brk m:alnAt="23"/>
                                      </m:r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𝐾</m:t>
                                    </m:r>
                                  </m:sup>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𝐷</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𝐷</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−1</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e>
                                </m:nary>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𝑧</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𝑘</m:t>
                                    </m:r>
                                  </m:sub>
                                </m:sSub>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𝑃</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𝐶</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𝑧</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𝑘</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𝑑</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&lt;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𝐷</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𝑘</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sub>
                                    </m:sSub>
                                  </m:e>
                                </m:nary>
                                <m:r>
                                  <a:rPr kumimoji="0" lang="en-US" altLang="zh-CN" sz="2400" b="0" i="0" u="none" strike="noStrike" kern="1200" cap="none" spc="0" normalizeH="0" baseline="0" noProof="0" smtClean="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𝑘</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𝐾</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𝑧</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𝑅</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𝑐</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𝐶</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5" name="内容占位符 3"/>
              <p:cNvGraphicFramePr>
                <a:graphicFrameLocks noGrp="1"/>
              </p:cNvGraphicFramePr>
              <p:nvPr>
                <p:ph idx="1"/>
                <p:extLst>
                  <p:ext uri="{D42A27DB-BD31-4B8C-83A1-F6EECF244321}">
                    <p14:modId xmlns:p14="http://schemas.microsoft.com/office/powerpoint/2010/main" val="679974576"/>
                  </p:ext>
                </p:extLst>
              </p:nvPr>
            </p:nvGraphicFramePr>
            <p:xfrm>
              <a:off x="250825" y="2073275"/>
              <a:ext cx="7429500" cy="3656394"/>
            </p:xfrm>
            <a:graphic>
              <a:graphicData uri="http://schemas.openxmlformats.org/drawingml/2006/table">
                <a:tbl>
                  <a:tblPr firstRow="1" bandRow="1">
                    <a:tableStyleId>{5C22544A-7EE6-4342-B048-85BDC9FD1C3A}</a:tableStyleId>
                  </a:tblPr>
                  <a:tblGrid>
                    <a:gridCol w="952500">
                      <a:extLst>
                        <a:ext uri="{9D8B030D-6E8A-4147-A177-3AD203B41FA5}">
                          <a16:colId xmlns:a16="http://schemas.microsoft.com/office/drawing/2014/main" val="20000"/>
                        </a:ext>
                      </a:extLst>
                    </a:gridCol>
                    <a:gridCol w="6477000">
                      <a:extLst>
                        <a:ext uri="{9D8B030D-6E8A-4147-A177-3AD203B41FA5}">
                          <a16:colId xmlns:a16="http://schemas.microsoft.com/office/drawing/2014/main" val="20001"/>
                        </a:ext>
                      </a:extLst>
                    </a:gridCol>
                  </a:tblGrid>
                  <a:tr h="111988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675" b="-226087"/>
                          </a:stretch>
                        </a:blipFill>
                      </a:tcPr>
                    </a:tc>
                    <a:extLst>
                      <a:ext uri="{0D108BD9-81ED-4DB2-BD59-A6C34878D82A}">
                        <a16:rowId xmlns:a16="http://schemas.microsoft.com/office/drawing/2014/main" val="10000"/>
                      </a:ext>
                    </a:extLst>
                  </a:tr>
                  <a:tr h="979361">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675" t="-115000" b="-160000"/>
                          </a:stretch>
                        </a:blipFill>
                      </a:tcPr>
                    </a:tc>
                    <a:extLst>
                      <a:ext uri="{0D108BD9-81ED-4DB2-BD59-A6C34878D82A}">
                        <a16:rowId xmlns:a16="http://schemas.microsoft.com/office/drawing/2014/main" val="10001"/>
                      </a:ext>
                    </a:extLst>
                  </a:tr>
                  <a:tr h="1026795">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675" t="-203550" b="-51479"/>
                          </a:stretch>
                        </a:blipFill>
                      </a:tcPr>
                    </a:tc>
                    <a:extLst>
                      <a:ext uri="{0D108BD9-81ED-4DB2-BD59-A6C34878D82A}">
                        <a16:rowId xmlns:a16="http://schemas.microsoft.com/office/drawing/2014/main" val="10003"/>
                      </a:ext>
                    </a:extLst>
                  </a:tr>
                  <a:tr h="530352">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675" t="-589655"/>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8901780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根据问题描述建模</a:t>
            </a:r>
            <a:r>
              <a:rPr lang="en-US" altLang="zh-CN" dirty="0"/>
              <a:t>.TSP</a:t>
            </a:r>
            <a:endParaRPr lang="zh-CN" altLang="en-US" dirty="0"/>
          </a:p>
        </p:txBody>
      </p:sp>
      <p:pic>
        <p:nvPicPr>
          <p:cNvPr id="2050" name="Picture 2" descr="http://www.math.uwaterloo.ca/tsp/data/ml/mona-lisa100K.gif"/>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a:xfrm>
            <a:off x="2545556" y="2073275"/>
            <a:ext cx="4114800" cy="4114800"/>
          </a:xfrm>
        </p:spPr>
      </p:pic>
    </p:spTree>
    <p:extLst>
      <p:ext uri="{BB962C8B-B14F-4D97-AF65-F5344CB8AC3E}">
        <p14:creationId xmlns:p14="http://schemas.microsoft.com/office/powerpoint/2010/main" val="404381213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A1C6D-0FF1-4C69-9400-1201752FB723}"/>
              </a:ext>
            </a:extLst>
          </p:cNvPr>
          <p:cNvSpPr>
            <a:spLocks noGrp="1"/>
          </p:cNvSpPr>
          <p:nvPr>
            <p:ph type="title"/>
          </p:nvPr>
        </p:nvSpPr>
        <p:spPr/>
        <p:txBody>
          <a:bodyPr/>
          <a:lstStyle/>
          <a:p>
            <a:r>
              <a:rPr lang="zh-CN" altLang="en-US" dirty="0"/>
              <a:t>根据问题描述建模</a:t>
            </a:r>
            <a:r>
              <a:rPr lang="en-US" altLang="zh-CN" dirty="0"/>
              <a:t>.TSP</a:t>
            </a:r>
            <a:endParaRPr lang="zh-CN" altLang="en-US" dirty="0"/>
          </a:p>
        </p:txBody>
      </p:sp>
      <p:sp>
        <p:nvSpPr>
          <p:cNvPr id="9" name="内容占位符 8">
            <a:extLst>
              <a:ext uri="{FF2B5EF4-FFF2-40B4-BE49-F238E27FC236}">
                <a16:creationId xmlns:a16="http://schemas.microsoft.com/office/drawing/2014/main" id="{88D5D913-38C2-4266-8166-73ED92F43730}"/>
              </a:ext>
            </a:extLst>
          </p:cNvPr>
          <p:cNvSpPr>
            <a:spLocks noGrp="1"/>
          </p:cNvSpPr>
          <p:nvPr>
            <p:ph idx="1"/>
          </p:nvPr>
        </p:nvSpPr>
        <p:spPr/>
        <p:txBody>
          <a:bodyPr/>
          <a:lstStyle/>
          <a:p>
            <a:endParaRPr lang="zh-CN" altLang="en-US" dirty="0"/>
          </a:p>
        </p:txBody>
      </p:sp>
      <p:pic>
        <p:nvPicPr>
          <p:cNvPr id="7" name="图片 6">
            <a:extLst>
              <a:ext uri="{FF2B5EF4-FFF2-40B4-BE49-F238E27FC236}">
                <a16:creationId xmlns:a16="http://schemas.microsoft.com/office/drawing/2014/main" id="{A55BE8AF-56F5-443B-A6DC-F09B70DC5224}"/>
              </a:ext>
            </a:extLst>
          </p:cNvPr>
          <p:cNvPicPr/>
          <p:nvPr/>
        </p:nvPicPr>
        <p:blipFill>
          <a:blip r:embed="rId2"/>
          <a:stretch>
            <a:fillRect/>
          </a:stretch>
        </p:blipFill>
        <p:spPr>
          <a:xfrm>
            <a:off x="250825" y="2879671"/>
            <a:ext cx="4660900" cy="2501900"/>
          </a:xfrm>
          <a:prstGeom prst="rect">
            <a:avLst/>
          </a:prstGeom>
        </p:spPr>
      </p:pic>
      <p:pic>
        <p:nvPicPr>
          <p:cNvPr id="8" name="图片 7" descr="C:\Users\t00289339\AppData\Roaming\eSpace_Desktop\UserData\t00802700\imagefiles\DF4BDA34-4B3C-4655-A032-0B0BDAC20634.png">
            <a:extLst>
              <a:ext uri="{FF2B5EF4-FFF2-40B4-BE49-F238E27FC236}">
                <a16:creationId xmlns:a16="http://schemas.microsoft.com/office/drawing/2014/main" id="{0D4928ED-463A-4B6B-A0D8-83929CFA6CF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79999" y="2073221"/>
            <a:ext cx="3855403" cy="1816208"/>
          </a:xfrm>
          <a:prstGeom prst="rect">
            <a:avLst/>
          </a:prstGeom>
          <a:noFill/>
          <a:ln>
            <a:noFill/>
          </a:ln>
        </p:spPr>
      </p:pic>
      <p:pic>
        <p:nvPicPr>
          <p:cNvPr id="10" name="图片 9" descr="C:\Users\p00842479\AppData\Roaming\eSpace_Desktop\UserData\p00842479\imagefiles\79204D94-99B4-4650-BDF0-8E997851C4B6.png">
            <a:extLst>
              <a:ext uri="{FF2B5EF4-FFF2-40B4-BE49-F238E27FC236}">
                <a16:creationId xmlns:a16="http://schemas.microsoft.com/office/drawing/2014/main" id="{2457F040-CD99-4022-8805-54EEC91B8DF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079999" y="4286250"/>
            <a:ext cx="3876675" cy="1901771"/>
          </a:xfrm>
          <a:prstGeom prst="rect">
            <a:avLst/>
          </a:prstGeom>
          <a:noFill/>
          <a:ln>
            <a:noFill/>
          </a:ln>
        </p:spPr>
      </p:pic>
    </p:spTree>
    <p:extLst>
      <p:ext uri="{BB962C8B-B14F-4D97-AF65-F5344CB8AC3E}">
        <p14:creationId xmlns:p14="http://schemas.microsoft.com/office/powerpoint/2010/main" val="194555113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BA1C6D-0FF1-4C69-9400-1201752FB723}"/>
              </a:ext>
            </a:extLst>
          </p:cNvPr>
          <p:cNvSpPr>
            <a:spLocks noGrp="1"/>
          </p:cNvSpPr>
          <p:nvPr>
            <p:ph type="title"/>
          </p:nvPr>
        </p:nvSpPr>
        <p:spPr/>
        <p:txBody>
          <a:bodyPr/>
          <a:lstStyle/>
          <a:p>
            <a:r>
              <a:rPr lang="zh-CN" altLang="en-US" dirty="0"/>
              <a:t>根据问题描述建模</a:t>
            </a:r>
            <a:r>
              <a:rPr lang="en-US" altLang="zh-CN" dirty="0"/>
              <a:t>.TSP</a:t>
            </a:r>
            <a:endParaRPr lang="zh-CN" altLang="en-US" dirty="0"/>
          </a:p>
        </p:txBody>
      </p:sp>
      <p:sp>
        <p:nvSpPr>
          <p:cNvPr id="9" name="内容占位符 8">
            <a:extLst>
              <a:ext uri="{FF2B5EF4-FFF2-40B4-BE49-F238E27FC236}">
                <a16:creationId xmlns:a16="http://schemas.microsoft.com/office/drawing/2014/main" id="{88D5D913-38C2-4266-8166-73ED92F43730}"/>
              </a:ext>
            </a:extLst>
          </p:cNvPr>
          <p:cNvSpPr>
            <a:spLocks noGrp="1"/>
          </p:cNvSpPr>
          <p:nvPr>
            <p:ph idx="1"/>
          </p:nvPr>
        </p:nvSpPr>
        <p:spPr/>
        <p:txBody>
          <a:bodyPr/>
          <a:lstStyle/>
          <a:p>
            <a:endParaRPr lang="zh-CN" altLang="en-US" dirty="0"/>
          </a:p>
        </p:txBody>
      </p:sp>
      <p:pic>
        <p:nvPicPr>
          <p:cNvPr id="12" name="内容占位符 9">
            <a:extLst>
              <a:ext uri="{FF2B5EF4-FFF2-40B4-BE49-F238E27FC236}">
                <a16:creationId xmlns:a16="http://schemas.microsoft.com/office/drawing/2014/main" id="{C9E1B5DD-E341-4075-9EE9-C004E024B95A}"/>
              </a:ext>
            </a:extLst>
          </p:cNvPr>
          <p:cNvPicPr>
            <a:picLocks noChangeAspect="1"/>
          </p:cNvPicPr>
          <p:nvPr/>
        </p:nvPicPr>
        <p:blipFill>
          <a:blip r:embed="rId2"/>
          <a:stretch>
            <a:fillRect/>
          </a:stretch>
        </p:blipFill>
        <p:spPr>
          <a:xfrm>
            <a:off x="939461" y="2073220"/>
            <a:ext cx="3300017" cy="4670480"/>
          </a:xfrm>
          <a:prstGeom prst="rect">
            <a:avLst/>
          </a:prstGeom>
        </p:spPr>
      </p:pic>
      <p:pic>
        <p:nvPicPr>
          <p:cNvPr id="13" name="Picture 2" descr="Figure 4 from Standard Cell Layout Regularity and Pin Access ...">
            <a:extLst>
              <a:ext uri="{FF2B5EF4-FFF2-40B4-BE49-F238E27FC236}">
                <a16:creationId xmlns:a16="http://schemas.microsoft.com/office/drawing/2014/main" id="{C2D38AAD-D5D0-419D-A058-5E78126FFBC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28334" y="4330477"/>
            <a:ext cx="2532763" cy="2413223"/>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a:extLst>
              <a:ext uri="{FF2B5EF4-FFF2-40B4-BE49-F238E27FC236}">
                <a16:creationId xmlns:a16="http://schemas.microsoft.com/office/drawing/2014/main" id="{40B5DEA0-9250-4BE7-9FB8-D98AAB0A60A8}"/>
              </a:ext>
            </a:extLst>
          </p:cNvPr>
          <p:cNvPicPr>
            <a:picLocks noChangeAspect="1"/>
          </p:cNvPicPr>
          <p:nvPr/>
        </p:nvPicPr>
        <p:blipFill>
          <a:blip r:embed="rId4"/>
          <a:stretch>
            <a:fillRect/>
          </a:stretch>
        </p:blipFill>
        <p:spPr>
          <a:xfrm>
            <a:off x="5028362" y="2327165"/>
            <a:ext cx="3927520" cy="1644759"/>
          </a:xfrm>
          <a:prstGeom prst="rect">
            <a:avLst/>
          </a:prstGeom>
        </p:spPr>
      </p:pic>
    </p:spTree>
    <p:extLst>
      <p:ext uri="{BB962C8B-B14F-4D97-AF65-F5344CB8AC3E}">
        <p14:creationId xmlns:p14="http://schemas.microsoft.com/office/powerpoint/2010/main" val="42920183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.TSP(</a:t>
            </a:r>
            <a:r>
              <a:rPr lang="zh-CN" altLang="en-US"/>
              <a:t>传统</a:t>
            </a:r>
            <a:r>
              <a:rPr lang="en-US" altLang="zh-CN"/>
              <a:t>)</a:t>
            </a:r>
            <a:endParaRPr lang="zh-CN" altLang="en-US" dirty="0"/>
          </a:p>
        </p:txBody>
      </p:sp>
      <mc:AlternateContent xmlns:mc="http://schemas.openxmlformats.org/markup-compatibility/2006" xmlns:a14="http://schemas.microsoft.com/office/drawing/2010/main">
        <mc:Choice Requires="a14">
          <p:graphicFrame>
            <p:nvGraphicFramePr>
              <p:cNvPr id="6" name="内容占位符 3"/>
              <p:cNvGraphicFramePr>
                <a:graphicFrameLocks noGrp="1"/>
              </p:cNvGraphicFramePr>
              <p:nvPr>
                <p:ph idx="1"/>
                <p:extLst>
                  <p:ext uri="{D42A27DB-BD31-4B8C-83A1-F6EECF244321}">
                    <p14:modId xmlns:p14="http://schemas.microsoft.com/office/powerpoint/2010/main" val="3739569298"/>
                  </p:ext>
                </p:extLst>
              </p:nvPr>
            </p:nvGraphicFramePr>
            <p:xfrm>
              <a:off x="250825" y="2073275"/>
              <a:ext cx="7429500" cy="4246754"/>
            </p:xfrm>
            <a:graphic>
              <a:graphicData uri="http://schemas.openxmlformats.org/drawingml/2006/table">
                <a:tbl>
                  <a:tblPr firstRow="1" bandRow="1">
                    <a:tableStyleId>{5C22544A-7EE6-4342-B048-85BDC9FD1C3A}</a:tableStyleId>
                  </a:tblPr>
                  <a:tblGrid>
                    <a:gridCol w="1623190">
                      <a:extLst>
                        <a:ext uri="{9D8B030D-6E8A-4147-A177-3AD203B41FA5}">
                          <a16:colId xmlns:a16="http://schemas.microsoft.com/office/drawing/2014/main" val="20000"/>
                        </a:ext>
                      </a:extLst>
                    </a:gridCol>
                    <a:gridCol w="5806310">
                      <a:extLst>
                        <a:ext uri="{9D8B030D-6E8A-4147-A177-3AD203B41FA5}">
                          <a16:colId xmlns:a16="http://schemas.microsoft.com/office/drawing/2014/main" val="20001"/>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naryPr>
                                  <m:sub>
                                    <m:eqArr>
                                      <m:eqArr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eqArrPr>
                                      <m:e>
                                        <m:r>
                                          <m:rPr>
                                            <m:brk m:alnAt="7"/>
                                          </m:r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e>
                                    </m:eqAr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𝑐</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Sub>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Sub>
                                  </m:e>
                                </m:nary>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m>
                                  <m:mPr>
                                    <m:mcs>
                                      <m:mc>
                                        <m:mcPr>
                                          <m:count m:val="1"/>
                                          <m:mcJc m:val="center"/>
                                        </m:mcPr>
                                      </m:mc>
                                    </m:mcs>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mPr>
                                  <m:mr>
                                    <m:e>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mr>
                                  <m:m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e>
                                  </m:mr>
                                </m:m>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eqArr>
                                      <m:eqArr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eqArr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𝑃</m:t>
                                        </m:r>
                                      </m:e>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e>
                                    </m:eqAr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𝑃</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1" i="0"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𝑃</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1" i="0"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𝐒𝐮𝐛𝐭𝐨𝐮𝐫𝐬</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043180"/>
                      </a:ext>
                    </a:extLst>
                  </a:tr>
                  <a:tr h="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6" name="内容占位符 3"/>
              <p:cNvGraphicFramePr>
                <a:graphicFrameLocks noGrp="1"/>
              </p:cNvGraphicFramePr>
              <p:nvPr>
                <p:ph idx="1"/>
                <p:extLst>
                  <p:ext uri="{D42A27DB-BD31-4B8C-83A1-F6EECF244321}">
                    <p14:modId xmlns:p14="http://schemas.microsoft.com/office/powerpoint/2010/main" val="3739569298"/>
                  </p:ext>
                </p:extLst>
              </p:nvPr>
            </p:nvGraphicFramePr>
            <p:xfrm>
              <a:off x="250825" y="2073275"/>
              <a:ext cx="7429500" cy="4246754"/>
            </p:xfrm>
            <a:graphic>
              <a:graphicData uri="http://schemas.openxmlformats.org/drawingml/2006/table">
                <a:tbl>
                  <a:tblPr firstRow="1" bandRow="1">
                    <a:tableStyleId>{5C22544A-7EE6-4342-B048-85BDC9FD1C3A}</a:tableStyleId>
                  </a:tblPr>
                  <a:tblGrid>
                    <a:gridCol w="1623190">
                      <a:extLst>
                        <a:ext uri="{9D8B030D-6E8A-4147-A177-3AD203B41FA5}">
                          <a16:colId xmlns:a16="http://schemas.microsoft.com/office/drawing/2014/main" val="20000"/>
                        </a:ext>
                      </a:extLst>
                    </a:gridCol>
                    <a:gridCol w="5806310">
                      <a:extLst>
                        <a:ext uri="{9D8B030D-6E8A-4147-A177-3AD203B41FA5}">
                          <a16:colId xmlns:a16="http://schemas.microsoft.com/office/drawing/2014/main" val="20001"/>
                        </a:ext>
                      </a:extLst>
                    </a:gridCol>
                  </a:tblGrid>
                  <a:tr h="127711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7912" b="-231905"/>
                          </a:stretch>
                        </a:blipFill>
                      </a:tcPr>
                    </a:tc>
                    <a:extLst>
                      <a:ext uri="{0D108BD9-81ED-4DB2-BD59-A6C34878D82A}">
                        <a16:rowId xmlns:a16="http://schemas.microsoft.com/office/drawing/2014/main" val="10000"/>
                      </a:ext>
                    </a:extLst>
                  </a:tr>
                  <a:tr h="1117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7912" t="-114754" b="-166120"/>
                          </a:stretch>
                        </a:blipFill>
                      </a:tcPr>
                    </a:tc>
                    <a:extLst>
                      <a:ext uri="{0D108BD9-81ED-4DB2-BD59-A6C34878D82A}">
                        <a16:rowId xmlns:a16="http://schemas.microsoft.com/office/drawing/2014/main" val="10001"/>
                      </a:ext>
                    </a:extLst>
                  </a:tr>
                  <a:tr h="128625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7912" t="-186256" b="-44076"/>
                          </a:stretch>
                        </a:blipFill>
                      </a:tcPr>
                    </a:tc>
                    <a:extLst>
                      <a:ext uri="{0D108BD9-81ED-4DB2-BD59-A6C34878D82A}">
                        <a16:rowId xmlns:a16="http://schemas.microsoft.com/office/drawing/2014/main" val="226043180"/>
                      </a:ext>
                    </a:extLst>
                  </a:tr>
                  <a:tr h="565722">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7912" t="-649462"/>
                          </a:stretch>
                        </a:blipFill>
                      </a:tcPr>
                    </a:tc>
                    <a:extLst>
                      <a:ext uri="{0D108BD9-81ED-4DB2-BD59-A6C34878D82A}">
                        <a16:rowId xmlns:a16="http://schemas.microsoft.com/office/drawing/2014/main" val="10002"/>
                      </a:ext>
                    </a:extLst>
                  </a:tr>
                </a:tbl>
              </a:graphicData>
            </a:graphic>
          </p:graphicFrame>
        </mc:Fallback>
      </mc:AlternateContent>
      <p:sp>
        <p:nvSpPr>
          <p:cNvPr id="3" name="矩形标注 2"/>
          <p:cNvSpPr/>
          <p:nvPr/>
        </p:nvSpPr>
        <p:spPr>
          <a:xfrm>
            <a:off x="6602669" y="3372465"/>
            <a:ext cx="1455174" cy="835742"/>
          </a:xfrm>
          <a:prstGeom prst="wedgeRectCallout">
            <a:avLst>
              <a:gd name="adj1" fmla="val -53886"/>
              <a:gd name="adj2" fmla="val 87463"/>
            </a:avLst>
          </a:prstGeom>
          <a:ln/>
        </p:spPr>
        <p:style>
          <a:lnRef idx="0">
            <a:schemeClr val="accent1"/>
          </a:lnRef>
          <a:fillRef idx="3">
            <a:schemeClr val="accent1"/>
          </a:fillRef>
          <a:effectRef idx="3">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不包含所有节点的回路</a:t>
            </a:r>
          </a:p>
        </p:txBody>
      </p:sp>
      <p:sp>
        <p:nvSpPr>
          <p:cNvPr id="5" name="文本框 4">
            <a:extLst>
              <a:ext uri="{FF2B5EF4-FFF2-40B4-BE49-F238E27FC236}">
                <a16:creationId xmlns:a16="http://schemas.microsoft.com/office/drawing/2014/main" id="{6BB15B14-4824-48F4-BF4A-BB04F23A6943}"/>
              </a:ext>
            </a:extLst>
          </p:cNvPr>
          <p:cNvSpPr txBox="1"/>
          <p:nvPr/>
        </p:nvSpPr>
        <p:spPr>
          <a:xfrm>
            <a:off x="4598477" y="5135922"/>
            <a:ext cx="2180405" cy="461665"/>
          </a:xfrm>
          <a:prstGeom prst="rect">
            <a:avLst/>
          </a:prstGeom>
          <a:noFill/>
          <a:ln>
            <a:noFill/>
          </a:ln>
        </p:spPr>
        <p:txBody>
          <a:bodyPr wrap="none" rtlCol="0">
            <a:spAutoFit/>
          </a:bodyPr>
          <a:lstStyle/>
          <a:p>
            <a:r>
              <a:rPr lang="zh-CN" altLang="en-US" sz="2400" dirty="0">
                <a:solidFill>
                  <a:srgbClr val="FF9900"/>
                </a:solidFill>
                <a:latin typeface="微软雅黑" panose="020B0503020204020204" pitchFamily="34" charset="-122"/>
                <a:ea typeface="微软雅黑" panose="020B0503020204020204" pitchFamily="34" charset="-122"/>
              </a:rPr>
              <a:t>如何编程实现</a:t>
            </a:r>
            <a:r>
              <a:rPr lang="en-US" altLang="zh-CN" sz="2400" dirty="0">
                <a:solidFill>
                  <a:srgbClr val="FF9900"/>
                </a:solidFill>
                <a:latin typeface="微软雅黑" panose="020B0503020204020204" pitchFamily="34" charset="-122"/>
                <a:ea typeface="微软雅黑" panose="020B0503020204020204" pitchFamily="34" charset="-122"/>
              </a:rPr>
              <a:t>?</a:t>
            </a:r>
            <a:endParaRPr lang="zh-CN" altLang="en-US" sz="2400" dirty="0" err="1">
              <a:solidFill>
                <a:srgbClr val="FF99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65193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.TSP(</a:t>
            </a:r>
            <a:r>
              <a:rPr lang="zh-CN" altLang="en-US"/>
              <a:t>传统</a:t>
            </a:r>
            <a:r>
              <a:rPr lang="en-US" altLang="zh-CN"/>
              <a:t>)</a:t>
            </a:r>
            <a:endParaRPr lang="zh-CN" altLang="en-US" dirty="0"/>
          </a:p>
        </p:txBody>
      </p:sp>
      <p:sp>
        <p:nvSpPr>
          <p:cNvPr id="7" name="内容占位符 6">
            <a:extLst>
              <a:ext uri="{FF2B5EF4-FFF2-40B4-BE49-F238E27FC236}">
                <a16:creationId xmlns:a16="http://schemas.microsoft.com/office/drawing/2014/main" id="{ED6468EC-AE36-4EB6-ABB7-A54D94853F17}"/>
              </a:ext>
            </a:extLst>
          </p:cNvPr>
          <p:cNvSpPr>
            <a:spLocks noGrp="1"/>
          </p:cNvSpPr>
          <p:nvPr>
            <p:ph idx="1"/>
          </p:nvPr>
        </p:nvSpPr>
        <p:spPr/>
        <p:txBody>
          <a:bodyPr/>
          <a:lstStyle/>
          <a:p>
            <a:endParaRPr lang="zh-CN" altLang="en-US"/>
          </a:p>
        </p:txBody>
      </p:sp>
      <p:pic>
        <p:nvPicPr>
          <p:cNvPr id="12290" name="Picture 2">
            <a:extLst>
              <a:ext uri="{FF2B5EF4-FFF2-40B4-BE49-F238E27FC236}">
                <a16:creationId xmlns:a16="http://schemas.microsoft.com/office/drawing/2014/main" id="{D39255FC-AFDC-4CB5-8C4F-0D930AAE49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0825" y="2600324"/>
            <a:ext cx="3148012" cy="3254467"/>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25E5FBA7-B67F-4FB2-9677-1B07ED688B3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0127" y="1676400"/>
            <a:ext cx="4660898" cy="506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20557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.TSP(</a:t>
            </a:r>
            <a:r>
              <a:rPr lang="zh-CN" altLang="en-US"/>
              <a:t>顺序</a:t>
            </a:r>
            <a:r>
              <a:rPr lang="en-US" altLang="zh-CN"/>
              <a:t>)</a:t>
            </a:r>
            <a:endParaRPr lang="zh-CN" altLang="en-US" dirty="0"/>
          </a:p>
        </p:txBody>
      </p:sp>
      <mc:AlternateContent xmlns:mc="http://schemas.openxmlformats.org/markup-compatibility/2006" xmlns:a14="http://schemas.microsoft.com/office/drawing/2010/main">
        <mc:Choice Requires="a14">
          <p:graphicFrame>
            <p:nvGraphicFramePr>
              <p:cNvPr id="5" name="内容占位符 3"/>
              <p:cNvGraphicFramePr>
                <a:graphicFrameLocks noGrp="1"/>
              </p:cNvGraphicFramePr>
              <p:nvPr>
                <p:ph idx="1"/>
                <p:extLst>
                  <p:ext uri="{D42A27DB-BD31-4B8C-83A1-F6EECF244321}">
                    <p14:modId xmlns:p14="http://schemas.microsoft.com/office/powerpoint/2010/main" val="2064388136"/>
                  </p:ext>
                </p:extLst>
              </p:nvPr>
            </p:nvGraphicFramePr>
            <p:xfrm>
              <a:off x="250825" y="2073275"/>
              <a:ext cx="7429500" cy="3447162"/>
            </p:xfrm>
            <a:graphic>
              <a:graphicData uri="http://schemas.openxmlformats.org/drawingml/2006/table">
                <a:tbl>
                  <a:tblPr firstRow="1" bandRow="1">
                    <a:tableStyleId>{5C22544A-7EE6-4342-B048-85BDC9FD1C3A}</a:tableStyleId>
                  </a:tblPr>
                  <a:tblGrid>
                    <a:gridCol w="1312502">
                      <a:extLst>
                        <a:ext uri="{9D8B030D-6E8A-4147-A177-3AD203B41FA5}">
                          <a16:colId xmlns:a16="http://schemas.microsoft.com/office/drawing/2014/main" val="20000"/>
                        </a:ext>
                      </a:extLst>
                    </a:gridCol>
                    <a:gridCol w="6116998">
                      <a:extLst>
                        <a:ext uri="{9D8B030D-6E8A-4147-A177-3AD203B41FA5}">
                          <a16:colId xmlns:a16="http://schemas.microsoft.com/office/drawing/2014/main" val="20001"/>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naryPr>
                                  <m:sub>
                                    <m:eqArr>
                                      <m:eqArr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eqArrPr>
                                      <m:e>
                                        <m:r>
                                          <m:rPr>
                                            <m:brk m:alnAt="7"/>
                                          </m:r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e>
                                    </m:eqAr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𝑐</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Sub>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Sub>
                                  </m:e>
                                </m:nary>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m>
                                  <m:mPr>
                                    <m:mcs>
                                      <m:mc>
                                        <m:mcPr>
                                          <m:count m:val="1"/>
                                          <m:mcJc m:val="center"/>
                                        </m:mcPr>
                                      </m:mc>
                                    </m:mcs>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mPr>
                                  <m:mr>
                                    <m:e>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mr>
                                  <m:m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e>
                                  </m:mr>
                                </m:m>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𝑛</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𝑛</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043180"/>
                      </a:ext>
                    </a:extLst>
                  </a:tr>
                  <a:tr h="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𝑅</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5" name="内容占位符 3"/>
              <p:cNvGraphicFramePr>
                <a:graphicFrameLocks noGrp="1"/>
              </p:cNvGraphicFramePr>
              <p:nvPr>
                <p:ph idx="1"/>
                <p:extLst>
                  <p:ext uri="{D42A27DB-BD31-4B8C-83A1-F6EECF244321}">
                    <p14:modId xmlns:p14="http://schemas.microsoft.com/office/powerpoint/2010/main" val="2064388136"/>
                  </p:ext>
                </p:extLst>
              </p:nvPr>
            </p:nvGraphicFramePr>
            <p:xfrm>
              <a:off x="250825" y="2073275"/>
              <a:ext cx="7429500" cy="3447162"/>
            </p:xfrm>
            <a:graphic>
              <a:graphicData uri="http://schemas.openxmlformats.org/drawingml/2006/table">
                <a:tbl>
                  <a:tblPr firstRow="1" bandRow="1">
                    <a:tableStyleId>{5C22544A-7EE6-4342-B048-85BDC9FD1C3A}</a:tableStyleId>
                  </a:tblPr>
                  <a:tblGrid>
                    <a:gridCol w="1312502">
                      <a:extLst>
                        <a:ext uri="{9D8B030D-6E8A-4147-A177-3AD203B41FA5}">
                          <a16:colId xmlns:a16="http://schemas.microsoft.com/office/drawing/2014/main" val="20000"/>
                        </a:ext>
                      </a:extLst>
                    </a:gridCol>
                    <a:gridCol w="6116998">
                      <a:extLst>
                        <a:ext uri="{9D8B030D-6E8A-4147-A177-3AD203B41FA5}">
                          <a16:colId xmlns:a16="http://schemas.microsoft.com/office/drawing/2014/main" val="20001"/>
                        </a:ext>
                      </a:extLst>
                    </a:gridCol>
                  </a:tblGrid>
                  <a:tr h="127711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1414" b="-169524"/>
                          </a:stretch>
                        </a:blipFill>
                      </a:tcPr>
                    </a:tc>
                    <a:extLst>
                      <a:ext uri="{0D108BD9-81ED-4DB2-BD59-A6C34878D82A}">
                        <a16:rowId xmlns:a16="http://schemas.microsoft.com/office/drawing/2014/main" val="10000"/>
                      </a:ext>
                    </a:extLst>
                  </a:tr>
                  <a:tr h="1117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1414" t="-114754" b="-94536"/>
                          </a:stretch>
                        </a:blipFill>
                      </a:tcPr>
                    </a:tc>
                    <a:extLst>
                      <a:ext uri="{0D108BD9-81ED-4DB2-BD59-A6C34878D82A}">
                        <a16:rowId xmlns:a16="http://schemas.microsoft.com/office/drawing/2014/main" val="10001"/>
                      </a:ext>
                    </a:extLst>
                  </a:tr>
                  <a:tr h="486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1414" t="-491250" b="-116250"/>
                          </a:stretch>
                        </a:blipFill>
                      </a:tcPr>
                    </a:tc>
                    <a:extLst>
                      <a:ext uri="{0D108BD9-81ED-4DB2-BD59-A6C34878D82A}">
                        <a16:rowId xmlns:a16="http://schemas.microsoft.com/office/drawing/2014/main" val="226043180"/>
                      </a:ext>
                    </a:extLst>
                  </a:tr>
                  <a:tr h="565722">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21414" t="-508602"/>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5609981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.TSP(</a:t>
            </a:r>
            <a:r>
              <a:rPr lang="zh-CN" altLang="en-US"/>
              <a:t>顺序</a:t>
            </a:r>
            <a:r>
              <a:rPr lang="en-US" altLang="zh-CN"/>
              <a:t>+)</a:t>
            </a:r>
            <a:endParaRPr lang="zh-CN" altLang="en-US" dirty="0"/>
          </a:p>
        </p:txBody>
      </p:sp>
      <mc:AlternateContent xmlns:mc="http://schemas.openxmlformats.org/markup-compatibility/2006" xmlns:a14="http://schemas.microsoft.com/office/drawing/2010/main">
        <mc:Choice Requires="a14">
          <p:graphicFrame>
            <p:nvGraphicFramePr>
              <p:cNvPr id="7" name="内容占位符 3"/>
              <p:cNvGraphicFramePr>
                <a:graphicFrameLocks noGrp="1"/>
              </p:cNvGraphicFramePr>
              <p:nvPr>
                <p:ph idx="1"/>
                <p:extLst>
                  <p:ext uri="{D42A27DB-BD31-4B8C-83A1-F6EECF244321}">
                    <p14:modId xmlns:p14="http://schemas.microsoft.com/office/powerpoint/2010/main" val="1506747553"/>
                  </p:ext>
                </p:extLst>
              </p:nvPr>
            </p:nvGraphicFramePr>
            <p:xfrm>
              <a:off x="250825" y="2073275"/>
              <a:ext cx="7429500" cy="3447162"/>
            </p:xfrm>
            <a:graphic>
              <a:graphicData uri="http://schemas.openxmlformats.org/drawingml/2006/table">
                <a:tbl>
                  <a:tblPr firstRow="1" bandRow="1">
                    <a:tableStyleId>{5C22544A-7EE6-4342-B048-85BDC9FD1C3A}</a:tableStyleId>
                  </a:tblPr>
                  <a:tblGrid>
                    <a:gridCol w="971550">
                      <a:extLst>
                        <a:ext uri="{9D8B030D-6E8A-4147-A177-3AD203B41FA5}">
                          <a16:colId xmlns:a16="http://schemas.microsoft.com/office/drawing/2014/main" val="20000"/>
                        </a:ext>
                      </a:extLst>
                    </a:gridCol>
                    <a:gridCol w="6457950">
                      <a:extLst>
                        <a:ext uri="{9D8B030D-6E8A-4147-A177-3AD203B41FA5}">
                          <a16:colId xmlns:a16="http://schemas.microsoft.com/office/drawing/2014/main" val="20001"/>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naryPr>
                                  <m:sub>
                                    <m:eqArr>
                                      <m:eqArr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eqArrPr>
                                      <m:e>
                                        <m:r>
                                          <m:rPr>
                                            <m:brk m:alnAt="7"/>
                                          </m:r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e>
                                    </m:eqAr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𝑐</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Sub>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𝑖𝑗</m:t>
                                        </m:r>
                                      </m:sub>
                                    </m:sSub>
                                  </m:e>
                                </m:nary>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m>
                                  <m:mPr>
                                    <m:mcs>
                                      <m:mc>
                                        <m:mcPr>
                                          <m:count m:val="1"/>
                                          <m:mcJc m:val="center"/>
                                        </m:mcPr>
                                      </m:mc>
                                    </m:mcs>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mPr>
                                  <m:mr>
                                    <m:e>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mr>
                                  <m:m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e>
                                  </m:mr>
                                </m:m>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𝑐</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𝑀</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043180"/>
                      </a:ext>
                    </a:extLst>
                  </a:tr>
                  <a:tr h="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𝑅</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7" name="内容占位符 3"/>
              <p:cNvGraphicFramePr>
                <a:graphicFrameLocks noGrp="1"/>
              </p:cNvGraphicFramePr>
              <p:nvPr>
                <p:ph idx="1"/>
                <p:extLst>
                  <p:ext uri="{D42A27DB-BD31-4B8C-83A1-F6EECF244321}">
                    <p14:modId xmlns:p14="http://schemas.microsoft.com/office/powerpoint/2010/main" val="1506747553"/>
                  </p:ext>
                </p:extLst>
              </p:nvPr>
            </p:nvGraphicFramePr>
            <p:xfrm>
              <a:off x="250825" y="2073275"/>
              <a:ext cx="7429500" cy="3447162"/>
            </p:xfrm>
            <a:graphic>
              <a:graphicData uri="http://schemas.openxmlformats.org/drawingml/2006/table">
                <a:tbl>
                  <a:tblPr firstRow="1" bandRow="1">
                    <a:tableStyleId>{5C22544A-7EE6-4342-B048-85BDC9FD1C3A}</a:tableStyleId>
                  </a:tblPr>
                  <a:tblGrid>
                    <a:gridCol w="971550">
                      <a:extLst>
                        <a:ext uri="{9D8B030D-6E8A-4147-A177-3AD203B41FA5}">
                          <a16:colId xmlns:a16="http://schemas.microsoft.com/office/drawing/2014/main" val="20000"/>
                        </a:ext>
                      </a:extLst>
                    </a:gridCol>
                    <a:gridCol w="6457950">
                      <a:extLst>
                        <a:ext uri="{9D8B030D-6E8A-4147-A177-3AD203B41FA5}">
                          <a16:colId xmlns:a16="http://schemas.microsoft.com/office/drawing/2014/main" val="20001"/>
                        </a:ext>
                      </a:extLst>
                    </a:gridCol>
                  </a:tblGrid>
                  <a:tr h="127711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5000" b="-169524"/>
                          </a:stretch>
                        </a:blipFill>
                      </a:tcPr>
                    </a:tc>
                    <a:extLst>
                      <a:ext uri="{0D108BD9-81ED-4DB2-BD59-A6C34878D82A}">
                        <a16:rowId xmlns:a16="http://schemas.microsoft.com/office/drawing/2014/main" val="10000"/>
                      </a:ext>
                    </a:extLst>
                  </a:tr>
                  <a:tr h="1117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5000" t="-114754" b="-94536"/>
                          </a:stretch>
                        </a:blipFill>
                      </a:tcPr>
                    </a:tc>
                    <a:extLst>
                      <a:ext uri="{0D108BD9-81ED-4DB2-BD59-A6C34878D82A}">
                        <a16:rowId xmlns:a16="http://schemas.microsoft.com/office/drawing/2014/main" val="10001"/>
                      </a:ext>
                    </a:extLst>
                  </a:tr>
                  <a:tr h="486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5000" t="-491250" b="-116250"/>
                          </a:stretch>
                        </a:blipFill>
                      </a:tcPr>
                    </a:tc>
                    <a:extLst>
                      <a:ext uri="{0D108BD9-81ED-4DB2-BD59-A6C34878D82A}">
                        <a16:rowId xmlns:a16="http://schemas.microsoft.com/office/drawing/2014/main" val="226043180"/>
                      </a:ext>
                    </a:extLst>
                  </a:tr>
                  <a:tr h="565722">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5000" t="-508602"/>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7669329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normAutofit/>
          </a:bodyPr>
          <a:lstStyle/>
          <a:p>
            <a:r>
              <a:rPr lang="zh-CN" altLang="en-US" dirty="0"/>
              <a:t>引言</a:t>
            </a:r>
            <a:r>
              <a:rPr lang="en-US" altLang="zh-CN" dirty="0"/>
              <a:t>.</a:t>
            </a:r>
            <a:r>
              <a:rPr lang="zh-CN" altLang="en-US" dirty="0"/>
              <a:t>什么是科学与技术</a:t>
            </a:r>
            <a:endParaRPr lang="zh-CN" dirty="0"/>
          </a:p>
        </p:txBody>
      </p:sp>
      <p:sp>
        <p:nvSpPr>
          <p:cNvPr id="14" name="内容占位符 13"/>
          <p:cNvSpPr>
            <a:spLocks noGrp="1"/>
          </p:cNvSpPr>
          <p:nvPr>
            <p:ph idx="1"/>
          </p:nvPr>
        </p:nvSpPr>
        <p:spPr/>
        <p:txBody>
          <a:bodyPr rtlCol="0">
            <a:normAutofit/>
          </a:bodyPr>
          <a:lstStyle/>
          <a:p>
            <a:pPr rtl="0"/>
            <a:r>
              <a:rPr lang="zh-CN" altLang="en-US" dirty="0"/>
              <a:t>科学就是建模</a:t>
            </a:r>
            <a:endParaRPr lang="en-US" altLang="zh-CN" dirty="0"/>
          </a:p>
          <a:p>
            <a:pPr lvl="1"/>
            <a:r>
              <a:rPr lang="zh-CN" altLang="en-US" dirty="0"/>
              <a:t>哪些是可变的？</a:t>
            </a:r>
            <a:endParaRPr lang="en-US" altLang="zh-CN" dirty="0"/>
          </a:p>
          <a:p>
            <a:pPr lvl="1"/>
            <a:r>
              <a:rPr lang="zh-CN" altLang="en-US" dirty="0"/>
              <a:t>哪些是不变的？</a:t>
            </a:r>
            <a:endParaRPr lang="en-US" altLang="zh-CN" dirty="0"/>
          </a:p>
          <a:p>
            <a:pPr lvl="1"/>
            <a:r>
              <a:rPr lang="zh-CN" altLang="en-US" dirty="0"/>
              <a:t>什么是可能发生的？</a:t>
            </a:r>
            <a:endParaRPr lang="en-US" altLang="zh-CN" dirty="0"/>
          </a:p>
          <a:p>
            <a:pPr lvl="1"/>
            <a:r>
              <a:rPr lang="zh-CN" altLang="en-US" dirty="0"/>
              <a:t>什么是不可能出现的？</a:t>
            </a:r>
            <a:endParaRPr lang="en-US" altLang="zh-CN" dirty="0"/>
          </a:p>
          <a:p>
            <a:pPr lvl="1"/>
            <a:r>
              <a:rPr lang="zh-CN" altLang="en-US" dirty="0"/>
              <a:t>哪些条件必然会被满足？</a:t>
            </a:r>
            <a:endParaRPr lang="en-US" altLang="zh-CN" dirty="0"/>
          </a:p>
          <a:p>
            <a:pPr lvl="1"/>
            <a:r>
              <a:rPr lang="zh-CN" altLang="en-US" dirty="0"/>
              <a:t>系统倾向于收敛到什么状态？</a:t>
            </a:r>
            <a:endParaRPr lang="en-US" altLang="zh-CN" dirty="0"/>
          </a:p>
          <a:p>
            <a:pPr rtl="0"/>
            <a:r>
              <a:rPr lang="zh-CN" altLang="en-US" dirty="0"/>
              <a:t>技术就是求解</a:t>
            </a:r>
            <a:endParaRPr lang="en-US" altLang="zh-CN" dirty="0"/>
          </a:p>
          <a:p>
            <a:pPr lvl="1"/>
            <a:r>
              <a:rPr lang="zh-CN" altLang="en-US" dirty="0"/>
              <a:t>在满足各种规律和法则的前提下</a:t>
            </a:r>
            <a:endParaRPr lang="en-US" altLang="zh-CN" dirty="0"/>
          </a:p>
          <a:p>
            <a:pPr lvl="1"/>
            <a:r>
              <a:rPr lang="zh-CN" altLang="en-US" dirty="0"/>
              <a:t>找到有利的解决方案</a:t>
            </a:r>
            <a:endParaRPr lang="en-US" altLang="zh-CN" dirty="0"/>
          </a:p>
        </p:txBody>
      </p:sp>
    </p:spTree>
    <p:extLst>
      <p:ext uri="{BB962C8B-B14F-4D97-AF65-F5344CB8AC3E}">
        <p14:creationId xmlns:p14="http://schemas.microsoft.com/office/powerpoint/2010/main" val="280613448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.TSP(</a:t>
            </a:r>
            <a:r>
              <a:rPr lang="zh-CN" altLang="en-US"/>
              <a:t>货物流</a:t>
            </a:r>
            <a:r>
              <a:rPr lang="en-US" altLang="zh-CN"/>
              <a:t>)</a:t>
            </a:r>
            <a:endParaRPr lang="zh-CN" altLang="en-US" dirty="0"/>
          </a:p>
        </p:txBody>
      </p:sp>
      <mc:AlternateContent xmlns:mc="http://schemas.openxmlformats.org/markup-compatibility/2006" xmlns:a14="http://schemas.microsoft.com/office/drawing/2010/main">
        <mc:Choice Requires="a14">
          <p:graphicFrame>
            <p:nvGraphicFramePr>
              <p:cNvPr id="5" name="内容占位符 3"/>
              <p:cNvGraphicFramePr>
                <a:graphicFrameLocks noGrp="1"/>
              </p:cNvGraphicFramePr>
              <p:nvPr>
                <p:ph idx="1"/>
                <p:extLst>
                  <p:ext uri="{D42A27DB-BD31-4B8C-83A1-F6EECF244321}">
                    <p14:modId xmlns:p14="http://schemas.microsoft.com/office/powerpoint/2010/main" val="3058073900"/>
                  </p:ext>
                </p:extLst>
              </p:nvPr>
            </p:nvGraphicFramePr>
            <p:xfrm>
              <a:off x="250825" y="2073275"/>
              <a:ext cx="7429500" cy="4668014"/>
            </p:xfrm>
            <a:graphic>
              <a:graphicData uri="http://schemas.openxmlformats.org/drawingml/2006/table">
                <a:tbl>
                  <a:tblPr firstRow="1" bandRow="1">
                    <a:tableStyleId>{5C22544A-7EE6-4342-B048-85BDC9FD1C3A}</a:tableStyleId>
                  </a:tblPr>
                  <a:tblGrid>
                    <a:gridCol w="1736312">
                      <a:extLst>
                        <a:ext uri="{9D8B030D-6E8A-4147-A177-3AD203B41FA5}">
                          <a16:colId xmlns:a16="http://schemas.microsoft.com/office/drawing/2014/main" val="20000"/>
                        </a:ext>
                      </a:extLst>
                    </a:gridCol>
                    <a:gridCol w="5693188">
                      <a:extLst>
                        <a:ext uri="{9D8B030D-6E8A-4147-A177-3AD203B41FA5}">
                          <a16:colId xmlns:a16="http://schemas.microsoft.com/office/drawing/2014/main" val="20001"/>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同上</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m>
                                  <m:mPr>
                                    <m:mcs>
                                      <m:mc>
                                        <m:mcPr>
                                          <m:count m:val="1"/>
                                          <m:mcJc m:val="center"/>
                                        </m:mcPr>
                                      </m:mc>
                                    </m:mcs>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mPr>
                                  <m:mr>
                                    <m:e>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sub>
                                        <m:sup/>
                                        <m:e>
                                          <m:sSub>
                                            <m:sSubPr>
                                              <m:ctrlP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e>
                                  </m:mr>
                                  <m:m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e>
                                  </m:mr>
                                </m:m>
                              </m:oMath>
                            </m:oMathPara>
                          </a14:m>
                          <a:endParaRPr kumimoji="0" lang="en-US" altLang="zh-CN" sz="2400" b="0" i="0" u="none" strike="noStrike" kern="1200" cap="none" spc="0" normalizeH="0" baseline="0" noProof="0" dirty="0">
                            <a:ln>
                              <a:noFill/>
                            </a:ln>
                            <a:solidFill>
                              <a:schemeClr val="tx1"/>
                            </a:solidFill>
                            <a:effectLst/>
                            <a:uLnTx/>
                            <a:uFillTx/>
                            <a:latin typeface="+mn-lt"/>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𝑛</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e>
                                </m:d>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oMath>
                            </m:oMathPara>
                          </a14:m>
                          <a:endParaRPr kumimoji="0" lang="en-US" altLang="zh-CN" sz="2400" b="0" i="0" u="none" strike="noStrike" kern="1200" cap="none" spc="0" normalizeH="0" baseline="0" noProof="0" dirty="0">
                            <a:ln>
                              <a:noFill/>
                            </a:ln>
                            <a:solidFill>
                              <a:schemeClr val="tx1"/>
                            </a:solidFill>
                            <a:effectLst/>
                            <a:uLnTx/>
                            <a:uFillTx/>
                            <a:latin typeface="+mn-lt"/>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endParaRPr lang="zh-CN" altLang="en-US"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m:rPr>
                                        <m:brk m:alnAt="7"/>
                                      </m:r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𝑛</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−1</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34029744"/>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nary>
                                  <m:naryPr>
                                    <m:chr m:val="∑"/>
                                    <m:supHide m:val="on"/>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naryPr>
                                  <m:sub>
                                    <m:r>
                                      <m:rPr>
                                        <m:brk m:alnAt="7"/>
                                      </m:r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𝑘</m:t>
                                    </m:r>
                                  </m:sub>
                                  <m:sup/>
                                  <m:e>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𝑗𝑘</m:t>
                                        </m:r>
                                      </m:sub>
                                    </m:sSub>
                                  </m:e>
                                </m:nary>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1"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𝑁</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1</m:t>
                                    </m:r>
                                  </m:e>
                                </m:d>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26043180"/>
                      </a:ext>
                    </a:extLst>
                  </a:tr>
                  <a:tr h="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𝑅</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𝑁</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5" name="内容占位符 3"/>
              <p:cNvGraphicFramePr>
                <a:graphicFrameLocks noGrp="1"/>
              </p:cNvGraphicFramePr>
              <p:nvPr>
                <p:ph idx="1"/>
                <p:extLst>
                  <p:ext uri="{D42A27DB-BD31-4B8C-83A1-F6EECF244321}">
                    <p14:modId xmlns:p14="http://schemas.microsoft.com/office/powerpoint/2010/main" val="3058073900"/>
                  </p:ext>
                </p:extLst>
              </p:nvPr>
            </p:nvGraphicFramePr>
            <p:xfrm>
              <a:off x="250825" y="2073275"/>
              <a:ext cx="7429500" cy="4668014"/>
            </p:xfrm>
            <a:graphic>
              <a:graphicData uri="http://schemas.openxmlformats.org/drawingml/2006/table">
                <a:tbl>
                  <a:tblPr firstRow="1" bandRow="1">
                    <a:tableStyleId>{5C22544A-7EE6-4342-B048-85BDC9FD1C3A}</a:tableStyleId>
                  </a:tblPr>
                  <a:tblGrid>
                    <a:gridCol w="1736312">
                      <a:extLst>
                        <a:ext uri="{9D8B030D-6E8A-4147-A177-3AD203B41FA5}">
                          <a16:colId xmlns:a16="http://schemas.microsoft.com/office/drawing/2014/main" val="20000"/>
                        </a:ext>
                      </a:extLst>
                    </a:gridCol>
                    <a:gridCol w="5693188">
                      <a:extLst>
                        <a:ext uri="{9D8B030D-6E8A-4147-A177-3AD203B41FA5}">
                          <a16:colId xmlns:a16="http://schemas.microsoft.com/office/drawing/2014/main" val="20001"/>
                        </a:ext>
                      </a:extLst>
                    </a:gridCol>
                  </a:tblGrid>
                  <a:tr h="4572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chemeClr val="tx1"/>
                              </a:solidFill>
                              <a:effectLst/>
                              <a:uLnTx/>
                              <a:uFillTx/>
                              <a:latin typeface="+mn-lt"/>
                              <a:ea typeface="+mn-ea"/>
                              <a:cs typeface="+mn-cs"/>
                            </a:rPr>
                            <a:t>同上</a:t>
                          </a:r>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117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0514" t="-47541" b="-277596"/>
                          </a:stretch>
                        </a:blipFill>
                      </a:tcPr>
                    </a:tc>
                    <a:extLst>
                      <a:ext uri="{0D108BD9-81ED-4DB2-BD59-A6C34878D82A}">
                        <a16:rowId xmlns:a16="http://schemas.microsoft.com/office/drawing/2014/main" val="10003"/>
                      </a:ext>
                    </a:extLst>
                  </a:tr>
                  <a:tr h="486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0514" t="-337500" b="-535000"/>
                          </a:stretch>
                        </a:blipFill>
                      </a:tcPr>
                    </a:tc>
                    <a:extLst>
                      <a:ext uri="{0D108BD9-81ED-4DB2-BD59-A6C34878D82A}">
                        <a16:rowId xmlns:a16="http://schemas.microsoft.com/office/drawing/2014/main" val="10001"/>
                      </a:ext>
                    </a:extLst>
                  </a:tr>
                  <a:tr h="1020382">
                    <a:tc>
                      <a:txBody>
                        <a:bodyPr/>
                        <a:lstStyle/>
                        <a:p>
                          <a:endParaRPr lang="zh-CN" altLang="en-US"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0514" t="-208333" b="-154762"/>
                          </a:stretch>
                        </a:blipFill>
                      </a:tcPr>
                    </a:tc>
                    <a:extLst>
                      <a:ext uri="{0D108BD9-81ED-4DB2-BD59-A6C34878D82A}">
                        <a16:rowId xmlns:a16="http://schemas.microsoft.com/office/drawing/2014/main" val="1834029744"/>
                      </a:ext>
                    </a:extLst>
                  </a:tr>
                  <a:tr h="1020382">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0514" t="-310180" b="-55689"/>
                          </a:stretch>
                        </a:blipFill>
                      </a:tcPr>
                    </a:tc>
                    <a:extLst>
                      <a:ext uri="{0D108BD9-81ED-4DB2-BD59-A6C34878D82A}">
                        <a16:rowId xmlns:a16="http://schemas.microsoft.com/office/drawing/2014/main" val="226043180"/>
                      </a:ext>
                    </a:extLst>
                  </a:tr>
                  <a:tr h="565722">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0514" t="-736559"/>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10967605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平面装配</a:t>
            </a:r>
            <a:endParaRPr lang="zh-CN" altLang="en-US" dirty="0"/>
          </a:p>
        </p:txBody>
      </p:sp>
      <p:pic>
        <p:nvPicPr>
          <p:cNvPr id="5" name="内容占位符 4">
            <a:extLst>
              <a:ext uri="{FF2B5EF4-FFF2-40B4-BE49-F238E27FC236}">
                <a16:creationId xmlns:a16="http://schemas.microsoft.com/office/drawing/2014/main" id="{DAB2F840-79C3-4F2D-B4EB-B45B68F153B2}"/>
              </a:ext>
            </a:extLst>
          </p:cNvPr>
          <p:cNvPicPr>
            <a:picLocks noGrp="1" noChangeAspect="1"/>
          </p:cNvPicPr>
          <p:nvPr>
            <p:ph idx="1"/>
          </p:nvPr>
        </p:nvPicPr>
        <p:blipFill>
          <a:blip r:embed="rId2"/>
          <a:stretch>
            <a:fillRect/>
          </a:stretch>
        </p:blipFill>
        <p:spPr>
          <a:xfrm>
            <a:off x="2707718" y="2268770"/>
            <a:ext cx="3790476" cy="3723809"/>
          </a:xfrm>
        </p:spPr>
      </p:pic>
    </p:spTree>
    <p:extLst>
      <p:ext uri="{BB962C8B-B14F-4D97-AF65-F5344CB8AC3E}">
        <p14:creationId xmlns:p14="http://schemas.microsoft.com/office/powerpoint/2010/main" val="23196103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平面装配</a:t>
            </a:r>
            <a:endParaRPr lang="zh-CN" altLang="en-US" dirty="0"/>
          </a:p>
        </p:txBody>
      </p:sp>
      <mc:AlternateContent xmlns:mc="http://schemas.openxmlformats.org/markup-compatibility/2006" xmlns:a14="http://schemas.microsoft.com/office/drawing/2010/main">
        <mc:Choice Requires="a14">
          <p:graphicFrame>
            <p:nvGraphicFramePr>
              <p:cNvPr id="5" name="内容占位符 3"/>
              <p:cNvGraphicFramePr>
                <a:graphicFrameLocks noGrp="1"/>
              </p:cNvGraphicFramePr>
              <p:nvPr>
                <p:ph idx="1"/>
                <p:extLst>
                  <p:ext uri="{D42A27DB-BD31-4B8C-83A1-F6EECF244321}">
                    <p14:modId xmlns:p14="http://schemas.microsoft.com/office/powerpoint/2010/main" val="2989321445"/>
                  </p:ext>
                </p:extLst>
              </p:nvPr>
            </p:nvGraphicFramePr>
            <p:xfrm>
              <a:off x="250825" y="2073275"/>
              <a:ext cx="8704262" cy="3508566"/>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7431087">
                      <a:extLst>
                        <a:ext uri="{9D8B030D-6E8A-4147-A177-3AD203B41FA5}">
                          <a16:colId xmlns:a16="http://schemas.microsoft.com/office/drawing/2014/main" val="20001"/>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0</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𝑊</m:t>
                                </m:r>
                                <m:d>
                                  <m:d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1−</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𝐼</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h</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𝐻</m:t>
                                </m:r>
                                <m:d>
                                  <m:d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1−</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𝐼</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𝐼</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𝐼</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𝐼</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r"/>
                          <a:endParaRPr lang="zh-CN" altLang="en-US" sz="2400" dirty="0">
                            <a:solidFill>
                              <a:schemeClr val="tx1"/>
                            </a:solidFill>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𝑊</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𝐻</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h</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𝐼</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5" name="内容占位符 3"/>
              <p:cNvGraphicFramePr>
                <a:graphicFrameLocks noGrp="1"/>
              </p:cNvGraphicFramePr>
              <p:nvPr>
                <p:ph idx="1"/>
                <p:extLst>
                  <p:ext uri="{D42A27DB-BD31-4B8C-83A1-F6EECF244321}">
                    <p14:modId xmlns:p14="http://schemas.microsoft.com/office/powerpoint/2010/main" val="2989321445"/>
                  </p:ext>
                </p:extLst>
              </p:nvPr>
            </p:nvGraphicFramePr>
            <p:xfrm>
              <a:off x="250825" y="2073275"/>
              <a:ext cx="8704262" cy="3508566"/>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7431087">
                      <a:extLst>
                        <a:ext uri="{9D8B030D-6E8A-4147-A177-3AD203B41FA5}">
                          <a16:colId xmlns:a16="http://schemas.microsoft.com/office/drawing/2014/main" val="20001"/>
                        </a:ext>
                      </a:extLst>
                    </a:gridCol>
                  </a:tblGrid>
                  <a:tr h="4572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7131" t="-10667" b="-668000"/>
                          </a:stretch>
                        </a:blipFill>
                      </a:tcPr>
                    </a:tc>
                    <a:extLst>
                      <a:ext uri="{0D108BD9-81ED-4DB2-BD59-A6C34878D82A}">
                        <a16:rowId xmlns:a16="http://schemas.microsoft.com/office/drawing/2014/main" val="10000"/>
                      </a:ext>
                    </a:extLst>
                  </a:tr>
                  <a:tr h="5128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7131" t="-98810" b="-496429"/>
                          </a:stretch>
                        </a:blipFill>
                      </a:tcPr>
                    </a:tc>
                    <a:extLst>
                      <a:ext uri="{0D108BD9-81ED-4DB2-BD59-A6C34878D82A}">
                        <a16:rowId xmlns:a16="http://schemas.microsoft.com/office/drawing/2014/main" val="10003"/>
                      </a:ext>
                    </a:extLst>
                  </a:tr>
                  <a:tr h="5128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7131" t="-198810" b="-396429"/>
                          </a:stretch>
                        </a:blipFill>
                      </a:tcPr>
                    </a:tc>
                    <a:extLst>
                      <a:ext uri="{0D108BD9-81ED-4DB2-BD59-A6C34878D82A}">
                        <a16:rowId xmlns:a16="http://schemas.microsoft.com/office/drawing/2014/main" val="10001"/>
                      </a:ext>
                    </a:extLst>
                  </a:tr>
                  <a:tr h="486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7131" t="-313750" b="-316250"/>
                          </a:stretch>
                        </a:blipFill>
                      </a:tcPr>
                    </a:tc>
                    <a:extLst>
                      <a:ext uri="{0D108BD9-81ED-4DB2-BD59-A6C34878D82A}">
                        <a16:rowId xmlns:a16="http://schemas.microsoft.com/office/drawing/2014/main" val="10004"/>
                      </a:ext>
                    </a:extLst>
                  </a:tr>
                  <a:tr h="486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7131" t="-413750" b="-216250"/>
                          </a:stretch>
                        </a:blipFill>
                      </a:tcPr>
                    </a:tc>
                    <a:extLst>
                      <a:ext uri="{0D108BD9-81ED-4DB2-BD59-A6C34878D82A}">
                        <a16:rowId xmlns:a16="http://schemas.microsoft.com/office/drawing/2014/main" val="10005"/>
                      </a:ext>
                    </a:extLst>
                  </a:tr>
                  <a:tr h="486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7131" t="-513750" b="-116250"/>
                          </a:stretch>
                        </a:blipFill>
                      </a:tcPr>
                    </a:tc>
                    <a:extLst>
                      <a:ext uri="{0D108BD9-81ED-4DB2-BD59-A6C34878D82A}">
                        <a16:rowId xmlns:a16="http://schemas.microsoft.com/office/drawing/2014/main" val="10006"/>
                      </a:ext>
                    </a:extLst>
                  </a:tr>
                  <a:tr h="565722">
                    <a:tc>
                      <a:txBody>
                        <a:bodyPr/>
                        <a:lstStyle/>
                        <a:p>
                          <a:pPr algn="r"/>
                          <a:endParaRPr lang="zh-CN" altLang="en-US" sz="2400" dirty="0">
                            <a:solidFill>
                              <a:schemeClr val="tx1"/>
                            </a:solidFill>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7131" t="-527957"/>
                          </a:stretch>
                        </a:blipFill>
                      </a:tcPr>
                    </a:tc>
                    <a:extLst>
                      <a:ext uri="{0D108BD9-81ED-4DB2-BD59-A6C34878D82A}">
                        <a16:rowId xmlns:a16="http://schemas.microsoft.com/office/drawing/2014/main" val="10002"/>
                      </a:ext>
                    </a:extLst>
                  </a:tr>
                </a:tbl>
              </a:graphicData>
            </a:graphic>
          </p:graphicFrame>
        </mc:Fallback>
      </mc:AlternateContent>
      <p:sp>
        <p:nvSpPr>
          <p:cNvPr id="6" name="文本框 5">
            <a:extLst>
              <a:ext uri="{FF2B5EF4-FFF2-40B4-BE49-F238E27FC236}">
                <a16:creationId xmlns:a16="http://schemas.microsoft.com/office/drawing/2014/main" id="{37E04749-5C9D-4479-9C19-E49739B03E9B}"/>
              </a:ext>
            </a:extLst>
          </p:cNvPr>
          <p:cNvSpPr txBox="1"/>
          <p:nvPr/>
        </p:nvSpPr>
        <p:spPr>
          <a:xfrm>
            <a:off x="4817552" y="4278672"/>
            <a:ext cx="1872629" cy="461665"/>
          </a:xfrm>
          <a:prstGeom prst="rect">
            <a:avLst/>
          </a:prstGeom>
          <a:noFill/>
          <a:ln>
            <a:noFill/>
          </a:ln>
        </p:spPr>
        <p:txBody>
          <a:bodyPr wrap="none" rtlCol="0">
            <a:spAutoFit/>
          </a:bodyPr>
          <a:lstStyle/>
          <a:p>
            <a:r>
              <a:rPr lang="zh-CN" altLang="en-US" sz="2400" dirty="0">
                <a:solidFill>
                  <a:srgbClr val="FF9900"/>
                </a:solidFill>
                <a:latin typeface="微软雅黑" panose="020B0503020204020204" pitchFamily="34" charset="-122"/>
                <a:ea typeface="微软雅黑" panose="020B0503020204020204" pitchFamily="34" charset="-122"/>
              </a:rPr>
              <a:t>是否可省略</a:t>
            </a:r>
            <a:r>
              <a:rPr lang="en-US" altLang="zh-CN" sz="2400" dirty="0">
                <a:solidFill>
                  <a:srgbClr val="FF9900"/>
                </a:solidFill>
                <a:latin typeface="微软雅黑" panose="020B0503020204020204" pitchFamily="34" charset="-122"/>
                <a:ea typeface="微软雅黑" panose="020B0503020204020204" pitchFamily="34" charset="-122"/>
              </a:rPr>
              <a:t>?</a:t>
            </a:r>
            <a:endParaRPr lang="zh-CN" altLang="en-US" sz="2400" dirty="0" err="1">
              <a:solidFill>
                <a:srgbClr val="FF99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92707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平面装配</a:t>
            </a:r>
            <a:r>
              <a:rPr lang="en-US" altLang="zh-CN"/>
              <a:t>(</a:t>
            </a:r>
            <a:r>
              <a:rPr lang="zh-CN" altLang="en-US"/>
              <a:t>转</a:t>
            </a:r>
            <a:r>
              <a:rPr lang="en-US" altLang="zh-CN"/>
              <a:t>)</a:t>
            </a:r>
            <a:endParaRPr lang="zh-CN" altLang="en-US" dirty="0"/>
          </a:p>
        </p:txBody>
      </p:sp>
      <mc:AlternateContent xmlns:mc="http://schemas.openxmlformats.org/markup-compatibility/2006" xmlns:a14="http://schemas.microsoft.com/office/drawing/2010/main">
        <mc:Choice Requires="a14">
          <p:graphicFrame>
            <p:nvGraphicFramePr>
              <p:cNvPr id="5" name="内容占位符 3"/>
              <p:cNvGraphicFramePr>
                <a:graphicFrameLocks noGrp="1"/>
              </p:cNvGraphicFramePr>
              <p:nvPr>
                <p:ph idx="1"/>
                <p:extLst>
                  <p:ext uri="{D42A27DB-BD31-4B8C-83A1-F6EECF244321}">
                    <p14:modId xmlns:p14="http://schemas.microsoft.com/office/powerpoint/2010/main" val="3590286323"/>
                  </p:ext>
                </p:extLst>
              </p:nvPr>
            </p:nvGraphicFramePr>
            <p:xfrm>
              <a:off x="250825" y="2073275"/>
              <a:ext cx="8704262" cy="3508566"/>
            </p:xfrm>
            <a:graphic>
              <a:graphicData uri="http://schemas.openxmlformats.org/drawingml/2006/table">
                <a:tbl>
                  <a:tblPr firstRow="1" bandRow="1">
                    <a:tableStyleId>{5C22544A-7EE6-4342-B048-85BDC9FD1C3A}</a:tableStyleId>
                  </a:tblPr>
                  <a:tblGrid>
                    <a:gridCol w="836948">
                      <a:extLst>
                        <a:ext uri="{9D8B030D-6E8A-4147-A177-3AD203B41FA5}">
                          <a16:colId xmlns:a16="http://schemas.microsoft.com/office/drawing/2014/main" val="20000"/>
                        </a:ext>
                      </a:extLst>
                    </a:gridCol>
                    <a:gridCol w="7867314">
                      <a:extLst>
                        <a:ext uri="{9D8B030D-6E8A-4147-A177-3AD203B41FA5}">
                          <a16:colId xmlns:a16="http://schemas.microsoft.com/office/drawing/2014/main" val="20001"/>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0</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d>
                                  <m:d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1−</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𝑑</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h</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𝑑</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𝑊</m:t>
                                </m:r>
                                <m:d>
                                  <m:d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1−</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𝐼</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h</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d>
                                  <m:d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1−</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𝑑</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𝑑</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𝐻</m:t>
                                </m:r>
                                <m:d>
                                  <m:d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1−</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𝐼</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𝐼</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𝐼</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𝐼</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r"/>
                          <a:endParaRPr lang="zh-CN" altLang="en-US" sz="2400" dirty="0">
                            <a:solidFill>
                              <a:schemeClr val="tx1"/>
                            </a:solidFill>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𝑥</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𝑊</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Sup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𝑤</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bSup>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𝑦</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𝐻</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Sup>
                                  <m:sSubSup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Sup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h</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b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 </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𝑑</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𝑢</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𝑟</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𝑖</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𝐼</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5" name="内容占位符 3"/>
              <p:cNvGraphicFramePr>
                <a:graphicFrameLocks noGrp="1"/>
              </p:cNvGraphicFramePr>
              <p:nvPr>
                <p:ph idx="1"/>
                <p:extLst>
                  <p:ext uri="{D42A27DB-BD31-4B8C-83A1-F6EECF244321}">
                    <p14:modId xmlns:p14="http://schemas.microsoft.com/office/powerpoint/2010/main" val="3590286323"/>
                  </p:ext>
                </p:extLst>
              </p:nvPr>
            </p:nvGraphicFramePr>
            <p:xfrm>
              <a:off x="250825" y="2073275"/>
              <a:ext cx="8704262" cy="3508566"/>
            </p:xfrm>
            <a:graphic>
              <a:graphicData uri="http://schemas.openxmlformats.org/drawingml/2006/table">
                <a:tbl>
                  <a:tblPr firstRow="1" bandRow="1">
                    <a:tableStyleId>{5C22544A-7EE6-4342-B048-85BDC9FD1C3A}</a:tableStyleId>
                  </a:tblPr>
                  <a:tblGrid>
                    <a:gridCol w="836948">
                      <a:extLst>
                        <a:ext uri="{9D8B030D-6E8A-4147-A177-3AD203B41FA5}">
                          <a16:colId xmlns:a16="http://schemas.microsoft.com/office/drawing/2014/main" val="20000"/>
                        </a:ext>
                      </a:extLst>
                    </a:gridCol>
                    <a:gridCol w="7867314">
                      <a:extLst>
                        <a:ext uri="{9D8B030D-6E8A-4147-A177-3AD203B41FA5}">
                          <a16:colId xmlns:a16="http://schemas.microsoft.com/office/drawing/2014/main" val="20001"/>
                        </a:ext>
                      </a:extLst>
                    </a:gridCol>
                  </a:tblGrid>
                  <a:tr h="4572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604" t="-10667" b="-668000"/>
                          </a:stretch>
                        </a:blipFill>
                      </a:tcPr>
                    </a:tc>
                    <a:extLst>
                      <a:ext uri="{0D108BD9-81ED-4DB2-BD59-A6C34878D82A}">
                        <a16:rowId xmlns:a16="http://schemas.microsoft.com/office/drawing/2014/main" val="10000"/>
                      </a:ext>
                    </a:extLst>
                  </a:tr>
                  <a:tr h="5128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604" t="-98810" b="-496429"/>
                          </a:stretch>
                        </a:blipFill>
                      </a:tcPr>
                    </a:tc>
                    <a:extLst>
                      <a:ext uri="{0D108BD9-81ED-4DB2-BD59-A6C34878D82A}">
                        <a16:rowId xmlns:a16="http://schemas.microsoft.com/office/drawing/2014/main" val="10003"/>
                      </a:ext>
                    </a:extLst>
                  </a:tr>
                  <a:tr h="512826">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604" t="-198810" b="-396429"/>
                          </a:stretch>
                        </a:blipFill>
                      </a:tcPr>
                    </a:tc>
                    <a:extLst>
                      <a:ext uri="{0D108BD9-81ED-4DB2-BD59-A6C34878D82A}">
                        <a16:rowId xmlns:a16="http://schemas.microsoft.com/office/drawing/2014/main" val="10001"/>
                      </a:ext>
                    </a:extLst>
                  </a:tr>
                  <a:tr h="486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604" t="-313750" b="-316250"/>
                          </a:stretch>
                        </a:blipFill>
                      </a:tcPr>
                    </a:tc>
                    <a:extLst>
                      <a:ext uri="{0D108BD9-81ED-4DB2-BD59-A6C34878D82A}">
                        <a16:rowId xmlns:a16="http://schemas.microsoft.com/office/drawing/2014/main" val="10004"/>
                      </a:ext>
                    </a:extLst>
                  </a:tr>
                  <a:tr h="486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604" t="-413750" b="-216250"/>
                          </a:stretch>
                        </a:blipFill>
                      </a:tcPr>
                    </a:tc>
                    <a:extLst>
                      <a:ext uri="{0D108BD9-81ED-4DB2-BD59-A6C34878D82A}">
                        <a16:rowId xmlns:a16="http://schemas.microsoft.com/office/drawing/2014/main" val="10005"/>
                      </a:ext>
                    </a:extLst>
                  </a:tr>
                  <a:tr h="486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604" t="-513750" b="-116250"/>
                          </a:stretch>
                        </a:blipFill>
                      </a:tcPr>
                    </a:tc>
                    <a:extLst>
                      <a:ext uri="{0D108BD9-81ED-4DB2-BD59-A6C34878D82A}">
                        <a16:rowId xmlns:a16="http://schemas.microsoft.com/office/drawing/2014/main" val="10006"/>
                      </a:ext>
                    </a:extLst>
                  </a:tr>
                  <a:tr h="565722">
                    <a:tc>
                      <a:txBody>
                        <a:bodyPr/>
                        <a:lstStyle/>
                        <a:p>
                          <a:pPr algn="r"/>
                          <a:endParaRPr lang="zh-CN" altLang="en-US" sz="2400" dirty="0">
                            <a:solidFill>
                              <a:schemeClr val="tx1"/>
                            </a:solidFill>
                          </a:endParaRPr>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marL="107129" marR="107129"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0604" t="-527957"/>
                          </a:stretch>
                        </a:blipFill>
                      </a:tcPr>
                    </a:tc>
                    <a:extLst>
                      <a:ext uri="{0D108BD9-81ED-4DB2-BD59-A6C34878D82A}">
                        <a16:rowId xmlns:a16="http://schemas.microsoft.com/office/drawing/2014/main" val="10002"/>
                      </a:ext>
                    </a:extLst>
                  </a:tr>
                </a:tbl>
              </a:graphicData>
            </a:graphic>
          </p:graphicFrame>
        </mc:Fallback>
      </mc:AlternateContent>
      <p:sp>
        <p:nvSpPr>
          <p:cNvPr id="3" name="矩形 2"/>
          <p:cNvSpPr/>
          <p:nvPr/>
        </p:nvSpPr>
        <p:spPr>
          <a:xfrm>
            <a:off x="2428875" y="2530474"/>
            <a:ext cx="2390775" cy="498476"/>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6" name="直接连接符 5"/>
          <p:cNvCxnSpPr/>
          <p:nvPr/>
        </p:nvCxnSpPr>
        <p:spPr>
          <a:xfrm flipV="1">
            <a:off x="4819650" y="2238376"/>
            <a:ext cx="866775" cy="292098"/>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7" name="文本框 6"/>
              <p:cNvSpPr txBox="1"/>
              <p:nvPr/>
            </p:nvSpPr>
            <p:spPr>
              <a:xfrm>
                <a:off x="5619750" y="1971031"/>
                <a:ext cx="490391" cy="369588"/>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𝑤</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oMath>
                  </m:oMathPara>
                </a14:m>
                <a:endParaRPr lang="zh-CN" altLang="en-US" dirty="0" err="1"/>
              </a:p>
            </p:txBody>
          </p:sp>
        </mc:Choice>
        <mc:Fallback xmlns="">
          <p:sp>
            <p:nvSpPr>
              <p:cNvPr id="7" name="文本框 6"/>
              <p:cNvSpPr txBox="1">
                <a:spLocks noRot="1" noChangeAspect="1" noMove="1" noResize="1" noEditPoints="1" noAdjustHandles="1" noChangeArrowheads="1" noChangeShapeType="1" noTextEdit="1"/>
              </p:cNvSpPr>
              <p:nvPr/>
            </p:nvSpPr>
            <p:spPr>
              <a:xfrm>
                <a:off x="5619750" y="1971031"/>
                <a:ext cx="490391" cy="369588"/>
              </a:xfrm>
              <a:prstGeom prst="rect">
                <a:avLst/>
              </a:prstGeom>
              <a:blipFill>
                <a:blip r:embed="rId4"/>
                <a:stretch>
                  <a:fillRect b="-3279"/>
                </a:stretch>
              </a:blipFill>
              <a:ln>
                <a:noFill/>
              </a:ln>
            </p:spPr>
            <p:txBody>
              <a:bodyPr/>
              <a:lstStyle/>
              <a:p>
                <a:r>
                  <a:rPr lang="zh-CN" altLang="en-US">
                    <a:noFill/>
                  </a:rPr>
                  <a:t> </a:t>
                </a:r>
              </a:p>
            </p:txBody>
          </p:sp>
        </mc:Fallback>
      </mc:AlternateContent>
      <p:sp>
        <p:nvSpPr>
          <p:cNvPr id="8" name="矩形 7"/>
          <p:cNvSpPr/>
          <p:nvPr/>
        </p:nvSpPr>
        <p:spPr>
          <a:xfrm>
            <a:off x="2428875" y="3143250"/>
            <a:ext cx="2390775" cy="425483"/>
          </a:xfrm>
          <a:prstGeom prst="rect">
            <a:avLst/>
          </a:prstGeom>
          <a:noFill/>
          <a:ln w="381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cxnSp>
        <p:nvCxnSpPr>
          <p:cNvPr id="10" name="直接连接符 9"/>
          <p:cNvCxnSpPr/>
          <p:nvPr/>
        </p:nvCxnSpPr>
        <p:spPr>
          <a:xfrm>
            <a:off x="4819650" y="3578903"/>
            <a:ext cx="866775" cy="218752"/>
          </a:xfrm>
          <a:prstGeom prst="line">
            <a:avLst/>
          </a:prstGeom>
          <a:ln w="38100">
            <a:solidFill>
              <a:srgbClr val="FF0000"/>
            </a:solidFill>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a14="http://schemas.microsoft.com/office/drawing/2010/main">
        <mc:Choice Requires="a14">
          <p:sp>
            <p:nvSpPr>
              <p:cNvPr id="12" name="文本框 11"/>
              <p:cNvSpPr txBox="1"/>
              <p:nvPr/>
            </p:nvSpPr>
            <p:spPr>
              <a:xfrm>
                <a:off x="5619750" y="3612861"/>
                <a:ext cx="440441" cy="369588"/>
              </a:xfrm>
              <a:prstGeom prst="rect">
                <a:avLst/>
              </a:prstGeom>
              <a:noFill/>
              <a:ln>
                <a:noFill/>
              </a:ln>
            </p:spPr>
            <p:txBody>
              <a:bodyPr wrap="none" rtlCol="0">
                <a:spAutoFit/>
              </a:bodyPr>
              <a:lstStyle/>
              <a:p>
                <a:pPr/>
                <a14:m>
                  <m:oMathPara xmlns:m="http://schemas.openxmlformats.org/officeDocument/2006/math">
                    <m:oMathParaPr>
                      <m:jc m:val="centerGroup"/>
                    </m:oMathParaPr>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h</m:t>
                          </m:r>
                        </m:e>
                        <m:sub>
                          <m:r>
                            <a:rPr lang="en-US" altLang="zh-CN" i="1">
                              <a:latin typeface="Cambria Math" panose="02040503050406030204" pitchFamily="18" charset="0"/>
                            </a:rPr>
                            <m:t>𝑖</m:t>
                          </m:r>
                        </m:sub>
                        <m:sup>
                          <m:r>
                            <a:rPr lang="en-US" altLang="zh-CN" i="1">
                              <a:latin typeface="Cambria Math" panose="02040503050406030204" pitchFamily="18" charset="0"/>
                            </a:rPr>
                            <m:t>′</m:t>
                          </m:r>
                        </m:sup>
                      </m:sSubSup>
                    </m:oMath>
                  </m:oMathPara>
                </a14:m>
                <a:endParaRPr lang="zh-CN" altLang="en-US" dirty="0" err="1"/>
              </a:p>
            </p:txBody>
          </p:sp>
        </mc:Choice>
        <mc:Fallback xmlns="">
          <p:sp>
            <p:nvSpPr>
              <p:cNvPr id="12" name="文本框 11"/>
              <p:cNvSpPr txBox="1">
                <a:spLocks noRot="1" noChangeAspect="1" noMove="1" noResize="1" noEditPoints="1" noAdjustHandles="1" noChangeArrowheads="1" noChangeShapeType="1" noTextEdit="1"/>
              </p:cNvSpPr>
              <p:nvPr/>
            </p:nvSpPr>
            <p:spPr>
              <a:xfrm>
                <a:off x="5619750" y="3612861"/>
                <a:ext cx="440441" cy="369588"/>
              </a:xfrm>
              <a:prstGeom prst="rect">
                <a:avLst/>
              </a:prstGeom>
              <a:blipFill>
                <a:blip r:embed="rId5"/>
                <a:stretch>
                  <a:fillRect b="-5000"/>
                </a:stretch>
              </a:blipFill>
              <a:ln>
                <a:noFill/>
              </a:ln>
            </p:spPr>
            <p:txBody>
              <a:bodyPr/>
              <a:lstStyle/>
              <a:p>
                <a:r>
                  <a:rPr lang="zh-CN" altLang="en-US">
                    <a:noFill/>
                  </a:rPr>
                  <a:t> </a:t>
                </a:r>
              </a:p>
            </p:txBody>
          </p:sp>
        </mc:Fallback>
      </mc:AlternateContent>
    </p:spTree>
    <p:extLst>
      <p:ext uri="{BB962C8B-B14F-4D97-AF65-F5344CB8AC3E}">
        <p14:creationId xmlns:p14="http://schemas.microsoft.com/office/powerpoint/2010/main" val="11650712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作业调度</a:t>
            </a:r>
            <a:endParaRPr lang="zh-CN" altLang="en-US" dirty="0"/>
          </a:p>
        </p:txBody>
      </p:sp>
      <p:pic>
        <p:nvPicPr>
          <p:cNvPr id="6" name="内容占位符 5">
            <a:extLst>
              <a:ext uri="{FF2B5EF4-FFF2-40B4-BE49-F238E27FC236}">
                <a16:creationId xmlns:a16="http://schemas.microsoft.com/office/drawing/2014/main" id="{13ACD6F7-C42A-4DEC-AE04-102AAC9240CE}"/>
              </a:ext>
            </a:extLst>
          </p:cNvPr>
          <p:cNvPicPr>
            <a:picLocks noGrp="1" noChangeAspect="1"/>
          </p:cNvPicPr>
          <p:nvPr>
            <p:ph idx="1"/>
          </p:nvPr>
        </p:nvPicPr>
        <p:blipFill>
          <a:blip r:embed="rId2"/>
          <a:stretch>
            <a:fillRect/>
          </a:stretch>
        </p:blipFill>
        <p:spPr>
          <a:xfrm>
            <a:off x="464861" y="2392580"/>
            <a:ext cx="8276190" cy="3476190"/>
          </a:xfrm>
        </p:spPr>
      </p:pic>
    </p:spTree>
    <p:extLst>
      <p:ext uri="{BB962C8B-B14F-4D97-AF65-F5344CB8AC3E}">
        <p14:creationId xmlns:p14="http://schemas.microsoft.com/office/powerpoint/2010/main" val="30884280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根据问题描述建模</a:t>
            </a:r>
            <a:r>
              <a:rPr lang="en-US" altLang="zh-CN"/>
              <a:t>.</a:t>
            </a:r>
            <a:r>
              <a:rPr lang="zh-CN" altLang="en-US"/>
              <a:t>作业调度</a:t>
            </a:r>
            <a:endParaRPr lang="zh-CN" altLang="en-US" dirty="0"/>
          </a:p>
        </p:txBody>
      </p:sp>
      <mc:AlternateContent xmlns:mc="http://schemas.openxmlformats.org/markup-compatibility/2006" xmlns:a14="http://schemas.microsoft.com/office/drawing/2010/main">
        <mc:Choice Requires="a14">
          <p:graphicFrame>
            <p:nvGraphicFramePr>
              <p:cNvPr id="5" name="内容占位符 3"/>
              <p:cNvGraphicFramePr>
                <a:graphicFrameLocks noGrp="1"/>
              </p:cNvGraphicFramePr>
              <p:nvPr>
                <p:ph idx="1"/>
                <p:extLst>
                  <p:ext uri="{D42A27DB-BD31-4B8C-83A1-F6EECF244321}">
                    <p14:modId xmlns:p14="http://schemas.microsoft.com/office/powerpoint/2010/main" val="1144362663"/>
                  </p:ext>
                </p:extLst>
              </p:nvPr>
            </p:nvGraphicFramePr>
            <p:xfrm>
              <a:off x="250825" y="2073275"/>
              <a:ext cx="7429500" cy="3541395"/>
            </p:xfrm>
            <a:graphic>
              <a:graphicData uri="http://schemas.openxmlformats.org/drawingml/2006/table">
                <a:tbl>
                  <a:tblPr firstRow="1" bandRow="1">
                    <a:tableStyleId>{5C22544A-7EE6-4342-B048-85BDC9FD1C3A}</a:tableStyleId>
                  </a:tblPr>
                  <a:tblGrid>
                    <a:gridCol w="1228725">
                      <a:extLst>
                        <a:ext uri="{9D8B030D-6E8A-4147-A177-3AD203B41FA5}">
                          <a16:colId xmlns:a16="http://schemas.microsoft.com/office/drawing/2014/main" val="20000"/>
                        </a:ext>
                      </a:extLst>
                    </a:gridCol>
                    <a:gridCol w="6200775">
                      <a:extLst>
                        <a:ext uri="{9D8B030D-6E8A-4147-A177-3AD203B41FA5}">
                          <a16:colId xmlns:a16="http://schemas.microsoft.com/office/drawing/2014/main" val="20001"/>
                        </a:ext>
                      </a:extLst>
                    </a:gridCol>
                  </a:tblGrid>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mn-ea"/>
                                    <a:cs typeface="+mn-cs"/>
                                  </a:rPr>
                                  <m:t>𝑡</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𝑡</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𝐷</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𝑡</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𝐽</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𝑡</m:t>
                                    </m:r>
                                  </m:e>
                                  <m:sub>
                                    <m:sSup>
                                      <m:sSup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e>
                                      <m: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p>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𝐷</m:t>
                                    </m:r>
                                  </m:e>
                                  <m:sub>
                                    <m:sSup>
                                      <m:sSup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e>
                                      <m: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p>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𝑡</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𝐽</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p>
                                  <m:sSup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e>
                                  <m: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𝑃</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zh-CN" altLang="zh-CN" sz="2400" i="1" kern="1200" smtClean="0">
                                        <a:solidFill>
                                          <a:schemeClr val="dk1"/>
                                        </a:solidFill>
                                        <a:effectLst/>
                                        <a:latin typeface="Cambria Math" panose="02040503050406030204" pitchFamily="18" charset="0"/>
                                        <a:ea typeface="+mn-ea"/>
                                        <a:cs typeface="+mn-cs"/>
                                      </a:rPr>
                                    </m:ctrlPr>
                                  </m:sSubPr>
                                  <m:e>
                                    <m:r>
                                      <a:rPr lang="en-US" altLang="zh-CN" sz="2400" i="1" kern="1200">
                                        <a:solidFill>
                                          <a:schemeClr val="dk1"/>
                                        </a:solidFill>
                                        <a:effectLst/>
                                        <a:latin typeface="Cambria Math" panose="02040503050406030204" pitchFamily="18" charset="0"/>
                                        <a:ea typeface="+mn-ea"/>
                                        <a:cs typeface="+mn-cs"/>
                                      </a:rPr>
                                      <m:t>𝑡</m:t>
                                    </m:r>
                                  </m:e>
                                  <m:sub>
                                    <m:sSup>
                                      <m:sSupPr>
                                        <m:ctrlPr>
                                          <a:rPr lang="en-US" altLang="zh-CN" sz="2400" b="0" i="1" kern="1200" smtClean="0">
                                            <a:solidFill>
                                              <a:schemeClr val="dk1"/>
                                            </a:solidFill>
                                            <a:effectLst/>
                                            <a:latin typeface="Cambria Math" panose="02040503050406030204" pitchFamily="18" charset="0"/>
                                            <a:ea typeface="+mn-ea"/>
                                            <a:cs typeface="+mn-cs"/>
                                          </a:rPr>
                                        </m:ctrlPr>
                                      </m:sSupPr>
                                      <m:e>
                                        <m:r>
                                          <a:rPr lang="en-US" altLang="zh-CN" sz="2400" i="1" kern="1200">
                                            <a:solidFill>
                                              <a:schemeClr val="dk1"/>
                                            </a:solidFill>
                                            <a:effectLst/>
                                            <a:latin typeface="Cambria Math" panose="02040503050406030204" pitchFamily="18" charset="0"/>
                                            <a:ea typeface="+mn-ea"/>
                                            <a:cs typeface="+mn-cs"/>
                                          </a:rPr>
                                          <m:t>𝑗</m:t>
                                        </m:r>
                                      </m:e>
                                      <m:sup>
                                        <m:r>
                                          <a:rPr lang="en-US" altLang="zh-CN" sz="2400" b="0" i="1" kern="1200" smtClean="0">
                                            <a:solidFill>
                                              <a:schemeClr val="dk1"/>
                                            </a:solidFill>
                                            <a:effectLst/>
                                            <a:latin typeface="Cambria Math" panose="02040503050406030204" pitchFamily="18" charset="0"/>
                                            <a:ea typeface="+mn-ea"/>
                                            <a:cs typeface="+mn-cs"/>
                                          </a:rPr>
                                          <m:t>′</m:t>
                                        </m:r>
                                      </m:sup>
                                    </m:sSup>
                                  </m:sub>
                                </m:sSub>
                                <m:r>
                                  <a:rPr lang="en-US" altLang="zh-CN" sz="2400" kern="1200">
                                    <a:solidFill>
                                      <a:schemeClr val="dk1"/>
                                    </a:solidFill>
                                    <a:effectLst/>
                                    <a:latin typeface="Cambria Math" panose="02040503050406030204" pitchFamily="18" charset="0"/>
                                    <a:ea typeface="+mn-ea"/>
                                    <a:cs typeface="+mn-cs"/>
                                  </a:rPr>
                                  <m:t>+</m:t>
                                </m:r>
                                <m:sSub>
                                  <m:sSubPr>
                                    <m:ctrlPr>
                                      <a:rPr lang="zh-CN" altLang="zh-CN" sz="2400" i="1" kern="1200">
                                        <a:solidFill>
                                          <a:schemeClr val="dk1"/>
                                        </a:solidFill>
                                        <a:effectLst/>
                                        <a:latin typeface="Cambria Math" panose="02040503050406030204" pitchFamily="18" charset="0"/>
                                        <a:ea typeface="+mn-ea"/>
                                        <a:cs typeface="+mn-cs"/>
                                      </a:rPr>
                                    </m:ctrlPr>
                                  </m:sSubPr>
                                  <m:e>
                                    <m:r>
                                      <a:rPr lang="en-US" altLang="zh-CN" sz="2400" i="1" kern="1200">
                                        <a:solidFill>
                                          <a:schemeClr val="dk1"/>
                                        </a:solidFill>
                                        <a:effectLst/>
                                        <a:latin typeface="Cambria Math" panose="02040503050406030204" pitchFamily="18" charset="0"/>
                                        <a:ea typeface="+mn-ea"/>
                                        <a:cs typeface="+mn-cs"/>
                                      </a:rPr>
                                      <m:t>𝐷</m:t>
                                    </m:r>
                                  </m:e>
                                  <m:sub>
                                    <m:sSup>
                                      <m:sSupPr>
                                        <m:ctrlPr>
                                          <a:rPr lang="en-US" altLang="zh-CN" sz="2400" b="0" i="1" kern="1200" smtClean="0">
                                            <a:solidFill>
                                              <a:schemeClr val="dk1"/>
                                            </a:solidFill>
                                            <a:effectLst/>
                                            <a:latin typeface="Cambria Math" panose="02040503050406030204" pitchFamily="18" charset="0"/>
                                            <a:ea typeface="+mn-ea"/>
                                            <a:cs typeface="+mn-cs"/>
                                          </a:rPr>
                                        </m:ctrlPr>
                                      </m:sSupPr>
                                      <m:e>
                                        <m:r>
                                          <a:rPr lang="en-US" altLang="zh-CN" sz="2400" i="1" kern="1200">
                                            <a:solidFill>
                                              <a:schemeClr val="dk1"/>
                                            </a:solidFill>
                                            <a:effectLst/>
                                            <a:latin typeface="Cambria Math" panose="02040503050406030204" pitchFamily="18" charset="0"/>
                                            <a:ea typeface="+mn-ea"/>
                                            <a:cs typeface="+mn-cs"/>
                                          </a:rPr>
                                          <m:t>𝑗</m:t>
                                        </m:r>
                                      </m:e>
                                      <m:sup>
                                        <m:r>
                                          <a:rPr lang="en-US" altLang="zh-CN" sz="2400" b="0" i="1" kern="1200" smtClean="0">
                                            <a:solidFill>
                                              <a:schemeClr val="dk1"/>
                                            </a:solidFill>
                                            <a:effectLst/>
                                            <a:latin typeface="Cambria Math" panose="02040503050406030204" pitchFamily="18" charset="0"/>
                                            <a:ea typeface="+mn-ea"/>
                                            <a:cs typeface="+mn-cs"/>
                                          </a:rPr>
                                          <m:t>′</m:t>
                                        </m:r>
                                      </m:sup>
                                    </m:sSup>
                                  </m:sub>
                                </m:sSub>
                                <m:r>
                                  <a:rPr lang="en-US" altLang="zh-CN" sz="2400" kern="1200">
                                    <a:solidFill>
                                      <a:schemeClr val="dk1"/>
                                    </a:solidFill>
                                    <a:effectLst/>
                                    <a:latin typeface="Cambria Math" panose="02040503050406030204" pitchFamily="18" charset="0"/>
                                    <a:ea typeface="+mn-ea"/>
                                    <a:cs typeface="+mn-cs"/>
                                  </a:rPr>
                                  <m:t>≤</m:t>
                                </m:r>
                                <m:sSub>
                                  <m:sSubPr>
                                    <m:ctrlPr>
                                      <a:rPr lang="zh-CN" altLang="zh-CN" sz="2400" i="1" kern="1200">
                                        <a:solidFill>
                                          <a:schemeClr val="dk1"/>
                                        </a:solidFill>
                                        <a:effectLst/>
                                        <a:latin typeface="Cambria Math" panose="02040503050406030204" pitchFamily="18" charset="0"/>
                                        <a:ea typeface="+mn-ea"/>
                                        <a:cs typeface="+mn-cs"/>
                                      </a:rPr>
                                    </m:ctrlPr>
                                  </m:sSubPr>
                                  <m:e>
                                    <m:r>
                                      <a:rPr lang="en-US" altLang="zh-CN" sz="2400" i="1" kern="1200">
                                        <a:solidFill>
                                          <a:schemeClr val="dk1"/>
                                        </a:solidFill>
                                        <a:effectLst/>
                                        <a:latin typeface="Cambria Math" panose="02040503050406030204" pitchFamily="18" charset="0"/>
                                        <a:ea typeface="+mn-ea"/>
                                        <a:cs typeface="+mn-cs"/>
                                      </a:rPr>
                                      <m:t>𝑡</m:t>
                                    </m:r>
                                  </m:e>
                                  <m:sub>
                                    <m:r>
                                      <a:rPr lang="en-US" altLang="zh-CN" sz="2400" i="1" kern="1200">
                                        <a:solidFill>
                                          <a:schemeClr val="dk1"/>
                                        </a:solidFill>
                                        <a:effectLst/>
                                        <a:latin typeface="Cambria Math" panose="02040503050406030204" pitchFamily="18" charset="0"/>
                                        <a:ea typeface="+mn-ea"/>
                                        <a:cs typeface="+mn-cs"/>
                                      </a:rPr>
                                      <m:t>𝑗</m:t>
                                    </m:r>
                                  </m:sub>
                                </m:sSub>
                                <m:r>
                                  <a:rPr lang="en-US" altLang="zh-CN" sz="2400" kern="1200">
                                    <a:solidFill>
                                      <a:schemeClr val="dk1"/>
                                    </a:solidFill>
                                    <a:effectLst/>
                                    <a:latin typeface="Cambria Math" panose="02040503050406030204" pitchFamily="18" charset="0"/>
                                    <a:ea typeface="+mn-ea"/>
                                    <a:cs typeface="+mn-cs"/>
                                  </a:rPr>
                                  <m:t>+</m:t>
                                </m:r>
                                <m:r>
                                  <a:rPr lang="en-US" altLang="zh-CN" sz="2400" b="0" i="1" kern="1200" smtClean="0">
                                    <a:solidFill>
                                      <a:schemeClr val="dk1"/>
                                    </a:solidFill>
                                    <a:effectLst/>
                                    <a:latin typeface="Cambria Math" panose="02040503050406030204" pitchFamily="18" charset="0"/>
                                    <a:ea typeface="+mn-ea"/>
                                    <a:cs typeface="+mn-cs"/>
                                  </a:rPr>
                                  <m:t>𝑀</m:t>
                                </m:r>
                                <m:sSub>
                                  <m:sSubPr>
                                    <m:ctrlPr>
                                      <a:rPr lang="en-US" altLang="zh-CN" sz="2400" b="0" i="1" kern="1200" smtClean="0">
                                        <a:solidFill>
                                          <a:schemeClr val="dk1"/>
                                        </a:solidFill>
                                        <a:effectLst/>
                                        <a:latin typeface="Cambria Math" panose="02040503050406030204" pitchFamily="18" charset="0"/>
                                        <a:ea typeface="+mn-ea"/>
                                        <a:cs typeface="+mn-cs"/>
                                      </a:rPr>
                                    </m:ctrlPr>
                                  </m:sSubPr>
                                  <m:e>
                                    <m:r>
                                      <a:rPr lang="en-US" altLang="zh-CN" sz="2400" b="0" i="1" kern="1200" smtClean="0">
                                        <a:solidFill>
                                          <a:schemeClr val="dk1"/>
                                        </a:solidFill>
                                        <a:effectLst/>
                                        <a:latin typeface="Cambria Math" panose="02040503050406030204" pitchFamily="18" charset="0"/>
                                        <a:ea typeface="+mn-ea"/>
                                        <a:cs typeface="+mn-cs"/>
                                      </a:rPr>
                                      <m:t>𝑒</m:t>
                                    </m:r>
                                  </m:e>
                                  <m:sub>
                                    <m:r>
                                      <a:rPr lang="en-US" altLang="zh-CN" sz="2400" b="0" i="1" kern="1200" smtClean="0">
                                        <a:solidFill>
                                          <a:schemeClr val="dk1"/>
                                        </a:solidFill>
                                        <a:effectLst/>
                                        <a:latin typeface="Cambria Math" panose="02040503050406030204" pitchFamily="18" charset="0"/>
                                        <a:ea typeface="+mn-ea"/>
                                        <a:cs typeface="+mn-cs"/>
                                      </a:rPr>
                                      <m:t>𝑗</m:t>
                                    </m:r>
                                    <m:sSup>
                                      <m:sSupPr>
                                        <m:ctrlPr>
                                          <a:rPr lang="en-US" altLang="zh-CN" sz="2400" b="0" i="1" kern="1200" smtClean="0">
                                            <a:solidFill>
                                              <a:schemeClr val="dk1"/>
                                            </a:solidFill>
                                            <a:effectLst/>
                                            <a:latin typeface="Cambria Math" panose="02040503050406030204" pitchFamily="18" charset="0"/>
                                            <a:ea typeface="+mn-ea"/>
                                            <a:cs typeface="+mn-cs"/>
                                          </a:rPr>
                                        </m:ctrlPr>
                                      </m:sSupPr>
                                      <m:e>
                                        <m:r>
                                          <a:rPr lang="en-US" altLang="zh-CN" sz="2400" b="0" i="1" kern="1200" smtClean="0">
                                            <a:solidFill>
                                              <a:schemeClr val="dk1"/>
                                            </a:solidFill>
                                            <a:effectLst/>
                                            <a:latin typeface="Cambria Math" panose="02040503050406030204" pitchFamily="18" charset="0"/>
                                            <a:ea typeface="+mn-ea"/>
                                            <a:cs typeface="+mn-cs"/>
                                          </a:rPr>
                                          <m:t>𝑗</m:t>
                                        </m:r>
                                      </m:e>
                                      <m:sup>
                                        <m:r>
                                          <a:rPr lang="en-US" altLang="zh-CN" sz="2400" b="0" i="1" kern="1200" smtClean="0">
                                            <a:solidFill>
                                              <a:schemeClr val="dk1"/>
                                            </a:solidFill>
                                            <a:effectLst/>
                                            <a:latin typeface="Cambria Math" panose="02040503050406030204" pitchFamily="18" charset="0"/>
                                            <a:ea typeface="+mn-ea"/>
                                            <a:cs typeface="+mn-cs"/>
                                          </a:rPr>
                                          <m:t>′</m:t>
                                        </m:r>
                                      </m:sup>
                                    </m:sSup>
                                  </m:sub>
                                </m:sSub>
                                <m:r>
                                  <a:rPr lang="en-US" altLang="zh-CN" sz="2400" kern="1200">
                                    <a:solidFill>
                                      <a:schemeClr val="dk1"/>
                                    </a:solidFill>
                                    <a:effectLst/>
                                    <a:latin typeface="Cambria Math" panose="02040503050406030204" pitchFamily="18" charset="0"/>
                                    <a:ea typeface="+mn-ea"/>
                                    <a:cs typeface="+mn-cs"/>
                                  </a:rPr>
                                  <m:t>,∀</m:t>
                                </m:r>
                                <m:r>
                                  <a:rPr lang="en-US" altLang="zh-CN" sz="2400" i="1" kern="1200">
                                    <a:solidFill>
                                      <a:schemeClr val="dk1"/>
                                    </a:solidFill>
                                    <a:effectLst/>
                                    <a:latin typeface="Cambria Math" panose="02040503050406030204" pitchFamily="18" charset="0"/>
                                    <a:ea typeface="+mn-ea"/>
                                    <a:cs typeface="+mn-cs"/>
                                  </a:rPr>
                                  <m:t>𝑤</m:t>
                                </m:r>
                                <m:r>
                                  <a:rPr lang="en-US" altLang="zh-CN" sz="2400" kern="1200">
                                    <a:solidFill>
                                      <a:schemeClr val="dk1"/>
                                    </a:solidFill>
                                    <a:effectLst/>
                                    <a:latin typeface="Cambria Math" panose="02040503050406030204" pitchFamily="18" charset="0"/>
                                    <a:ea typeface="+mn-ea"/>
                                    <a:cs typeface="+mn-cs"/>
                                  </a:rPr>
                                  <m:t>∈</m:t>
                                </m:r>
                                <m:r>
                                  <a:rPr lang="en-US" altLang="zh-CN" sz="2400" i="1" kern="1200">
                                    <a:solidFill>
                                      <a:schemeClr val="dk1"/>
                                    </a:solidFill>
                                    <a:effectLst/>
                                    <a:latin typeface="Cambria Math" panose="02040503050406030204" pitchFamily="18" charset="0"/>
                                    <a:ea typeface="+mn-ea"/>
                                    <a:cs typeface="+mn-cs"/>
                                  </a:rPr>
                                  <m:t>𝑊</m:t>
                                </m:r>
                                <m:r>
                                  <a:rPr lang="en-US" altLang="zh-CN" sz="2400" kern="1200">
                                    <a:solidFill>
                                      <a:schemeClr val="dk1"/>
                                    </a:solidFill>
                                    <a:effectLst/>
                                    <a:latin typeface="Cambria Math" panose="02040503050406030204" pitchFamily="18" charset="0"/>
                                    <a:ea typeface="+mn-ea"/>
                                    <a:cs typeface="+mn-cs"/>
                                  </a:rPr>
                                  <m:t>,∀</m:t>
                                </m:r>
                                <m:r>
                                  <a:rPr lang="en-US" altLang="zh-CN" sz="2400" i="1" kern="1200">
                                    <a:solidFill>
                                      <a:schemeClr val="dk1"/>
                                    </a:solidFill>
                                    <a:effectLst/>
                                    <a:latin typeface="Cambria Math" panose="02040503050406030204" pitchFamily="18" charset="0"/>
                                    <a:ea typeface="+mn-ea"/>
                                    <a:cs typeface="+mn-cs"/>
                                  </a:rPr>
                                  <m:t>𝑗</m:t>
                                </m:r>
                                <m:r>
                                  <a:rPr lang="en-US" altLang="zh-CN" sz="2400" kern="1200">
                                    <a:solidFill>
                                      <a:schemeClr val="dk1"/>
                                    </a:solidFill>
                                    <a:effectLst/>
                                    <a:latin typeface="Cambria Math" panose="02040503050406030204" pitchFamily="18" charset="0"/>
                                    <a:ea typeface="+mn-ea"/>
                                    <a:cs typeface="+mn-cs"/>
                                  </a:rPr>
                                  <m:t>,</m:t>
                                </m:r>
                                <m:r>
                                  <a:rPr lang="en-US" altLang="zh-CN" sz="2400" i="1" kern="1200" smtClean="0">
                                    <a:solidFill>
                                      <a:schemeClr val="dk1"/>
                                    </a:solidFill>
                                    <a:effectLst/>
                                    <a:latin typeface="Cambria Math" panose="02040503050406030204" pitchFamily="18" charset="0"/>
                                    <a:ea typeface="+mn-ea"/>
                                    <a:cs typeface="+mn-cs"/>
                                  </a:rPr>
                                  <m:t> </m:t>
                                </m:r>
                                <m:sSup>
                                  <m:sSupPr>
                                    <m:ctrlPr>
                                      <a:rPr lang="en-US" altLang="zh-CN" sz="2400" b="0" i="1" kern="1200" smtClean="0">
                                        <a:solidFill>
                                          <a:schemeClr val="dk1"/>
                                        </a:solidFill>
                                        <a:effectLst/>
                                        <a:latin typeface="Cambria Math" panose="02040503050406030204" pitchFamily="18" charset="0"/>
                                        <a:ea typeface="+mn-ea"/>
                                        <a:cs typeface="+mn-cs"/>
                                      </a:rPr>
                                    </m:ctrlPr>
                                  </m:sSupPr>
                                  <m:e>
                                    <m:r>
                                      <a:rPr lang="en-US" altLang="zh-CN" sz="2400" b="0" i="1" kern="1200" smtClean="0">
                                        <a:solidFill>
                                          <a:schemeClr val="dk1"/>
                                        </a:solidFill>
                                        <a:effectLst/>
                                        <a:latin typeface="Cambria Math" panose="02040503050406030204" pitchFamily="18" charset="0"/>
                                        <a:ea typeface="+mn-ea"/>
                                        <a:cs typeface="+mn-cs"/>
                                      </a:rPr>
                                      <m:t>𝑗</m:t>
                                    </m:r>
                                  </m:e>
                                  <m:sup>
                                    <m:r>
                                      <a:rPr lang="en-US" altLang="zh-CN" sz="2400" b="0" i="1" kern="1200" smtClean="0">
                                        <a:solidFill>
                                          <a:schemeClr val="dk1"/>
                                        </a:solidFill>
                                        <a:effectLst/>
                                        <a:latin typeface="Cambria Math" panose="02040503050406030204" pitchFamily="18" charset="0"/>
                                        <a:ea typeface="+mn-ea"/>
                                        <a:cs typeface="+mn-cs"/>
                                      </a:rPr>
                                      <m:t>′</m:t>
                                    </m:r>
                                  </m:sup>
                                </m:sSup>
                                <m:r>
                                  <a:rPr lang="en-US" altLang="zh-CN" sz="2400" kern="1200">
                                    <a:solidFill>
                                      <a:schemeClr val="dk1"/>
                                    </a:solidFill>
                                    <a:effectLst/>
                                    <a:latin typeface="Cambria Math" panose="02040503050406030204" pitchFamily="18" charset="0"/>
                                    <a:ea typeface="+mn-ea"/>
                                    <a:cs typeface="+mn-cs"/>
                                  </a:rPr>
                                  <m:t>∈</m:t>
                                </m:r>
                                <m:sSub>
                                  <m:sSubPr>
                                    <m:ctrlPr>
                                      <a:rPr lang="zh-CN" altLang="zh-CN" sz="2400" i="1" kern="1200">
                                        <a:solidFill>
                                          <a:schemeClr val="dk1"/>
                                        </a:solidFill>
                                        <a:effectLst/>
                                        <a:latin typeface="Cambria Math" panose="02040503050406030204" pitchFamily="18" charset="0"/>
                                        <a:ea typeface="+mn-ea"/>
                                        <a:cs typeface="+mn-cs"/>
                                      </a:rPr>
                                    </m:ctrlPr>
                                  </m:sSubPr>
                                  <m:e>
                                    <m:r>
                                      <a:rPr lang="en-US" altLang="zh-CN" sz="2400" i="1" kern="1200">
                                        <a:solidFill>
                                          <a:schemeClr val="dk1"/>
                                        </a:solidFill>
                                        <a:effectLst/>
                                        <a:latin typeface="Cambria Math" panose="02040503050406030204" pitchFamily="18" charset="0"/>
                                        <a:ea typeface="+mn-ea"/>
                                        <a:cs typeface="+mn-cs"/>
                                      </a:rPr>
                                      <m:t>𝐽</m:t>
                                    </m:r>
                                  </m:e>
                                  <m:sub>
                                    <m:r>
                                      <a:rPr lang="en-US" altLang="zh-CN" sz="2400" i="1" kern="1200">
                                        <a:solidFill>
                                          <a:schemeClr val="dk1"/>
                                        </a:solidFill>
                                        <a:effectLst/>
                                        <a:latin typeface="Cambria Math" panose="02040503050406030204" pitchFamily="18" charset="0"/>
                                        <a:ea typeface="+mn-ea"/>
                                        <a:cs typeface="+mn-cs"/>
                                      </a:rPr>
                                      <m:t>𝑤</m:t>
                                    </m:r>
                                  </m:sub>
                                </m:sSub>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zh-CN" altLang="zh-CN" sz="2400" i="1" kern="1200" smtClean="0">
                                        <a:solidFill>
                                          <a:schemeClr val="dk1"/>
                                        </a:solidFill>
                                        <a:effectLst/>
                                        <a:latin typeface="Cambria Math" panose="02040503050406030204" pitchFamily="18" charset="0"/>
                                        <a:ea typeface="+mn-ea"/>
                                        <a:cs typeface="+mn-cs"/>
                                      </a:rPr>
                                    </m:ctrlPr>
                                  </m:sSubPr>
                                  <m:e>
                                    <m:r>
                                      <a:rPr lang="en-US" altLang="zh-CN" sz="2400" i="1" kern="1200">
                                        <a:solidFill>
                                          <a:schemeClr val="dk1"/>
                                        </a:solidFill>
                                        <a:effectLst/>
                                        <a:latin typeface="Cambria Math" panose="02040503050406030204" pitchFamily="18" charset="0"/>
                                        <a:ea typeface="+mn-ea"/>
                                        <a:cs typeface="+mn-cs"/>
                                      </a:rPr>
                                      <m:t>𝑡</m:t>
                                    </m:r>
                                  </m:e>
                                  <m:sub>
                                    <m:r>
                                      <a:rPr lang="en-US" altLang="zh-CN" sz="2400" i="1" kern="1200">
                                        <a:solidFill>
                                          <a:schemeClr val="dk1"/>
                                        </a:solidFill>
                                        <a:effectLst/>
                                        <a:latin typeface="Cambria Math" panose="02040503050406030204" pitchFamily="18" charset="0"/>
                                        <a:ea typeface="+mn-ea"/>
                                        <a:cs typeface="+mn-cs"/>
                                      </a:rPr>
                                      <m:t>𝑗</m:t>
                                    </m:r>
                                  </m:sub>
                                </m:sSub>
                                <m:r>
                                  <a:rPr lang="en-US" altLang="zh-CN" sz="2400" kern="1200">
                                    <a:solidFill>
                                      <a:schemeClr val="dk1"/>
                                    </a:solidFill>
                                    <a:effectLst/>
                                    <a:latin typeface="Cambria Math" panose="02040503050406030204" pitchFamily="18" charset="0"/>
                                    <a:ea typeface="+mn-ea"/>
                                    <a:cs typeface="+mn-cs"/>
                                  </a:rPr>
                                  <m:t>+</m:t>
                                </m:r>
                                <m:sSub>
                                  <m:sSubPr>
                                    <m:ctrlPr>
                                      <a:rPr lang="zh-CN" altLang="zh-CN" sz="2400" i="1" kern="1200">
                                        <a:solidFill>
                                          <a:schemeClr val="dk1"/>
                                        </a:solidFill>
                                        <a:effectLst/>
                                        <a:latin typeface="Cambria Math" panose="02040503050406030204" pitchFamily="18" charset="0"/>
                                        <a:ea typeface="+mn-ea"/>
                                        <a:cs typeface="+mn-cs"/>
                                      </a:rPr>
                                    </m:ctrlPr>
                                  </m:sSubPr>
                                  <m:e>
                                    <m:r>
                                      <a:rPr lang="en-US" altLang="zh-CN" sz="2400" i="1" kern="1200">
                                        <a:solidFill>
                                          <a:schemeClr val="dk1"/>
                                        </a:solidFill>
                                        <a:effectLst/>
                                        <a:latin typeface="Cambria Math" panose="02040503050406030204" pitchFamily="18" charset="0"/>
                                        <a:ea typeface="+mn-ea"/>
                                        <a:cs typeface="+mn-cs"/>
                                      </a:rPr>
                                      <m:t>𝐷</m:t>
                                    </m:r>
                                  </m:e>
                                  <m:sub>
                                    <m:r>
                                      <a:rPr lang="en-US" altLang="zh-CN" sz="2400" i="1" kern="1200">
                                        <a:solidFill>
                                          <a:schemeClr val="dk1"/>
                                        </a:solidFill>
                                        <a:effectLst/>
                                        <a:latin typeface="Cambria Math" panose="02040503050406030204" pitchFamily="18" charset="0"/>
                                        <a:ea typeface="+mn-ea"/>
                                        <a:cs typeface="+mn-cs"/>
                                      </a:rPr>
                                      <m:t>𝑗</m:t>
                                    </m:r>
                                  </m:sub>
                                </m:sSub>
                                <m:r>
                                  <a:rPr lang="en-US" altLang="zh-CN" sz="2400" kern="1200">
                                    <a:solidFill>
                                      <a:schemeClr val="dk1"/>
                                    </a:solidFill>
                                    <a:effectLst/>
                                    <a:latin typeface="Cambria Math" panose="02040503050406030204" pitchFamily="18" charset="0"/>
                                    <a:ea typeface="+mn-ea"/>
                                    <a:cs typeface="+mn-cs"/>
                                  </a:rPr>
                                  <m:t>≤</m:t>
                                </m:r>
                                <m:sSub>
                                  <m:sSubPr>
                                    <m:ctrlPr>
                                      <a:rPr lang="zh-CN" altLang="zh-CN" sz="2400" i="1" kern="1200">
                                        <a:solidFill>
                                          <a:schemeClr val="dk1"/>
                                        </a:solidFill>
                                        <a:effectLst/>
                                        <a:latin typeface="Cambria Math" panose="02040503050406030204" pitchFamily="18" charset="0"/>
                                        <a:ea typeface="+mn-ea"/>
                                        <a:cs typeface="+mn-cs"/>
                                      </a:rPr>
                                    </m:ctrlPr>
                                  </m:sSubPr>
                                  <m:e>
                                    <m:r>
                                      <a:rPr lang="en-US" altLang="zh-CN" sz="2400" i="1" kern="1200">
                                        <a:solidFill>
                                          <a:schemeClr val="dk1"/>
                                        </a:solidFill>
                                        <a:effectLst/>
                                        <a:latin typeface="Cambria Math" panose="02040503050406030204" pitchFamily="18" charset="0"/>
                                        <a:ea typeface="+mn-ea"/>
                                        <a:cs typeface="+mn-cs"/>
                                      </a:rPr>
                                      <m:t>𝑡</m:t>
                                    </m:r>
                                  </m:e>
                                  <m:sub>
                                    <m:sSup>
                                      <m:sSupPr>
                                        <m:ctrlPr>
                                          <a:rPr lang="en-US" altLang="zh-CN" sz="2400" b="0" i="1" kern="1200" smtClean="0">
                                            <a:solidFill>
                                              <a:schemeClr val="dk1"/>
                                            </a:solidFill>
                                            <a:effectLst/>
                                            <a:latin typeface="Cambria Math" panose="02040503050406030204" pitchFamily="18" charset="0"/>
                                            <a:ea typeface="+mn-ea"/>
                                            <a:cs typeface="+mn-cs"/>
                                          </a:rPr>
                                        </m:ctrlPr>
                                      </m:sSupPr>
                                      <m:e>
                                        <m:r>
                                          <a:rPr lang="en-US" altLang="zh-CN" sz="2400" i="1" kern="1200">
                                            <a:solidFill>
                                              <a:schemeClr val="dk1"/>
                                            </a:solidFill>
                                            <a:effectLst/>
                                            <a:latin typeface="Cambria Math" panose="02040503050406030204" pitchFamily="18" charset="0"/>
                                            <a:ea typeface="+mn-ea"/>
                                            <a:cs typeface="+mn-cs"/>
                                          </a:rPr>
                                          <m:t>𝑗</m:t>
                                        </m:r>
                                      </m:e>
                                      <m:sup>
                                        <m:r>
                                          <a:rPr lang="en-US" altLang="zh-CN" sz="2400" b="0" i="1" kern="1200" smtClean="0">
                                            <a:solidFill>
                                              <a:schemeClr val="dk1"/>
                                            </a:solidFill>
                                            <a:effectLst/>
                                            <a:latin typeface="Cambria Math" panose="02040503050406030204" pitchFamily="18" charset="0"/>
                                            <a:ea typeface="+mn-ea"/>
                                            <a:cs typeface="+mn-cs"/>
                                          </a:rPr>
                                          <m:t>′</m:t>
                                        </m:r>
                                      </m:sup>
                                    </m:sSup>
                                  </m:sub>
                                </m:sSub>
                                <m:r>
                                  <a:rPr lang="en-US" altLang="zh-CN" sz="2400" kern="1200">
                                    <a:solidFill>
                                      <a:schemeClr val="dk1"/>
                                    </a:solidFill>
                                    <a:effectLst/>
                                    <a:latin typeface="Cambria Math" panose="02040503050406030204" pitchFamily="18" charset="0"/>
                                    <a:ea typeface="+mn-ea"/>
                                    <a:cs typeface="+mn-cs"/>
                                  </a:rPr>
                                  <m:t>+</m:t>
                                </m:r>
                                <m:r>
                                  <a:rPr lang="en-US" altLang="zh-CN" sz="2400" b="0" i="1" kern="1200" smtClean="0">
                                    <a:solidFill>
                                      <a:schemeClr val="dk1"/>
                                    </a:solidFill>
                                    <a:effectLst/>
                                    <a:latin typeface="Cambria Math" panose="02040503050406030204" pitchFamily="18" charset="0"/>
                                    <a:ea typeface="+mn-ea"/>
                                    <a:cs typeface="+mn-cs"/>
                                  </a:rPr>
                                  <m:t>𝑀</m:t>
                                </m:r>
                                <m:sSub>
                                  <m:sSubPr>
                                    <m:ctrlPr>
                                      <a:rPr lang="en-US" altLang="zh-CN" sz="2400" b="0" i="1" kern="1200" smtClean="0">
                                        <a:solidFill>
                                          <a:schemeClr val="dk1"/>
                                        </a:solidFill>
                                        <a:effectLst/>
                                        <a:latin typeface="Cambria Math" panose="02040503050406030204" pitchFamily="18" charset="0"/>
                                        <a:ea typeface="+mn-ea"/>
                                        <a:cs typeface="+mn-cs"/>
                                      </a:rPr>
                                    </m:ctrlPr>
                                  </m:sSubPr>
                                  <m:e>
                                    <m:r>
                                      <a:rPr lang="en-US" altLang="zh-CN" sz="2400" b="0" i="1" kern="1200" smtClean="0">
                                        <a:solidFill>
                                          <a:schemeClr val="dk1"/>
                                        </a:solidFill>
                                        <a:effectLst/>
                                        <a:latin typeface="Cambria Math" panose="02040503050406030204" pitchFamily="18" charset="0"/>
                                        <a:ea typeface="+mn-ea"/>
                                        <a:cs typeface="+mn-cs"/>
                                      </a:rPr>
                                      <m:t>𝑒</m:t>
                                    </m:r>
                                  </m:e>
                                  <m:sub>
                                    <m:sSup>
                                      <m:sSupPr>
                                        <m:ctrlPr>
                                          <a:rPr lang="en-US" altLang="zh-CN" sz="2400" b="0" i="1" kern="1200" smtClean="0">
                                            <a:solidFill>
                                              <a:schemeClr val="dk1"/>
                                            </a:solidFill>
                                            <a:effectLst/>
                                            <a:latin typeface="Cambria Math" panose="02040503050406030204" pitchFamily="18" charset="0"/>
                                            <a:ea typeface="+mn-ea"/>
                                            <a:cs typeface="+mn-cs"/>
                                          </a:rPr>
                                        </m:ctrlPr>
                                      </m:sSupPr>
                                      <m:e>
                                        <m:r>
                                          <a:rPr lang="en-US" altLang="zh-CN" sz="2400" b="0" i="1" kern="1200" smtClean="0">
                                            <a:solidFill>
                                              <a:schemeClr val="dk1"/>
                                            </a:solidFill>
                                            <a:effectLst/>
                                            <a:latin typeface="Cambria Math" panose="02040503050406030204" pitchFamily="18" charset="0"/>
                                            <a:ea typeface="+mn-ea"/>
                                            <a:cs typeface="+mn-cs"/>
                                          </a:rPr>
                                          <m:t>𝑗</m:t>
                                        </m:r>
                                      </m:e>
                                      <m:sup>
                                        <m:r>
                                          <a:rPr lang="en-US" altLang="zh-CN" sz="2400" b="0" i="1" kern="1200" smtClean="0">
                                            <a:solidFill>
                                              <a:schemeClr val="dk1"/>
                                            </a:solidFill>
                                            <a:effectLst/>
                                            <a:latin typeface="Cambria Math" panose="02040503050406030204" pitchFamily="18" charset="0"/>
                                            <a:ea typeface="+mn-ea"/>
                                            <a:cs typeface="+mn-cs"/>
                                          </a:rPr>
                                          <m:t>′</m:t>
                                        </m:r>
                                      </m:sup>
                                    </m:sSup>
                                    <m:r>
                                      <a:rPr lang="en-US" altLang="zh-CN" sz="2400" b="0" i="1" kern="1200" smtClean="0">
                                        <a:solidFill>
                                          <a:schemeClr val="dk1"/>
                                        </a:solidFill>
                                        <a:effectLst/>
                                        <a:latin typeface="Cambria Math" panose="02040503050406030204" pitchFamily="18" charset="0"/>
                                        <a:ea typeface="+mn-ea"/>
                                        <a:cs typeface="+mn-cs"/>
                                      </a:rPr>
                                      <m:t>𝑗</m:t>
                                    </m:r>
                                  </m:sub>
                                </m:sSub>
                                <m:r>
                                  <a:rPr lang="en-US" altLang="zh-CN" sz="2400" kern="1200">
                                    <a:solidFill>
                                      <a:schemeClr val="dk1"/>
                                    </a:solidFill>
                                    <a:effectLst/>
                                    <a:latin typeface="Cambria Math" panose="02040503050406030204" pitchFamily="18" charset="0"/>
                                    <a:ea typeface="+mn-ea"/>
                                    <a:cs typeface="+mn-cs"/>
                                  </a:rPr>
                                  <m:t>,∀</m:t>
                                </m:r>
                                <m:r>
                                  <a:rPr lang="en-US" altLang="zh-CN" sz="2400" i="1" kern="1200">
                                    <a:solidFill>
                                      <a:schemeClr val="dk1"/>
                                    </a:solidFill>
                                    <a:effectLst/>
                                    <a:latin typeface="Cambria Math" panose="02040503050406030204" pitchFamily="18" charset="0"/>
                                    <a:ea typeface="+mn-ea"/>
                                    <a:cs typeface="+mn-cs"/>
                                  </a:rPr>
                                  <m:t>𝑤</m:t>
                                </m:r>
                                <m:r>
                                  <a:rPr lang="en-US" altLang="zh-CN" sz="2400" kern="1200">
                                    <a:solidFill>
                                      <a:schemeClr val="dk1"/>
                                    </a:solidFill>
                                    <a:effectLst/>
                                    <a:latin typeface="Cambria Math" panose="02040503050406030204" pitchFamily="18" charset="0"/>
                                    <a:ea typeface="+mn-ea"/>
                                    <a:cs typeface="+mn-cs"/>
                                  </a:rPr>
                                  <m:t>∈</m:t>
                                </m:r>
                                <m:r>
                                  <a:rPr lang="en-US" altLang="zh-CN" sz="2400" i="1" kern="1200">
                                    <a:solidFill>
                                      <a:schemeClr val="dk1"/>
                                    </a:solidFill>
                                    <a:effectLst/>
                                    <a:latin typeface="Cambria Math" panose="02040503050406030204" pitchFamily="18" charset="0"/>
                                    <a:ea typeface="+mn-ea"/>
                                    <a:cs typeface="+mn-cs"/>
                                  </a:rPr>
                                  <m:t>𝑊</m:t>
                                </m:r>
                                <m:r>
                                  <a:rPr lang="en-US" altLang="zh-CN" sz="2400" kern="1200">
                                    <a:solidFill>
                                      <a:schemeClr val="dk1"/>
                                    </a:solidFill>
                                    <a:effectLst/>
                                    <a:latin typeface="Cambria Math" panose="02040503050406030204" pitchFamily="18" charset="0"/>
                                    <a:ea typeface="+mn-ea"/>
                                    <a:cs typeface="+mn-cs"/>
                                  </a:rPr>
                                  <m:t>,∀</m:t>
                                </m:r>
                                <m:r>
                                  <a:rPr lang="en-US" altLang="zh-CN" sz="2400" i="1" kern="1200">
                                    <a:solidFill>
                                      <a:schemeClr val="dk1"/>
                                    </a:solidFill>
                                    <a:effectLst/>
                                    <a:latin typeface="Cambria Math" panose="02040503050406030204" pitchFamily="18" charset="0"/>
                                    <a:ea typeface="+mn-ea"/>
                                    <a:cs typeface="+mn-cs"/>
                                  </a:rPr>
                                  <m:t>𝑗</m:t>
                                </m:r>
                                <m:r>
                                  <a:rPr lang="en-US" altLang="zh-CN" sz="2400" kern="1200">
                                    <a:solidFill>
                                      <a:schemeClr val="dk1"/>
                                    </a:solidFill>
                                    <a:effectLst/>
                                    <a:latin typeface="Cambria Math" panose="02040503050406030204" pitchFamily="18" charset="0"/>
                                    <a:ea typeface="+mn-ea"/>
                                    <a:cs typeface="+mn-cs"/>
                                  </a:rPr>
                                  <m:t>,</m:t>
                                </m:r>
                                <m:sSup>
                                  <m:sSupPr>
                                    <m:ctrlPr>
                                      <a:rPr lang="en-US" altLang="zh-CN" sz="2400" b="0" i="1" kern="1200" smtClean="0">
                                        <a:solidFill>
                                          <a:schemeClr val="dk1"/>
                                        </a:solidFill>
                                        <a:effectLst/>
                                        <a:latin typeface="Cambria Math" panose="02040503050406030204" pitchFamily="18" charset="0"/>
                                        <a:ea typeface="+mn-ea"/>
                                        <a:cs typeface="+mn-cs"/>
                                      </a:rPr>
                                    </m:ctrlPr>
                                  </m:sSupPr>
                                  <m:e>
                                    <m:r>
                                      <a:rPr lang="en-US" altLang="zh-CN" sz="2400" i="1" kern="1200">
                                        <a:solidFill>
                                          <a:schemeClr val="dk1"/>
                                        </a:solidFill>
                                        <a:effectLst/>
                                        <a:latin typeface="Cambria Math" panose="02040503050406030204" pitchFamily="18" charset="0"/>
                                        <a:ea typeface="+mn-ea"/>
                                        <a:cs typeface="+mn-cs"/>
                                      </a:rPr>
                                      <m:t>𝑗</m:t>
                                    </m:r>
                                  </m:e>
                                  <m:sup>
                                    <m:r>
                                      <a:rPr lang="en-US" altLang="zh-CN" sz="2400" b="0" i="0" kern="1200" smtClean="0">
                                        <a:solidFill>
                                          <a:schemeClr val="dk1"/>
                                        </a:solidFill>
                                        <a:effectLst/>
                                        <a:latin typeface="Cambria Math" panose="02040503050406030204" pitchFamily="18" charset="0"/>
                                        <a:ea typeface="+mn-ea"/>
                                        <a:cs typeface="+mn-cs"/>
                                      </a:rPr>
                                      <m:t>′</m:t>
                                    </m:r>
                                  </m:sup>
                                </m:sSup>
                                <m:r>
                                  <a:rPr lang="en-US" altLang="zh-CN" sz="2400" kern="1200">
                                    <a:solidFill>
                                      <a:schemeClr val="dk1"/>
                                    </a:solidFill>
                                    <a:effectLst/>
                                    <a:latin typeface="Cambria Math" panose="02040503050406030204" pitchFamily="18" charset="0"/>
                                    <a:ea typeface="+mn-ea"/>
                                    <a:cs typeface="+mn-cs"/>
                                  </a:rPr>
                                  <m:t>∈</m:t>
                                </m:r>
                                <m:sSub>
                                  <m:sSubPr>
                                    <m:ctrlPr>
                                      <a:rPr lang="zh-CN" altLang="zh-CN" sz="2400" i="1" kern="1200">
                                        <a:solidFill>
                                          <a:schemeClr val="dk1"/>
                                        </a:solidFill>
                                        <a:effectLst/>
                                        <a:latin typeface="Cambria Math" panose="02040503050406030204" pitchFamily="18" charset="0"/>
                                        <a:ea typeface="+mn-ea"/>
                                        <a:cs typeface="+mn-cs"/>
                                      </a:rPr>
                                    </m:ctrlPr>
                                  </m:sSubPr>
                                  <m:e>
                                    <m:r>
                                      <a:rPr lang="en-US" altLang="zh-CN" sz="2400" i="1" kern="1200">
                                        <a:solidFill>
                                          <a:schemeClr val="dk1"/>
                                        </a:solidFill>
                                        <a:effectLst/>
                                        <a:latin typeface="Cambria Math" panose="02040503050406030204" pitchFamily="18" charset="0"/>
                                        <a:ea typeface="+mn-ea"/>
                                        <a:cs typeface="+mn-cs"/>
                                      </a:rPr>
                                      <m:t>𝐽</m:t>
                                    </m:r>
                                  </m:e>
                                  <m:sub>
                                    <m:r>
                                      <a:rPr lang="en-US" altLang="zh-CN" sz="2400" i="1" kern="1200">
                                        <a:solidFill>
                                          <a:schemeClr val="dk1"/>
                                        </a:solidFill>
                                        <a:effectLst/>
                                        <a:latin typeface="Cambria Math" panose="02040503050406030204" pitchFamily="18" charset="0"/>
                                        <a:ea typeface="+mn-ea"/>
                                        <a:cs typeface="+mn-cs"/>
                                      </a:rPr>
                                      <m:t>𝑤</m:t>
                                    </m:r>
                                  </m:sub>
                                </m:sSub>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lang="en-US" altLang="zh-CN" sz="2400" b="0" i="1" kern="1200" smtClean="0">
                                        <a:solidFill>
                                          <a:schemeClr val="dk1"/>
                                        </a:solidFill>
                                        <a:effectLst/>
                                        <a:latin typeface="Cambria Math" panose="02040503050406030204" pitchFamily="18" charset="0"/>
                                        <a:ea typeface="+mn-ea"/>
                                        <a:cs typeface="+mn-cs"/>
                                      </a:rPr>
                                    </m:ctrlPr>
                                  </m:sSubPr>
                                  <m:e>
                                    <m:r>
                                      <a:rPr lang="en-US" altLang="zh-CN" sz="2400" b="0" i="1" kern="1200" smtClean="0">
                                        <a:solidFill>
                                          <a:schemeClr val="dk1"/>
                                        </a:solidFill>
                                        <a:effectLst/>
                                        <a:latin typeface="Cambria Math" panose="02040503050406030204" pitchFamily="18" charset="0"/>
                                        <a:ea typeface="+mn-ea"/>
                                        <a:cs typeface="+mn-cs"/>
                                      </a:rPr>
                                      <m:t>𝑒</m:t>
                                    </m:r>
                                  </m:e>
                                  <m:sub>
                                    <m:r>
                                      <a:rPr lang="en-US" altLang="zh-CN" sz="2400" b="0" i="1" kern="1200" smtClean="0">
                                        <a:solidFill>
                                          <a:schemeClr val="dk1"/>
                                        </a:solidFill>
                                        <a:effectLst/>
                                        <a:latin typeface="Cambria Math" panose="02040503050406030204" pitchFamily="18" charset="0"/>
                                        <a:ea typeface="+mn-ea"/>
                                        <a:cs typeface="+mn-cs"/>
                                      </a:rPr>
                                      <m:t>𝑗</m:t>
                                    </m:r>
                                    <m:sSup>
                                      <m:sSupPr>
                                        <m:ctrlPr>
                                          <a:rPr lang="en-US" altLang="zh-CN" sz="2400" b="0" i="1" kern="1200" smtClean="0">
                                            <a:solidFill>
                                              <a:schemeClr val="dk1"/>
                                            </a:solidFill>
                                            <a:effectLst/>
                                            <a:latin typeface="Cambria Math" panose="02040503050406030204" pitchFamily="18" charset="0"/>
                                            <a:ea typeface="+mn-ea"/>
                                            <a:cs typeface="+mn-cs"/>
                                          </a:rPr>
                                        </m:ctrlPr>
                                      </m:sSupPr>
                                      <m:e>
                                        <m:r>
                                          <a:rPr lang="en-US" altLang="zh-CN" sz="2400" b="0" i="1" kern="1200" smtClean="0">
                                            <a:solidFill>
                                              <a:schemeClr val="dk1"/>
                                            </a:solidFill>
                                            <a:effectLst/>
                                            <a:latin typeface="Cambria Math" panose="02040503050406030204" pitchFamily="18" charset="0"/>
                                            <a:ea typeface="+mn-ea"/>
                                            <a:cs typeface="+mn-cs"/>
                                          </a:rPr>
                                          <m:t>𝑗</m:t>
                                        </m:r>
                                      </m:e>
                                      <m:sup>
                                        <m:r>
                                          <a:rPr lang="en-US" altLang="zh-CN" sz="2400" b="0" i="1" kern="1200" smtClean="0">
                                            <a:solidFill>
                                              <a:schemeClr val="dk1"/>
                                            </a:solidFill>
                                            <a:effectLst/>
                                            <a:latin typeface="Cambria Math" panose="02040503050406030204" pitchFamily="18" charset="0"/>
                                            <a:ea typeface="+mn-ea"/>
                                            <a:cs typeface="+mn-cs"/>
                                          </a:rPr>
                                          <m:t>′</m:t>
                                        </m:r>
                                      </m:sup>
                                    </m:sSup>
                                  </m:sub>
                                </m:sSub>
                                <m:r>
                                  <a:rPr lang="en-US" altLang="zh-CN" sz="2400" b="0" i="1" kern="1200" smtClean="0">
                                    <a:solidFill>
                                      <a:schemeClr val="dk1"/>
                                    </a:solidFill>
                                    <a:effectLst/>
                                    <a:latin typeface="Cambria Math" panose="02040503050406030204" pitchFamily="18" charset="0"/>
                                    <a:ea typeface="+mn-ea"/>
                                    <a:cs typeface="+mn-cs"/>
                                  </a:rPr>
                                  <m:t>+</m:t>
                                </m:r>
                                <m:sSub>
                                  <m:sSubPr>
                                    <m:ctrlPr>
                                      <a:rPr lang="en-US" altLang="zh-CN" sz="2400" b="0" i="1" kern="1200" smtClean="0">
                                        <a:solidFill>
                                          <a:schemeClr val="dk1"/>
                                        </a:solidFill>
                                        <a:effectLst/>
                                        <a:latin typeface="Cambria Math" panose="02040503050406030204" pitchFamily="18" charset="0"/>
                                        <a:ea typeface="+mn-ea"/>
                                        <a:cs typeface="+mn-cs"/>
                                      </a:rPr>
                                    </m:ctrlPr>
                                  </m:sSubPr>
                                  <m:e>
                                    <m:r>
                                      <a:rPr lang="en-US" altLang="zh-CN" sz="2400" b="0" i="1" kern="1200" smtClean="0">
                                        <a:solidFill>
                                          <a:schemeClr val="dk1"/>
                                        </a:solidFill>
                                        <a:effectLst/>
                                        <a:latin typeface="Cambria Math" panose="02040503050406030204" pitchFamily="18" charset="0"/>
                                        <a:ea typeface="+mn-ea"/>
                                        <a:cs typeface="+mn-cs"/>
                                      </a:rPr>
                                      <m:t>𝑒</m:t>
                                    </m:r>
                                  </m:e>
                                  <m:sub>
                                    <m:sSup>
                                      <m:sSupPr>
                                        <m:ctrlPr>
                                          <a:rPr lang="en-US" altLang="zh-CN" sz="2400" b="0" i="1" kern="1200" smtClean="0">
                                            <a:solidFill>
                                              <a:schemeClr val="dk1"/>
                                            </a:solidFill>
                                            <a:effectLst/>
                                            <a:latin typeface="Cambria Math" panose="02040503050406030204" pitchFamily="18" charset="0"/>
                                            <a:ea typeface="+mn-ea"/>
                                            <a:cs typeface="+mn-cs"/>
                                          </a:rPr>
                                        </m:ctrlPr>
                                      </m:sSupPr>
                                      <m:e>
                                        <m:r>
                                          <a:rPr lang="en-US" altLang="zh-CN" sz="2400" b="0" i="1" kern="1200" smtClean="0">
                                            <a:solidFill>
                                              <a:schemeClr val="dk1"/>
                                            </a:solidFill>
                                            <a:effectLst/>
                                            <a:latin typeface="Cambria Math" panose="02040503050406030204" pitchFamily="18" charset="0"/>
                                            <a:ea typeface="+mn-ea"/>
                                            <a:cs typeface="+mn-cs"/>
                                          </a:rPr>
                                          <m:t>𝑗</m:t>
                                        </m:r>
                                      </m:e>
                                      <m:sup>
                                        <m:r>
                                          <a:rPr lang="en-US" altLang="zh-CN" sz="2400" b="0" i="1" kern="1200" smtClean="0">
                                            <a:solidFill>
                                              <a:schemeClr val="dk1"/>
                                            </a:solidFill>
                                            <a:effectLst/>
                                            <a:latin typeface="Cambria Math" panose="02040503050406030204" pitchFamily="18" charset="0"/>
                                            <a:ea typeface="+mn-ea"/>
                                            <a:cs typeface="+mn-cs"/>
                                          </a:rPr>
                                          <m:t>′</m:t>
                                        </m:r>
                                      </m:sup>
                                    </m:sSup>
                                    <m:r>
                                      <a:rPr lang="en-US" altLang="zh-CN" sz="2400" b="0" i="1" kern="1200" smtClean="0">
                                        <a:solidFill>
                                          <a:schemeClr val="dk1"/>
                                        </a:solidFill>
                                        <a:effectLst/>
                                        <a:latin typeface="Cambria Math" panose="02040503050406030204" pitchFamily="18" charset="0"/>
                                        <a:ea typeface="+mn-ea"/>
                                        <a:cs typeface="+mn-cs"/>
                                      </a:rPr>
                                      <m:t>𝑗</m:t>
                                    </m:r>
                                  </m:sub>
                                </m:sSub>
                                <m:r>
                                  <a:rPr lang="en-US" altLang="zh-CN" sz="2400" b="0" i="1" kern="1200" smtClean="0">
                                    <a:solidFill>
                                      <a:schemeClr val="dk1"/>
                                    </a:solidFill>
                                    <a:effectLst/>
                                    <a:latin typeface="Cambria Math" panose="02040503050406030204" pitchFamily="18" charset="0"/>
                                    <a:ea typeface="+mn-ea"/>
                                    <a:cs typeface="+mn-cs"/>
                                  </a:rPr>
                                  <m:t>=</m:t>
                                </m:r>
                                <m:r>
                                  <a:rPr kumimoji="0" lang="en-US" altLang="zh-CN" sz="2400" b="0" i="1" u="none" strike="noStrike" kern="1200" cap="none" spc="0" normalizeH="0" baseline="0" noProof="0">
                                    <a:ln>
                                      <a:noFill/>
                                    </a:ln>
                                    <a:solidFill>
                                      <a:schemeClr val="tx1"/>
                                    </a:solidFill>
                                    <a:effectLst/>
                                    <a:uLnTx/>
                                    <a:uFillTx/>
                                    <a:latin typeface="Cambria Math" panose="02040503050406030204" pitchFamily="18" charset="0"/>
                                    <a:cs typeface="+mn-cs"/>
                                  </a:rPr>
                                  <m:t>1,</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p>
                                  <m:sSup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e>
                                  <m: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ea typeface="Cambria Math" panose="02040503050406030204" pitchFamily="18" charset="0"/>
                                    <a:cs typeface="+mn-cs"/>
                                  </a:rPr>
                                  <m:t>𝐽</m:t>
                                </m:r>
                              </m:oMath>
                            </m:oMathPara>
                          </a14:m>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0">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20000"/>
                            </a:lnSpc>
                            <a:spcBef>
                              <a:spcPts val="1000"/>
                            </a:spcBef>
                            <a:spcAft>
                              <a:spcPts val="0"/>
                            </a:spcAft>
                            <a:buClrTx/>
                            <a:buSzPct val="125000"/>
                            <a:buFont typeface="Arial" panose="020B0604020202020204" pitchFamily="34" charset="0"/>
                            <a:buNone/>
                            <a:tabLst/>
                            <a:defRPr/>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𝑡</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𝑡</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𝑇</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𝑒</m:t>
                                    </m:r>
                                  </m:e>
                                  <m: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sSup>
                                      <m:sSup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e>
                                      <m: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p>
                                  </m:sub>
                                </m:sSub>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d>
                                  <m:dPr>
                                    <m:begChr m:val="{"/>
                                    <m:endChr m:val="}"/>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d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0,1</m:t>
                                    </m:r>
                                  </m:e>
                                </m:d>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Sup>
                                  <m:sSupPr>
                                    <m:ctrlP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ctrlPr>
                                  </m:sSupPr>
                                  <m:e>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𝑗</m:t>
                                    </m:r>
                                  </m:e>
                                  <m: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sup>
                                </m:sSup>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schemeClr val="tx1"/>
                                    </a:solidFill>
                                    <a:effectLst/>
                                    <a:uLnTx/>
                                    <a:uFillTx/>
                                    <a:latin typeface="Cambria Math" panose="02040503050406030204" pitchFamily="18" charset="0"/>
                                    <a:cs typeface="+mn-cs"/>
                                  </a:rPr>
                                  <m:t>𝐽</m:t>
                                </m:r>
                              </m:oMath>
                            </m:oMathPara>
                          </a14:m>
                          <a:endParaRPr kumimoji="0" lang="en-US" altLang="zh-CN" sz="2400" b="0"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mc:Choice>
        <mc:Fallback xmlns="">
          <p:graphicFrame>
            <p:nvGraphicFramePr>
              <p:cNvPr id="5" name="内容占位符 3"/>
              <p:cNvGraphicFramePr>
                <a:graphicFrameLocks noGrp="1"/>
              </p:cNvGraphicFramePr>
              <p:nvPr>
                <p:ph idx="1"/>
                <p:extLst>
                  <p:ext uri="{D42A27DB-BD31-4B8C-83A1-F6EECF244321}">
                    <p14:modId xmlns:p14="http://schemas.microsoft.com/office/powerpoint/2010/main" val="1144362663"/>
                  </p:ext>
                </p:extLst>
              </p:nvPr>
            </p:nvGraphicFramePr>
            <p:xfrm>
              <a:off x="250825" y="2073275"/>
              <a:ext cx="7429500" cy="3541395"/>
            </p:xfrm>
            <a:graphic>
              <a:graphicData uri="http://schemas.openxmlformats.org/drawingml/2006/table">
                <a:tbl>
                  <a:tblPr firstRow="1" bandRow="1">
                    <a:tableStyleId>{5C22544A-7EE6-4342-B048-85BDC9FD1C3A}</a:tableStyleId>
                  </a:tblPr>
                  <a:tblGrid>
                    <a:gridCol w="1228725">
                      <a:extLst>
                        <a:ext uri="{9D8B030D-6E8A-4147-A177-3AD203B41FA5}">
                          <a16:colId xmlns:a16="http://schemas.microsoft.com/office/drawing/2014/main" val="20000"/>
                        </a:ext>
                      </a:extLst>
                    </a:gridCol>
                    <a:gridCol w="6200775">
                      <a:extLst>
                        <a:ext uri="{9D8B030D-6E8A-4147-A177-3AD203B41FA5}">
                          <a16:colId xmlns:a16="http://schemas.microsoft.com/office/drawing/2014/main" val="20001"/>
                        </a:ext>
                      </a:extLst>
                    </a:gridCol>
                  </a:tblGrid>
                  <a:tr h="4572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chemeClr val="tx1"/>
                              </a:solidFill>
                              <a:effectLst/>
                              <a:uLnTx/>
                              <a:uFillTx/>
                              <a:latin typeface="+mn-lt"/>
                              <a:ea typeface="+mn-ea"/>
                              <a:cs typeface="+mn-cs"/>
                            </a:rPr>
                            <a:t>min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862" t="-10667" b="-676000"/>
                          </a:stretch>
                        </a:blipFill>
                      </a:tcPr>
                    </a:tc>
                    <a:extLst>
                      <a:ext uri="{0D108BD9-81ED-4DB2-BD59-A6C34878D82A}">
                        <a16:rowId xmlns:a16="http://schemas.microsoft.com/office/drawing/2014/main" val="10000"/>
                      </a:ext>
                    </a:extLst>
                  </a:tr>
                  <a:tr h="486664">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862" t="-103750" b="-533750"/>
                          </a:stretch>
                        </a:blipFill>
                      </a:tcPr>
                    </a:tc>
                    <a:extLst>
                      <a:ext uri="{0D108BD9-81ED-4DB2-BD59-A6C34878D82A}">
                        <a16:rowId xmlns:a16="http://schemas.microsoft.com/office/drawing/2014/main" val="10003"/>
                      </a:ext>
                    </a:extLst>
                  </a:tr>
                  <a:tr h="5030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862" t="-196386" b="-414458"/>
                          </a:stretch>
                        </a:blipFill>
                      </a:tcPr>
                    </a:tc>
                    <a:extLst>
                      <a:ext uri="{0D108BD9-81ED-4DB2-BD59-A6C34878D82A}">
                        <a16:rowId xmlns:a16="http://schemas.microsoft.com/office/drawing/2014/main" val="10001"/>
                      </a:ext>
                    </a:extLst>
                  </a:tr>
                  <a:tr h="5030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862" t="-300000" b="-319512"/>
                          </a:stretch>
                        </a:blipFill>
                      </a:tcPr>
                    </a:tc>
                    <a:extLst>
                      <a:ext uri="{0D108BD9-81ED-4DB2-BD59-A6C34878D82A}">
                        <a16:rowId xmlns:a16="http://schemas.microsoft.com/office/drawing/2014/main" val="10004"/>
                      </a:ext>
                    </a:extLst>
                  </a:tr>
                  <a:tr h="5030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862" t="-395181" b="-215663"/>
                          </a:stretch>
                        </a:blipFill>
                      </a:tcPr>
                    </a:tc>
                    <a:extLst>
                      <a:ext uri="{0D108BD9-81ED-4DB2-BD59-A6C34878D82A}">
                        <a16:rowId xmlns:a16="http://schemas.microsoft.com/office/drawing/2014/main" val="10005"/>
                      </a:ext>
                    </a:extLst>
                  </a:tr>
                  <a:tr h="50304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862" t="-495181" b="-115663"/>
                          </a:stretch>
                        </a:blipFill>
                      </a:tcPr>
                    </a:tc>
                    <a:extLst>
                      <a:ext uri="{0D108BD9-81ED-4DB2-BD59-A6C34878D82A}">
                        <a16:rowId xmlns:a16="http://schemas.microsoft.com/office/drawing/2014/main" val="10006"/>
                      </a:ext>
                    </a:extLst>
                  </a:tr>
                  <a:tr h="585343">
                    <a:tc>
                      <a:txBody>
                        <a:bodyPr/>
                        <a:lstStyle/>
                        <a:p>
                          <a:pPr algn="r"/>
                          <a:endParaRPr lang="zh-CN" altLang="en-US" sz="2400"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9862" t="-514583"/>
                          </a:stretch>
                        </a:blipFill>
                      </a:tcPr>
                    </a:tc>
                    <a:extLst>
                      <a:ext uri="{0D108BD9-81ED-4DB2-BD59-A6C34878D82A}">
                        <a16:rowId xmlns:a16="http://schemas.microsoft.com/office/drawing/2014/main" val="10002"/>
                      </a:ext>
                    </a:extLst>
                  </a:tr>
                </a:tbl>
              </a:graphicData>
            </a:graphic>
          </p:graphicFrame>
        </mc:Fallback>
      </mc:AlternateContent>
    </p:spTree>
    <p:extLst>
      <p:ext uri="{BB962C8B-B14F-4D97-AF65-F5344CB8AC3E}">
        <p14:creationId xmlns:p14="http://schemas.microsoft.com/office/powerpoint/2010/main" val="280484319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D2150-2316-4E1E-8C54-60B851F0A1B2}"/>
              </a:ext>
            </a:extLst>
          </p:cNvPr>
          <p:cNvSpPr>
            <a:spLocks noGrp="1"/>
          </p:cNvSpPr>
          <p:nvPr>
            <p:ph type="title"/>
          </p:nvPr>
        </p:nvSpPr>
        <p:spPr/>
        <p:txBody>
          <a:bodyPr/>
          <a:lstStyle/>
          <a:p>
            <a:r>
              <a:rPr lang="zh-CN" altLang="en-US" dirty="0"/>
              <a:t>实际应用建模</a:t>
            </a:r>
            <a:r>
              <a:rPr lang="en-US" altLang="zh-CN" dirty="0"/>
              <a:t>.</a:t>
            </a:r>
            <a:r>
              <a:rPr lang="zh-CN" altLang="en-US" dirty="0"/>
              <a:t>人员排班</a:t>
            </a:r>
          </a:p>
        </p:txBody>
      </p:sp>
      <p:sp>
        <p:nvSpPr>
          <p:cNvPr id="6" name="内容占位符 5">
            <a:extLst>
              <a:ext uri="{FF2B5EF4-FFF2-40B4-BE49-F238E27FC236}">
                <a16:creationId xmlns:a16="http://schemas.microsoft.com/office/drawing/2014/main" id="{ABE6E946-6285-4A5E-B5BE-63CB42D6A6D7}"/>
              </a:ext>
            </a:extLst>
          </p:cNvPr>
          <p:cNvSpPr>
            <a:spLocks noGrp="1"/>
          </p:cNvSpPr>
          <p:nvPr>
            <p:ph idx="1"/>
          </p:nvPr>
        </p:nvSpPr>
        <p:spPr/>
        <p:txBody>
          <a:bodyPr/>
          <a:lstStyle/>
          <a:p>
            <a:endParaRPr lang="zh-CN" altLang="en-US"/>
          </a:p>
        </p:txBody>
      </p:sp>
      <p:pic>
        <p:nvPicPr>
          <p:cNvPr id="10" name="图片 9">
            <a:extLst>
              <a:ext uri="{FF2B5EF4-FFF2-40B4-BE49-F238E27FC236}">
                <a16:creationId xmlns:a16="http://schemas.microsoft.com/office/drawing/2014/main" id="{8B81E4F0-D83F-476C-AD5A-A9E07854596F}"/>
              </a:ext>
            </a:extLst>
          </p:cNvPr>
          <p:cNvPicPr>
            <a:picLocks noChangeAspect="1"/>
          </p:cNvPicPr>
          <p:nvPr/>
        </p:nvPicPr>
        <p:blipFill>
          <a:blip r:embed="rId2"/>
          <a:stretch>
            <a:fillRect/>
          </a:stretch>
        </p:blipFill>
        <p:spPr>
          <a:xfrm>
            <a:off x="709613" y="3941081"/>
            <a:ext cx="3341881" cy="264995"/>
          </a:xfrm>
          <a:prstGeom prst="rect">
            <a:avLst/>
          </a:prstGeom>
        </p:spPr>
      </p:pic>
      <p:pic>
        <p:nvPicPr>
          <p:cNvPr id="11" name="图片 10">
            <a:extLst>
              <a:ext uri="{FF2B5EF4-FFF2-40B4-BE49-F238E27FC236}">
                <a16:creationId xmlns:a16="http://schemas.microsoft.com/office/drawing/2014/main" id="{813EB281-D064-482E-8831-9C28BA9E1EC7}"/>
              </a:ext>
            </a:extLst>
          </p:cNvPr>
          <p:cNvPicPr>
            <a:picLocks noChangeAspect="1"/>
          </p:cNvPicPr>
          <p:nvPr/>
        </p:nvPicPr>
        <p:blipFill>
          <a:blip r:embed="rId3"/>
          <a:stretch>
            <a:fillRect/>
          </a:stretch>
        </p:blipFill>
        <p:spPr>
          <a:xfrm>
            <a:off x="709613" y="4206076"/>
            <a:ext cx="3341881" cy="242869"/>
          </a:xfrm>
          <a:prstGeom prst="rect">
            <a:avLst/>
          </a:prstGeom>
        </p:spPr>
      </p:pic>
      <p:pic>
        <p:nvPicPr>
          <p:cNvPr id="12" name="图片 11">
            <a:extLst>
              <a:ext uri="{FF2B5EF4-FFF2-40B4-BE49-F238E27FC236}">
                <a16:creationId xmlns:a16="http://schemas.microsoft.com/office/drawing/2014/main" id="{EDE49E6C-FC21-49C8-928E-F344EB0AB5B0}"/>
              </a:ext>
            </a:extLst>
          </p:cNvPr>
          <p:cNvPicPr>
            <a:picLocks noChangeAspect="1"/>
          </p:cNvPicPr>
          <p:nvPr/>
        </p:nvPicPr>
        <p:blipFill>
          <a:blip r:embed="rId4"/>
          <a:stretch>
            <a:fillRect/>
          </a:stretch>
        </p:blipFill>
        <p:spPr>
          <a:xfrm>
            <a:off x="709613" y="4448944"/>
            <a:ext cx="3341881" cy="165633"/>
          </a:xfrm>
          <a:prstGeom prst="rect">
            <a:avLst/>
          </a:prstGeom>
        </p:spPr>
      </p:pic>
      <p:pic>
        <p:nvPicPr>
          <p:cNvPr id="13" name="图片 12">
            <a:extLst>
              <a:ext uri="{FF2B5EF4-FFF2-40B4-BE49-F238E27FC236}">
                <a16:creationId xmlns:a16="http://schemas.microsoft.com/office/drawing/2014/main" id="{5FAAD075-6F7C-438D-A1C3-97A72BF7233D}"/>
              </a:ext>
            </a:extLst>
          </p:cNvPr>
          <p:cNvPicPr>
            <a:picLocks noChangeAspect="1"/>
          </p:cNvPicPr>
          <p:nvPr/>
        </p:nvPicPr>
        <p:blipFill>
          <a:blip r:embed="rId5"/>
          <a:stretch>
            <a:fillRect/>
          </a:stretch>
        </p:blipFill>
        <p:spPr>
          <a:xfrm>
            <a:off x="709613" y="4613825"/>
            <a:ext cx="3341881" cy="215290"/>
          </a:xfrm>
          <a:prstGeom prst="rect">
            <a:avLst/>
          </a:prstGeom>
        </p:spPr>
      </p:pic>
      <p:pic>
        <p:nvPicPr>
          <p:cNvPr id="14" name="图片 13">
            <a:extLst>
              <a:ext uri="{FF2B5EF4-FFF2-40B4-BE49-F238E27FC236}">
                <a16:creationId xmlns:a16="http://schemas.microsoft.com/office/drawing/2014/main" id="{CC21355B-7CBB-48B1-80D1-0D48FA031DA4}"/>
              </a:ext>
            </a:extLst>
          </p:cNvPr>
          <p:cNvPicPr>
            <a:picLocks noChangeAspect="1"/>
          </p:cNvPicPr>
          <p:nvPr/>
        </p:nvPicPr>
        <p:blipFill>
          <a:blip r:embed="rId6"/>
          <a:stretch>
            <a:fillRect/>
          </a:stretch>
        </p:blipFill>
        <p:spPr>
          <a:xfrm>
            <a:off x="414711" y="4828300"/>
            <a:ext cx="3612746" cy="699069"/>
          </a:xfrm>
          <a:prstGeom prst="rect">
            <a:avLst/>
          </a:prstGeom>
        </p:spPr>
      </p:pic>
      <p:pic>
        <p:nvPicPr>
          <p:cNvPr id="15" name="图片 14">
            <a:extLst>
              <a:ext uri="{FF2B5EF4-FFF2-40B4-BE49-F238E27FC236}">
                <a16:creationId xmlns:a16="http://schemas.microsoft.com/office/drawing/2014/main" id="{1D9FC747-B5C7-4DFF-9B38-FBB48604D369}"/>
              </a:ext>
            </a:extLst>
          </p:cNvPr>
          <p:cNvPicPr>
            <a:picLocks noChangeAspect="1"/>
          </p:cNvPicPr>
          <p:nvPr/>
        </p:nvPicPr>
        <p:blipFill>
          <a:blip r:embed="rId7"/>
          <a:stretch>
            <a:fillRect/>
          </a:stretch>
        </p:blipFill>
        <p:spPr>
          <a:xfrm>
            <a:off x="414711" y="5529002"/>
            <a:ext cx="3612746" cy="261871"/>
          </a:xfrm>
          <a:prstGeom prst="rect">
            <a:avLst/>
          </a:prstGeom>
        </p:spPr>
      </p:pic>
      <p:pic>
        <p:nvPicPr>
          <p:cNvPr id="16" name="图片 15">
            <a:extLst>
              <a:ext uri="{FF2B5EF4-FFF2-40B4-BE49-F238E27FC236}">
                <a16:creationId xmlns:a16="http://schemas.microsoft.com/office/drawing/2014/main" id="{6C165087-5450-4D17-A648-C1A6B588D62F}"/>
              </a:ext>
            </a:extLst>
          </p:cNvPr>
          <p:cNvPicPr>
            <a:picLocks noChangeAspect="1"/>
          </p:cNvPicPr>
          <p:nvPr/>
        </p:nvPicPr>
        <p:blipFill>
          <a:blip r:embed="rId8"/>
          <a:stretch>
            <a:fillRect/>
          </a:stretch>
        </p:blipFill>
        <p:spPr>
          <a:xfrm>
            <a:off x="3995525" y="2943963"/>
            <a:ext cx="3600259" cy="2183589"/>
          </a:xfrm>
          <a:prstGeom prst="rect">
            <a:avLst/>
          </a:prstGeom>
        </p:spPr>
      </p:pic>
      <p:pic>
        <p:nvPicPr>
          <p:cNvPr id="17" name="图片 16">
            <a:extLst>
              <a:ext uri="{FF2B5EF4-FFF2-40B4-BE49-F238E27FC236}">
                <a16:creationId xmlns:a16="http://schemas.microsoft.com/office/drawing/2014/main" id="{121A66D2-A032-4E5C-9145-2E4A954C3A6F}"/>
              </a:ext>
            </a:extLst>
          </p:cNvPr>
          <p:cNvPicPr>
            <a:picLocks noChangeAspect="1"/>
          </p:cNvPicPr>
          <p:nvPr/>
        </p:nvPicPr>
        <p:blipFill>
          <a:blip r:embed="rId9"/>
          <a:stretch>
            <a:fillRect/>
          </a:stretch>
        </p:blipFill>
        <p:spPr>
          <a:xfrm>
            <a:off x="3976131" y="5126645"/>
            <a:ext cx="3619653" cy="304307"/>
          </a:xfrm>
          <a:prstGeom prst="rect">
            <a:avLst/>
          </a:prstGeom>
        </p:spPr>
      </p:pic>
      <p:pic>
        <p:nvPicPr>
          <p:cNvPr id="18" name="图片 17">
            <a:extLst>
              <a:ext uri="{FF2B5EF4-FFF2-40B4-BE49-F238E27FC236}">
                <a16:creationId xmlns:a16="http://schemas.microsoft.com/office/drawing/2014/main" id="{13AD4E18-A9DD-4DBA-8739-48A1DF06867E}"/>
              </a:ext>
            </a:extLst>
          </p:cNvPr>
          <p:cNvPicPr>
            <a:picLocks noChangeAspect="1"/>
          </p:cNvPicPr>
          <p:nvPr/>
        </p:nvPicPr>
        <p:blipFill>
          <a:blip r:embed="rId10"/>
          <a:stretch>
            <a:fillRect/>
          </a:stretch>
        </p:blipFill>
        <p:spPr>
          <a:xfrm>
            <a:off x="3995525" y="5420107"/>
            <a:ext cx="3600259" cy="308898"/>
          </a:xfrm>
          <a:prstGeom prst="rect">
            <a:avLst/>
          </a:prstGeom>
        </p:spPr>
      </p:pic>
      <p:pic>
        <p:nvPicPr>
          <p:cNvPr id="19" name="图片 18">
            <a:extLst>
              <a:ext uri="{FF2B5EF4-FFF2-40B4-BE49-F238E27FC236}">
                <a16:creationId xmlns:a16="http://schemas.microsoft.com/office/drawing/2014/main" id="{F028262F-E954-4C8B-9FEE-3D6F83120ED4}"/>
              </a:ext>
            </a:extLst>
          </p:cNvPr>
          <p:cNvPicPr>
            <a:picLocks noChangeAspect="1"/>
          </p:cNvPicPr>
          <p:nvPr/>
        </p:nvPicPr>
        <p:blipFill>
          <a:blip r:embed="rId11"/>
          <a:stretch>
            <a:fillRect/>
          </a:stretch>
        </p:blipFill>
        <p:spPr>
          <a:xfrm>
            <a:off x="3868965" y="5722923"/>
            <a:ext cx="3726819" cy="285412"/>
          </a:xfrm>
          <a:prstGeom prst="rect">
            <a:avLst/>
          </a:prstGeom>
        </p:spPr>
      </p:pic>
      <p:pic>
        <p:nvPicPr>
          <p:cNvPr id="20" name="图片 19">
            <a:extLst>
              <a:ext uri="{FF2B5EF4-FFF2-40B4-BE49-F238E27FC236}">
                <a16:creationId xmlns:a16="http://schemas.microsoft.com/office/drawing/2014/main" id="{ED5CB50A-BEE0-421B-A991-9904D4127585}"/>
              </a:ext>
            </a:extLst>
          </p:cNvPr>
          <p:cNvPicPr>
            <a:picLocks noChangeAspect="1"/>
          </p:cNvPicPr>
          <p:nvPr/>
        </p:nvPicPr>
        <p:blipFill>
          <a:blip r:embed="rId12"/>
          <a:stretch>
            <a:fillRect/>
          </a:stretch>
        </p:blipFill>
        <p:spPr>
          <a:xfrm>
            <a:off x="3995524" y="6011452"/>
            <a:ext cx="3600259" cy="553481"/>
          </a:xfrm>
          <a:prstGeom prst="rect">
            <a:avLst/>
          </a:prstGeom>
        </p:spPr>
      </p:pic>
      <p:pic>
        <p:nvPicPr>
          <p:cNvPr id="21" name="图片 20">
            <a:extLst>
              <a:ext uri="{FF2B5EF4-FFF2-40B4-BE49-F238E27FC236}">
                <a16:creationId xmlns:a16="http://schemas.microsoft.com/office/drawing/2014/main" id="{375CF96A-CDF3-4165-BAAE-EB7EA6A6FBD2}"/>
              </a:ext>
            </a:extLst>
          </p:cNvPr>
          <p:cNvPicPr>
            <a:picLocks noChangeAspect="1"/>
          </p:cNvPicPr>
          <p:nvPr/>
        </p:nvPicPr>
        <p:blipFill>
          <a:blip r:embed="rId13"/>
          <a:stretch>
            <a:fillRect/>
          </a:stretch>
        </p:blipFill>
        <p:spPr>
          <a:xfrm>
            <a:off x="3995525" y="6560431"/>
            <a:ext cx="3600259" cy="249944"/>
          </a:xfrm>
          <a:prstGeom prst="rect">
            <a:avLst/>
          </a:prstGeom>
        </p:spPr>
      </p:pic>
      <p:pic>
        <p:nvPicPr>
          <p:cNvPr id="22" name="图片 21">
            <a:extLst>
              <a:ext uri="{FF2B5EF4-FFF2-40B4-BE49-F238E27FC236}">
                <a16:creationId xmlns:a16="http://schemas.microsoft.com/office/drawing/2014/main" id="{0216268D-F552-485D-9C14-3637CE07B426}"/>
              </a:ext>
            </a:extLst>
          </p:cNvPr>
          <p:cNvPicPr>
            <a:picLocks noChangeAspect="1"/>
          </p:cNvPicPr>
          <p:nvPr/>
        </p:nvPicPr>
        <p:blipFill>
          <a:blip r:embed="rId14"/>
          <a:stretch>
            <a:fillRect/>
          </a:stretch>
        </p:blipFill>
        <p:spPr>
          <a:xfrm>
            <a:off x="736276" y="1602759"/>
            <a:ext cx="3291181" cy="537034"/>
          </a:xfrm>
          <a:prstGeom prst="rect">
            <a:avLst/>
          </a:prstGeom>
        </p:spPr>
      </p:pic>
      <p:pic>
        <p:nvPicPr>
          <p:cNvPr id="23" name="图片 22">
            <a:extLst>
              <a:ext uri="{FF2B5EF4-FFF2-40B4-BE49-F238E27FC236}">
                <a16:creationId xmlns:a16="http://schemas.microsoft.com/office/drawing/2014/main" id="{83901D9A-52F7-42BF-8318-D6E1EA834B31}"/>
              </a:ext>
            </a:extLst>
          </p:cNvPr>
          <p:cNvPicPr>
            <a:picLocks noChangeAspect="1"/>
          </p:cNvPicPr>
          <p:nvPr/>
        </p:nvPicPr>
        <p:blipFill>
          <a:blip r:embed="rId15"/>
          <a:stretch>
            <a:fillRect/>
          </a:stretch>
        </p:blipFill>
        <p:spPr>
          <a:xfrm>
            <a:off x="736277" y="2126568"/>
            <a:ext cx="3315218" cy="265611"/>
          </a:xfrm>
          <a:prstGeom prst="rect">
            <a:avLst/>
          </a:prstGeom>
        </p:spPr>
      </p:pic>
      <p:pic>
        <p:nvPicPr>
          <p:cNvPr id="24" name="图片 23">
            <a:extLst>
              <a:ext uri="{FF2B5EF4-FFF2-40B4-BE49-F238E27FC236}">
                <a16:creationId xmlns:a16="http://schemas.microsoft.com/office/drawing/2014/main" id="{FECC7DBA-614F-4211-A32B-49B886C828E6}"/>
              </a:ext>
            </a:extLst>
          </p:cNvPr>
          <p:cNvPicPr>
            <a:picLocks noChangeAspect="1"/>
          </p:cNvPicPr>
          <p:nvPr/>
        </p:nvPicPr>
        <p:blipFill>
          <a:blip r:embed="rId16"/>
          <a:stretch>
            <a:fillRect/>
          </a:stretch>
        </p:blipFill>
        <p:spPr>
          <a:xfrm>
            <a:off x="709614" y="2393383"/>
            <a:ext cx="3354386" cy="354884"/>
          </a:xfrm>
          <a:prstGeom prst="rect">
            <a:avLst/>
          </a:prstGeom>
        </p:spPr>
      </p:pic>
      <p:pic>
        <p:nvPicPr>
          <p:cNvPr id="25" name="图片 24">
            <a:extLst>
              <a:ext uri="{FF2B5EF4-FFF2-40B4-BE49-F238E27FC236}">
                <a16:creationId xmlns:a16="http://schemas.microsoft.com/office/drawing/2014/main" id="{3AEB7CF3-AF1D-4CC1-88B8-6D5CBE7AB1E2}"/>
              </a:ext>
            </a:extLst>
          </p:cNvPr>
          <p:cNvPicPr>
            <a:picLocks noChangeAspect="1"/>
          </p:cNvPicPr>
          <p:nvPr/>
        </p:nvPicPr>
        <p:blipFill>
          <a:blip r:embed="rId17"/>
          <a:stretch>
            <a:fillRect/>
          </a:stretch>
        </p:blipFill>
        <p:spPr>
          <a:xfrm>
            <a:off x="709613" y="2749476"/>
            <a:ext cx="3317844" cy="258597"/>
          </a:xfrm>
          <a:prstGeom prst="rect">
            <a:avLst/>
          </a:prstGeom>
        </p:spPr>
      </p:pic>
      <p:pic>
        <p:nvPicPr>
          <p:cNvPr id="26" name="图片 25">
            <a:extLst>
              <a:ext uri="{FF2B5EF4-FFF2-40B4-BE49-F238E27FC236}">
                <a16:creationId xmlns:a16="http://schemas.microsoft.com/office/drawing/2014/main" id="{3CABC6BB-BEB5-4552-9318-5746AA77C2E9}"/>
              </a:ext>
            </a:extLst>
          </p:cNvPr>
          <p:cNvPicPr>
            <a:picLocks noChangeAspect="1"/>
          </p:cNvPicPr>
          <p:nvPr/>
        </p:nvPicPr>
        <p:blipFill>
          <a:blip r:embed="rId18"/>
          <a:stretch>
            <a:fillRect/>
          </a:stretch>
        </p:blipFill>
        <p:spPr>
          <a:xfrm>
            <a:off x="712777" y="3009384"/>
            <a:ext cx="3314680" cy="247364"/>
          </a:xfrm>
          <a:prstGeom prst="rect">
            <a:avLst/>
          </a:prstGeom>
        </p:spPr>
      </p:pic>
      <p:pic>
        <p:nvPicPr>
          <p:cNvPr id="27" name="图片 26">
            <a:extLst>
              <a:ext uri="{FF2B5EF4-FFF2-40B4-BE49-F238E27FC236}">
                <a16:creationId xmlns:a16="http://schemas.microsoft.com/office/drawing/2014/main" id="{E8C412C4-78B8-49AB-8423-BE99F3BB542C}"/>
              </a:ext>
            </a:extLst>
          </p:cNvPr>
          <p:cNvPicPr>
            <a:picLocks noChangeAspect="1"/>
          </p:cNvPicPr>
          <p:nvPr/>
        </p:nvPicPr>
        <p:blipFill>
          <a:blip r:embed="rId19"/>
          <a:stretch>
            <a:fillRect/>
          </a:stretch>
        </p:blipFill>
        <p:spPr>
          <a:xfrm>
            <a:off x="709613" y="3258276"/>
            <a:ext cx="3317844" cy="528506"/>
          </a:xfrm>
          <a:prstGeom prst="rect">
            <a:avLst/>
          </a:prstGeom>
        </p:spPr>
      </p:pic>
      <p:pic>
        <p:nvPicPr>
          <p:cNvPr id="28" name="图片 27">
            <a:extLst>
              <a:ext uri="{FF2B5EF4-FFF2-40B4-BE49-F238E27FC236}">
                <a16:creationId xmlns:a16="http://schemas.microsoft.com/office/drawing/2014/main" id="{110AA0E5-3641-46AD-A4D0-801C83C57489}"/>
              </a:ext>
            </a:extLst>
          </p:cNvPr>
          <p:cNvPicPr>
            <a:picLocks noChangeAspect="1"/>
          </p:cNvPicPr>
          <p:nvPr/>
        </p:nvPicPr>
        <p:blipFill>
          <a:blip r:embed="rId20"/>
          <a:stretch>
            <a:fillRect/>
          </a:stretch>
        </p:blipFill>
        <p:spPr>
          <a:xfrm>
            <a:off x="709615" y="3768644"/>
            <a:ext cx="3317842" cy="171528"/>
          </a:xfrm>
          <a:prstGeom prst="rect">
            <a:avLst/>
          </a:prstGeom>
        </p:spPr>
      </p:pic>
      <p:pic>
        <p:nvPicPr>
          <p:cNvPr id="29" name="图片 28">
            <a:extLst>
              <a:ext uri="{FF2B5EF4-FFF2-40B4-BE49-F238E27FC236}">
                <a16:creationId xmlns:a16="http://schemas.microsoft.com/office/drawing/2014/main" id="{2E1A56B9-2427-4D87-8E79-8FF4AC743C33}"/>
              </a:ext>
            </a:extLst>
          </p:cNvPr>
          <p:cNvPicPr>
            <a:picLocks noChangeAspect="1"/>
          </p:cNvPicPr>
          <p:nvPr/>
        </p:nvPicPr>
        <p:blipFill>
          <a:blip r:embed="rId21"/>
          <a:stretch>
            <a:fillRect/>
          </a:stretch>
        </p:blipFill>
        <p:spPr>
          <a:xfrm>
            <a:off x="430194" y="5794285"/>
            <a:ext cx="3600259" cy="413579"/>
          </a:xfrm>
          <a:prstGeom prst="rect">
            <a:avLst/>
          </a:prstGeom>
        </p:spPr>
      </p:pic>
      <p:pic>
        <p:nvPicPr>
          <p:cNvPr id="30" name="图片 29">
            <a:extLst>
              <a:ext uri="{FF2B5EF4-FFF2-40B4-BE49-F238E27FC236}">
                <a16:creationId xmlns:a16="http://schemas.microsoft.com/office/drawing/2014/main" id="{CBC435BB-A6F5-4AF6-BC42-213A620717AB}"/>
              </a:ext>
            </a:extLst>
          </p:cNvPr>
          <p:cNvPicPr>
            <a:picLocks noChangeAspect="1"/>
          </p:cNvPicPr>
          <p:nvPr/>
        </p:nvPicPr>
        <p:blipFill>
          <a:blip r:embed="rId22"/>
          <a:stretch>
            <a:fillRect/>
          </a:stretch>
        </p:blipFill>
        <p:spPr>
          <a:xfrm>
            <a:off x="709616" y="6212757"/>
            <a:ext cx="3320838" cy="322791"/>
          </a:xfrm>
          <a:prstGeom prst="rect">
            <a:avLst/>
          </a:prstGeom>
        </p:spPr>
      </p:pic>
      <p:pic>
        <p:nvPicPr>
          <p:cNvPr id="31" name="图片 30">
            <a:extLst>
              <a:ext uri="{FF2B5EF4-FFF2-40B4-BE49-F238E27FC236}">
                <a16:creationId xmlns:a16="http://schemas.microsoft.com/office/drawing/2014/main" id="{61120569-BD82-42E8-9128-FD3C7C270E72}"/>
              </a:ext>
            </a:extLst>
          </p:cNvPr>
          <p:cNvPicPr>
            <a:picLocks noChangeAspect="1"/>
          </p:cNvPicPr>
          <p:nvPr/>
        </p:nvPicPr>
        <p:blipFill>
          <a:blip r:embed="rId23"/>
          <a:stretch>
            <a:fillRect/>
          </a:stretch>
        </p:blipFill>
        <p:spPr>
          <a:xfrm>
            <a:off x="3995525" y="1601168"/>
            <a:ext cx="3600258" cy="1338149"/>
          </a:xfrm>
          <a:prstGeom prst="rect">
            <a:avLst/>
          </a:prstGeom>
        </p:spPr>
      </p:pic>
    </p:spTree>
    <p:extLst>
      <p:ext uri="{BB962C8B-B14F-4D97-AF65-F5344CB8AC3E}">
        <p14:creationId xmlns:p14="http://schemas.microsoft.com/office/powerpoint/2010/main" val="90697351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D2150-2316-4E1E-8C54-60B851F0A1B2}"/>
              </a:ext>
            </a:extLst>
          </p:cNvPr>
          <p:cNvSpPr>
            <a:spLocks noGrp="1"/>
          </p:cNvSpPr>
          <p:nvPr>
            <p:ph type="title"/>
          </p:nvPr>
        </p:nvSpPr>
        <p:spPr/>
        <p:txBody>
          <a:bodyPr/>
          <a:lstStyle/>
          <a:p>
            <a:r>
              <a:rPr lang="zh-CN" altLang="en-US" dirty="0"/>
              <a:t>实际应用建模</a:t>
            </a:r>
            <a:r>
              <a:rPr lang="en-US" altLang="zh-CN" dirty="0"/>
              <a:t>.</a:t>
            </a:r>
            <a:r>
              <a:rPr lang="zh-CN" altLang="en-US" dirty="0"/>
              <a:t>库存路由</a:t>
            </a:r>
          </a:p>
        </p:txBody>
      </p:sp>
      <p:sp>
        <p:nvSpPr>
          <p:cNvPr id="12" name="内容占位符 11">
            <a:extLst>
              <a:ext uri="{FF2B5EF4-FFF2-40B4-BE49-F238E27FC236}">
                <a16:creationId xmlns:a16="http://schemas.microsoft.com/office/drawing/2014/main" id="{C2DEBFEC-AEFA-4EBC-9391-1A78C729543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54FF0A62-09FB-423F-980F-F64BA487362F}"/>
              </a:ext>
            </a:extLst>
          </p:cNvPr>
          <p:cNvPicPr>
            <a:picLocks noChangeAspect="1"/>
          </p:cNvPicPr>
          <p:nvPr/>
        </p:nvPicPr>
        <p:blipFill>
          <a:blip r:embed="rId2"/>
          <a:stretch>
            <a:fillRect/>
          </a:stretch>
        </p:blipFill>
        <p:spPr>
          <a:xfrm>
            <a:off x="514418" y="1625600"/>
            <a:ext cx="2420573" cy="2050212"/>
          </a:xfrm>
          <a:prstGeom prst="rect">
            <a:avLst/>
          </a:prstGeom>
        </p:spPr>
      </p:pic>
      <p:pic>
        <p:nvPicPr>
          <p:cNvPr id="5" name="图片 4">
            <a:extLst>
              <a:ext uri="{FF2B5EF4-FFF2-40B4-BE49-F238E27FC236}">
                <a16:creationId xmlns:a16="http://schemas.microsoft.com/office/drawing/2014/main" id="{4689EF08-C912-40C7-8882-301EF96EC823}"/>
              </a:ext>
            </a:extLst>
          </p:cNvPr>
          <p:cNvPicPr>
            <a:picLocks noChangeAspect="1"/>
          </p:cNvPicPr>
          <p:nvPr/>
        </p:nvPicPr>
        <p:blipFill>
          <a:blip r:embed="rId3"/>
          <a:stretch>
            <a:fillRect/>
          </a:stretch>
        </p:blipFill>
        <p:spPr>
          <a:xfrm>
            <a:off x="514419" y="3681343"/>
            <a:ext cx="2426076" cy="2963747"/>
          </a:xfrm>
          <a:prstGeom prst="rect">
            <a:avLst/>
          </a:prstGeom>
        </p:spPr>
      </p:pic>
      <p:pic>
        <p:nvPicPr>
          <p:cNvPr id="6" name="图片 5">
            <a:extLst>
              <a:ext uri="{FF2B5EF4-FFF2-40B4-BE49-F238E27FC236}">
                <a16:creationId xmlns:a16="http://schemas.microsoft.com/office/drawing/2014/main" id="{FE648B5E-55D8-4E2A-BD25-6453B1709805}"/>
              </a:ext>
            </a:extLst>
          </p:cNvPr>
          <p:cNvPicPr>
            <a:picLocks noChangeAspect="1"/>
          </p:cNvPicPr>
          <p:nvPr/>
        </p:nvPicPr>
        <p:blipFill>
          <a:blip r:embed="rId4"/>
          <a:stretch>
            <a:fillRect/>
          </a:stretch>
        </p:blipFill>
        <p:spPr>
          <a:xfrm>
            <a:off x="2931561" y="1625600"/>
            <a:ext cx="2415408" cy="3476440"/>
          </a:xfrm>
          <a:prstGeom prst="rect">
            <a:avLst/>
          </a:prstGeom>
        </p:spPr>
      </p:pic>
      <p:pic>
        <p:nvPicPr>
          <p:cNvPr id="7" name="图片 6">
            <a:extLst>
              <a:ext uri="{FF2B5EF4-FFF2-40B4-BE49-F238E27FC236}">
                <a16:creationId xmlns:a16="http://schemas.microsoft.com/office/drawing/2014/main" id="{833EE8EB-AF8C-4CA7-A289-F0E2B5C07346}"/>
              </a:ext>
            </a:extLst>
          </p:cNvPr>
          <p:cNvPicPr>
            <a:picLocks noChangeAspect="1"/>
          </p:cNvPicPr>
          <p:nvPr/>
        </p:nvPicPr>
        <p:blipFill>
          <a:blip r:embed="rId5"/>
          <a:stretch>
            <a:fillRect/>
          </a:stretch>
        </p:blipFill>
        <p:spPr>
          <a:xfrm>
            <a:off x="2930899" y="5102040"/>
            <a:ext cx="2415408" cy="1592430"/>
          </a:xfrm>
          <a:prstGeom prst="rect">
            <a:avLst/>
          </a:prstGeom>
        </p:spPr>
      </p:pic>
      <p:pic>
        <p:nvPicPr>
          <p:cNvPr id="8" name="图片 7">
            <a:extLst>
              <a:ext uri="{FF2B5EF4-FFF2-40B4-BE49-F238E27FC236}">
                <a16:creationId xmlns:a16="http://schemas.microsoft.com/office/drawing/2014/main" id="{0A91FE89-7127-47C2-95C6-527315B3B048}"/>
              </a:ext>
            </a:extLst>
          </p:cNvPr>
          <p:cNvPicPr>
            <a:picLocks noChangeAspect="1"/>
          </p:cNvPicPr>
          <p:nvPr/>
        </p:nvPicPr>
        <p:blipFill>
          <a:blip r:embed="rId6"/>
          <a:stretch>
            <a:fillRect/>
          </a:stretch>
        </p:blipFill>
        <p:spPr>
          <a:xfrm>
            <a:off x="5347560" y="4671421"/>
            <a:ext cx="2289831" cy="1805443"/>
          </a:xfrm>
          <a:prstGeom prst="rect">
            <a:avLst/>
          </a:prstGeom>
        </p:spPr>
      </p:pic>
      <p:pic>
        <p:nvPicPr>
          <p:cNvPr id="9" name="图片 8">
            <a:extLst>
              <a:ext uri="{FF2B5EF4-FFF2-40B4-BE49-F238E27FC236}">
                <a16:creationId xmlns:a16="http://schemas.microsoft.com/office/drawing/2014/main" id="{9572391A-7D54-4886-8E90-02DA8D767721}"/>
              </a:ext>
            </a:extLst>
          </p:cNvPr>
          <p:cNvPicPr>
            <a:picLocks noChangeAspect="1"/>
          </p:cNvPicPr>
          <p:nvPr/>
        </p:nvPicPr>
        <p:blipFill>
          <a:blip r:embed="rId7"/>
          <a:stretch>
            <a:fillRect/>
          </a:stretch>
        </p:blipFill>
        <p:spPr>
          <a:xfrm>
            <a:off x="5340285" y="1626700"/>
            <a:ext cx="2297106" cy="3054394"/>
          </a:xfrm>
          <a:prstGeom prst="rect">
            <a:avLst/>
          </a:prstGeom>
        </p:spPr>
      </p:pic>
    </p:spTree>
    <p:extLst>
      <p:ext uri="{BB962C8B-B14F-4D97-AF65-F5344CB8AC3E}">
        <p14:creationId xmlns:p14="http://schemas.microsoft.com/office/powerpoint/2010/main" val="114776234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D2150-2316-4E1E-8C54-60B851F0A1B2}"/>
              </a:ext>
            </a:extLst>
          </p:cNvPr>
          <p:cNvSpPr>
            <a:spLocks noGrp="1"/>
          </p:cNvSpPr>
          <p:nvPr>
            <p:ph type="title"/>
          </p:nvPr>
        </p:nvSpPr>
        <p:spPr/>
        <p:txBody>
          <a:bodyPr/>
          <a:lstStyle/>
          <a:p>
            <a:r>
              <a:rPr lang="zh-CN" altLang="en-US" dirty="0"/>
              <a:t>实际应用建模</a:t>
            </a:r>
            <a:r>
              <a:rPr lang="en-US" altLang="zh-CN" dirty="0"/>
              <a:t>.</a:t>
            </a:r>
            <a:r>
              <a:rPr lang="zh-CN" altLang="en-US" dirty="0"/>
              <a:t>玻璃切割</a:t>
            </a:r>
          </a:p>
        </p:txBody>
      </p:sp>
      <p:sp>
        <p:nvSpPr>
          <p:cNvPr id="6" name="内容占位符 5">
            <a:extLst>
              <a:ext uri="{FF2B5EF4-FFF2-40B4-BE49-F238E27FC236}">
                <a16:creationId xmlns:a16="http://schemas.microsoft.com/office/drawing/2014/main" id="{1ACAC998-FA87-4079-B160-D364E5EDF597}"/>
              </a:ext>
            </a:extLst>
          </p:cNvPr>
          <p:cNvSpPr>
            <a:spLocks noGrp="1"/>
          </p:cNvSpPr>
          <p:nvPr>
            <p:ph idx="1"/>
          </p:nvPr>
        </p:nvSpPr>
        <p:spPr/>
        <p:txBody>
          <a:bodyPr/>
          <a:lstStyle/>
          <a:p>
            <a:endParaRPr lang="zh-CN" altLang="en-US"/>
          </a:p>
        </p:txBody>
      </p:sp>
      <p:pic>
        <p:nvPicPr>
          <p:cNvPr id="10" name="图片 9">
            <a:extLst>
              <a:ext uri="{FF2B5EF4-FFF2-40B4-BE49-F238E27FC236}">
                <a16:creationId xmlns:a16="http://schemas.microsoft.com/office/drawing/2014/main" id="{7E1C72AB-4D7D-4D78-A77D-4BCF36C54773}"/>
              </a:ext>
            </a:extLst>
          </p:cNvPr>
          <p:cNvPicPr>
            <a:picLocks noChangeAspect="1"/>
          </p:cNvPicPr>
          <p:nvPr/>
        </p:nvPicPr>
        <p:blipFill>
          <a:blip r:embed="rId2"/>
          <a:stretch>
            <a:fillRect/>
          </a:stretch>
        </p:blipFill>
        <p:spPr>
          <a:xfrm>
            <a:off x="199373" y="3003597"/>
            <a:ext cx="2915084" cy="2063703"/>
          </a:xfrm>
          <a:prstGeom prst="rect">
            <a:avLst/>
          </a:prstGeom>
        </p:spPr>
      </p:pic>
      <p:pic>
        <p:nvPicPr>
          <p:cNvPr id="11" name="图片 10">
            <a:extLst>
              <a:ext uri="{FF2B5EF4-FFF2-40B4-BE49-F238E27FC236}">
                <a16:creationId xmlns:a16="http://schemas.microsoft.com/office/drawing/2014/main" id="{8ECE2C7F-AFF6-48D0-AFFA-C4B9E9DE3E3C}"/>
              </a:ext>
            </a:extLst>
          </p:cNvPr>
          <p:cNvPicPr>
            <a:picLocks noChangeAspect="1"/>
          </p:cNvPicPr>
          <p:nvPr/>
        </p:nvPicPr>
        <p:blipFill>
          <a:blip r:embed="rId3"/>
          <a:stretch>
            <a:fillRect/>
          </a:stretch>
        </p:blipFill>
        <p:spPr>
          <a:xfrm>
            <a:off x="3114457" y="3003597"/>
            <a:ext cx="2915085" cy="2057869"/>
          </a:xfrm>
          <a:prstGeom prst="rect">
            <a:avLst/>
          </a:prstGeom>
        </p:spPr>
      </p:pic>
      <p:pic>
        <p:nvPicPr>
          <p:cNvPr id="12" name="图片 11">
            <a:extLst>
              <a:ext uri="{FF2B5EF4-FFF2-40B4-BE49-F238E27FC236}">
                <a16:creationId xmlns:a16="http://schemas.microsoft.com/office/drawing/2014/main" id="{7C789408-90C5-4B23-B8FC-217B51AC42AD}"/>
              </a:ext>
            </a:extLst>
          </p:cNvPr>
          <p:cNvPicPr>
            <a:picLocks noChangeAspect="1"/>
          </p:cNvPicPr>
          <p:nvPr/>
        </p:nvPicPr>
        <p:blipFill>
          <a:blip r:embed="rId4"/>
          <a:stretch>
            <a:fillRect/>
          </a:stretch>
        </p:blipFill>
        <p:spPr>
          <a:xfrm>
            <a:off x="6029541" y="3000227"/>
            <a:ext cx="2915086" cy="2057869"/>
          </a:xfrm>
          <a:prstGeom prst="rect">
            <a:avLst/>
          </a:prstGeom>
        </p:spPr>
      </p:pic>
    </p:spTree>
    <p:extLst>
      <p:ext uri="{BB962C8B-B14F-4D97-AF65-F5344CB8AC3E}">
        <p14:creationId xmlns:p14="http://schemas.microsoft.com/office/powerpoint/2010/main" val="14746664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70BBBB-8109-4861-A61F-8CA85A347EBB}"/>
              </a:ext>
            </a:extLst>
          </p:cNvPr>
          <p:cNvSpPr>
            <a:spLocks noGrp="1"/>
          </p:cNvSpPr>
          <p:nvPr>
            <p:ph type="title"/>
          </p:nvPr>
        </p:nvSpPr>
        <p:spPr/>
        <p:txBody>
          <a:bodyPr/>
          <a:lstStyle/>
          <a:p>
            <a:r>
              <a:rPr lang="zh-CN" altLang="en-US"/>
              <a:t>从建模到求解</a:t>
            </a:r>
            <a:endParaRPr lang="zh-CN" altLang="en-US" dirty="0"/>
          </a:p>
        </p:txBody>
      </p:sp>
      <p:sp>
        <p:nvSpPr>
          <p:cNvPr id="3" name="内容占位符 2">
            <a:extLst>
              <a:ext uri="{FF2B5EF4-FFF2-40B4-BE49-F238E27FC236}">
                <a16:creationId xmlns:a16="http://schemas.microsoft.com/office/drawing/2014/main" id="{79A6AFDC-8165-4F62-9A31-10FD117F2EC2}"/>
              </a:ext>
            </a:extLst>
          </p:cNvPr>
          <p:cNvSpPr>
            <a:spLocks noGrp="1"/>
          </p:cNvSpPr>
          <p:nvPr>
            <p:ph idx="1"/>
          </p:nvPr>
        </p:nvSpPr>
        <p:spPr/>
        <p:txBody>
          <a:bodyPr/>
          <a:lstStyle/>
          <a:p>
            <a:r>
              <a:rPr lang="zh-CN" altLang="en-US"/>
              <a:t>天下没有免费的午餐</a:t>
            </a:r>
            <a:endParaRPr lang="en-US" altLang="zh-CN"/>
          </a:p>
          <a:p>
            <a:pPr lvl="1"/>
            <a:r>
              <a:rPr lang="zh-CN" altLang="en-US"/>
              <a:t>直接使用通用求解器求解完整模型往往效率很低</a:t>
            </a:r>
            <a:endParaRPr lang="en-US" altLang="zh-CN"/>
          </a:p>
          <a:p>
            <a:pPr lvl="1"/>
            <a:r>
              <a:rPr lang="zh-CN" altLang="en-US"/>
              <a:t>可以在</a:t>
            </a:r>
            <a:r>
              <a:rPr lang="en-US" altLang="zh-CN"/>
              <a:t>“</a:t>
            </a:r>
            <a:r>
              <a:rPr lang="zh-CN" altLang="en-US"/>
              <a:t>无脑调包</a:t>
            </a:r>
            <a:r>
              <a:rPr lang="en-US" altLang="zh-CN"/>
              <a:t>”</a:t>
            </a:r>
            <a:r>
              <a:rPr lang="zh-CN" altLang="en-US"/>
              <a:t>和 </a:t>
            </a:r>
            <a:r>
              <a:rPr lang="en-US" altLang="zh-CN"/>
              <a:t>“</a:t>
            </a:r>
            <a:r>
              <a:rPr lang="zh-CN" altLang="en-US"/>
              <a:t>纯手工打造</a:t>
            </a:r>
            <a:r>
              <a:rPr lang="en-US" altLang="zh-CN"/>
              <a:t>”</a:t>
            </a:r>
            <a:r>
              <a:rPr lang="zh-CN" altLang="en-US"/>
              <a:t>之间寻找平衡点</a:t>
            </a:r>
            <a:endParaRPr lang="en-US" altLang="zh-CN"/>
          </a:p>
          <a:p>
            <a:pPr lvl="2"/>
            <a:r>
              <a:rPr lang="zh-CN" altLang="en-US"/>
              <a:t>模型分解</a:t>
            </a:r>
            <a:r>
              <a:rPr lang="en-US" altLang="zh-CN"/>
              <a:t>: </a:t>
            </a:r>
            <a:r>
              <a:rPr lang="zh-CN" altLang="en-US"/>
              <a:t>将完整模型拆分成多个层次的决策依次求解</a:t>
            </a:r>
            <a:endParaRPr lang="en-US" altLang="zh-CN"/>
          </a:p>
          <a:p>
            <a:pPr lvl="3"/>
            <a:r>
              <a:rPr lang="zh-CN" altLang="en-US"/>
              <a:t>在贪心构造和全局优化之间寻找平衡点</a:t>
            </a:r>
            <a:endParaRPr lang="en-US" altLang="zh-CN"/>
          </a:p>
          <a:p>
            <a:pPr lvl="4"/>
            <a:r>
              <a:rPr lang="en-US" altLang="zh-CN"/>
              <a:t>(</a:t>
            </a:r>
            <a:r>
              <a:rPr lang="zh-CN" altLang="en-US"/>
              <a:t>贪心构造</a:t>
            </a:r>
            <a:r>
              <a:rPr lang="en-US" altLang="zh-CN"/>
              <a:t>: </a:t>
            </a:r>
            <a:r>
              <a:rPr lang="zh-CN" altLang="en-US"/>
              <a:t>每次确定一个变量的取值且不进行回溯</a:t>
            </a:r>
            <a:r>
              <a:rPr lang="en-US" altLang="zh-CN"/>
              <a:t>)</a:t>
            </a:r>
          </a:p>
          <a:p>
            <a:pPr lvl="3"/>
            <a:r>
              <a:rPr lang="zh-CN" altLang="en-US"/>
              <a:t>举例</a:t>
            </a:r>
            <a:endParaRPr lang="en-US" altLang="zh-CN"/>
          </a:p>
          <a:p>
            <a:pPr lvl="4"/>
            <a:r>
              <a:rPr lang="zh-CN" altLang="en-US"/>
              <a:t>库存路由</a:t>
            </a:r>
            <a:r>
              <a:rPr lang="en-US" altLang="zh-CN"/>
              <a:t>: </a:t>
            </a:r>
            <a:r>
              <a:rPr lang="zh-CN" altLang="en-US"/>
              <a:t>先确定补给时机</a:t>
            </a:r>
            <a:r>
              <a:rPr lang="en-US" altLang="zh-CN"/>
              <a:t>, </a:t>
            </a:r>
            <a:r>
              <a:rPr lang="zh-CN" altLang="en-US"/>
              <a:t>再确定配送路线</a:t>
            </a:r>
            <a:endParaRPr lang="en-US" altLang="zh-CN"/>
          </a:p>
          <a:p>
            <a:pPr lvl="4"/>
            <a:r>
              <a:rPr lang="zh-CN" altLang="en-US"/>
              <a:t>玻璃切割</a:t>
            </a:r>
            <a:r>
              <a:rPr lang="en-US" altLang="zh-CN"/>
              <a:t>: </a:t>
            </a:r>
            <a:r>
              <a:rPr lang="zh-CN" altLang="en-US"/>
              <a:t>先拼 </a:t>
            </a:r>
            <a:r>
              <a:rPr lang="en-US" altLang="zh-CN"/>
              <a:t>1-cut, </a:t>
            </a:r>
            <a:r>
              <a:rPr lang="zh-CN" altLang="en-US"/>
              <a:t>再拼原料</a:t>
            </a:r>
            <a:r>
              <a:rPr lang="en-US" altLang="zh-CN"/>
              <a:t>, </a:t>
            </a:r>
            <a:r>
              <a:rPr lang="zh-CN" altLang="en-US"/>
              <a:t>最后拼整体方案</a:t>
            </a:r>
            <a:endParaRPr lang="en-US" altLang="zh-CN"/>
          </a:p>
          <a:p>
            <a:pPr lvl="2"/>
            <a:r>
              <a:rPr lang="zh-CN" altLang="en-US"/>
              <a:t>模型松弛</a:t>
            </a:r>
            <a:r>
              <a:rPr lang="en-US" altLang="zh-CN"/>
              <a:t>: </a:t>
            </a:r>
            <a:r>
              <a:rPr lang="zh-CN" altLang="en-US"/>
              <a:t>先忽略部分约束再进行修复</a:t>
            </a:r>
            <a:endParaRPr lang="zh-CN" altLang="en-US" dirty="0"/>
          </a:p>
        </p:txBody>
      </p:sp>
    </p:spTree>
    <p:extLst>
      <p:ext uri="{BB962C8B-B14F-4D97-AF65-F5344CB8AC3E}">
        <p14:creationId xmlns:p14="http://schemas.microsoft.com/office/powerpoint/2010/main" val="14146024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标题 12"/>
          <p:cNvSpPr>
            <a:spLocks noGrp="1"/>
          </p:cNvSpPr>
          <p:nvPr>
            <p:ph type="title"/>
          </p:nvPr>
        </p:nvSpPr>
        <p:spPr/>
        <p:txBody>
          <a:bodyPr rtlCol="0">
            <a:normAutofit/>
          </a:bodyPr>
          <a:lstStyle/>
          <a:p>
            <a:r>
              <a:rPr lang="zh-CN" altLang="en-US" dirty="0"/>
              <a:t>引言</a:t>
            </a:r>
            <a:r>
              <a:rPr lang="en-US" altLang="zh-CN" dirty="0"/>
              <a:t>.</a:t>
            </a:r>
            <a:r>
              <a:rPr lang="zh-CN" altLang="en-US" dirty="0"/>
              <a:t>什么是数学建模</a:t>
            </a:r>
            <a:endParaRPr lang="zh-CN" dirty="0"/>
          </a:p>
        </p:txBody>
      </p:sp>
      <mc:AlternateContent xmlns:mc="http://schemas.openxmlformats.org/markup-compatibility/2006" xmlns:a14="http://schemas.microsoft.com/office/drawing/2010/main">
        <mc:Choice Requires="a14">
          <p:sp>
            <p:nvSpPr>
              <p:cNvPr id="14" name="内容占位符 13"/>
              <p:cNvSpPr>
                <a:spLocks noGrp="1"/>
              </p:cNvSpPr>
              <p:nvPr>
                <p:ph idx="1"/>
              </p:nvPr>
            </p:nvSpPr>
            <p:spPr/>
            <p:txBody>
              <a:bodyPr rtlCol="0">
                <a:normAutofit/>
              </a:bodyPr>
              <a:lstStyle/>
              <a:p>
                <a:pPr rtl="0"/>
                <a:r>
                  <a:rPr lang="zh-CN" altLang="en-US" dirty="0"/>
                  <a:t>描述问题让人类理解</a:t>
                </a:r>
                <a:endParaRPr lang="en-US" altLang="zh-CN" dirty="0"/>
              </a:p>
              <a:p>
                <a:pPr lvl="1"/>
                <a:r>
                  <a:rPr lang="zh-CN" altLang="en-US" dirty="0"/>
                  <a:t>自然语言 </a:t>
                </a:r>
                <a:r>
                  <a:rPr lang="en-US" altLang="zh-CN" dirty="0"/>
                  <a:t>(Natural)</a:t>
                </a:r>
              </a:p>
              <a:p>
                <a:r>
                  <a:rPr lang="zh-CN" altLang="en-US" dirty="0"/>
                  <a:t>描述问题让计算机理解</a:t>
                </a:r>
                <a:endParaRPr lang="en-US" altLang="zh-CN" dirty="0"/>
              </a:p>
              <a:p>
                <a:pPr lvl="1"/>
                <a:r>
                  <a:rPr lang="zh-CN" altLang="en-US" dirty="0"/>
                  <a:t>遵循特定编程范式的程序设计语言</a:t>
                </a:r>
                <a:endParaRPr lang="en-US" altLang="zh-CN" dirty="0"/>
              </a:p>
              <a:p>
                <a:pPr lvl="2"/>
                <a:r>
                  <a:rPr lang="zh-CN" altLang="en-US" dirty="0"/>
                  <a:t>命令式 </a:t>
                </a:r>
                <a:r>
                  <a:rPr lang="en-US" altLang="zh-CN" dirty="0"/>
                  <a:t>(Imperative)</a:t>
                </a:r>
              </a:p>
              <a:p>
                <a:pPr lvl="2"/>
                <a:r>
                  <a:rPr lang="zh-CN" altLang="en-US" dirty="0"/>
                  <a:t>面向过程 </a:t>
                </a:r>
                <a:r>
                  <a:rPr lang="en-US" altLang="zh-CN" dirty="0"/>
                  <a:t>(Procedural)</a:t>
                </a:r>
              </a:p>
              <a:p>
                <a:pPr lvl="2"/>
                <a:r>
                  <a:rPr lang="zh-CN" altLang="en-US" dirty="0"/>
                  <a:t>面向对象 </a:t>
                </a:r>
                <a:r>
                  <a:rPr lang="en-US" altLang="zh-CN" dirty="0"/>
                  <a:t>(Object-Oriented)</a:t>
                </a:r>
              </a:p>
              <a:p>
                <a:pPr lvl="2"/>
                <a:r>
                  <a:rPr lang="zh-CN" altLang="en-US" dirty="0"/>
                  <a:t>函数式 </a:t>
                </a:r>
                <a:r>
                  <a:rPr lang="en-US" altLang="zh-CN" dirty="0"/>
                  <a:t>(Functional)</a:t>
                </a:r>
              </a:p>
              <a:p>
                <a:pPr lvl="2"/>
                <a:r>
                  <a:rPr lang="zh-CN" altLang="en-US" b="1" dirty="0"/>
                  <a:t>声明式 </a:t>
                </a:r>
                <a:r>
                  <a:rPr lang="en-US" altLang="zh-CN" b="1" dirty="0"/>
                  <a:t>(Declarative)</a:t>
                </a:r>
              </a:p>
              <a:p>
                <a:r>
                  <a:rPr lang="zh-CN" altLang="en-US" dirty="0"/>
                  <a:t>平衡与兼顾</a:t>
                </a:r>
                <a:r>
                  <a:rPr lang="en-US" altLang="zh-CN" dirty="0"/>
                  <a:t> </a:t>
                </a:r>
                <a14:m>
                  <m:oMath xmlns:m="http://schemas.openxmlformats.org/officeDocument/2006/math">
                    <m:r>
                      <a:rPr lang="en-US" altLang="zh-CN" i="1" smtClean="0">
                        <a:latin typeface="Cambria Math" panose="02040503050406030204" pitchFamily="18" charset="0"/>
                        <a:ea typeface="Cambria Math" panose="02040503050406030204" pitchFamily="18" charset="0"/>
                      </a:rPr>
                      <m:t>⇒</m:t>
                    </m:r>
                  </m:oMath>
                </a14:m>
                <a:r>
                  <a:rPr lang="en-US" altLang="zh-CN" dirty="0"/>
                  <a:t> </a:t>
                </a:r>
                <a:r>
                  <a:rPr lang="zh-CN" altLang="en-US" dirty="0"/>
                  <a:t>数学语言</a:t>
                </a:r>
                <a:endParaRPr lang="en-US" altLang="zh-CN" dirty="0"/>
              </a:p>
              <a:p>
                <a:pPr marL="0" indent="0">
                  <a:buNone/>
                </a:pPr>
                <a:endParaRPr lang="en-US" altLang="zh-CN" b="1" dirty="0"/>
              </a:p>
            </p:txBody>
          </p:sp>
        </mc:Choice>
        <mc:Fallback xmlns="">
          <p:sp>
            <p:nvSpPr>
              <p:cNvPr id="14" name="内容占位符 13"/>
              <p:cNvSpPr>
                <a:spLocks noGrp="1" noRot="1" noChangeAspect="1" noMove="1" noResize="1" noEditPoints="1" noAdjustHandles="1" noChangeArrowheads="1" noChangeShapeType="1" noTextEdit="1"/>
              </p:cNvSpPr>
              <p:nvPr>
                <p:ph idx="1"/>
              </p:nvPr>
            </p:nvSpPr>
            <p:spPr>
              <a:blipFill>
                <a:blip r:embed="rId3"/>
                <a:stretch>
                  <a:fillRect l="-140" t="-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66857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求解技巧</a:t>
            </a:r>
            <a:r>
              <a:rPr lang="en-US" altLang="zh-CN"/>
              <a:t>.</a:t>
            </a:r>
            <a:r>
              <a:rPr lang="zh-CN" altLang="en-US"/>
              <a:t>松弛模型</a:t>
            </a:r>
            <a:endParaRPr lang="zh-CN" altLang="en-US" dirty="0"/>
          </a:p>
        </p:txBody>
      </p:sp>
      <p:sp>
        <p:nvSpPr>
          <p:cNvPr id="3" name="内容占位符 2"/>
          <p:cNvSpPr>
            <a:spLocks noGrp="1"/>
          </p:cNvSpPr>
          <p:nvPr>
            <p:ph idx="1"/>
          </p:nvPr>
        </p:nvSpPr>
        <p:spPr/>
        <p:txBody>
          <a:bodyPr/>
          <a:lstStyle/>
          <a:p>
            <a:r>
              <a:rPr lang="zh-CN" altLang="en-US"/>
              <a:t>线性松弛</a:t>
            </a:r>
            <a:endParaRPr lang="en-US" altLang="zh-CN"/>
          </a:p>
          <a:p>
            <a:pPr lvl="1"/>
            <a:r>
              <a:rPr lang="zh-CN" altLang="en-US"/>
              <a:t>整数</a:t>
            </a:r>
            <a:r>
              <a:rPr lang="en-US" altLang="zh-CN"/>
              <a:t>/</a:t>
            </a:r>
            <a:r>
              <a:rPr lang="zh-CN" altLang="en-US"/>
              <a:t>布尔变量取值可以为任意实数</a:t>
            </a:r>
            <a:endParaRPr lang="en-US" altLang="zh-CN"/>
          </a:p>
          <a:p>
            <a:r>
              <a:rPr lang="zh-CN" altLang="en-US"/>
              <a:t>一般松弛</a:t>
            </a:r>
            <a:endParaRPr lang="en-US" altLang="zh-CN"/>
          </a:p>
          <a:p>
            <a:pPr lvl="1"/>
            <a:r>
              <a:rPr lang="zh-CN" altLang="en-US"/>
              <a:t>放松部分硬约束</a:t>
            </a:r>
            <a:endParaRPr lang="en-US" altLang="zh-CN"/>
          </a:p>
          <a:p>
            <a:pPr lvl="1"/>
            <a:r>
              <a:rPr lang="zh-CN" altLang="en-US"/>
              <a:t>举例</a:t>
            </a:r>
            <a:endParaRPr lang="en-US" altLang="zh-CN"/>
          </a:p>
          <a:p>
            <a:pPr lvl="2"/>
            <a:r>
              <a:rPr lang="en-US" altLang="zh-CN"/>
              <a:t>TSP &gt; </a:t>
            </a:r>
            <a:r>
              <a:rPr lang="zh-CN" altLang="en-US"/>
              <a:t>带度约束的最小生成树 </a:t>
            </a:r>
            <a:r>
              <a:rPr lang="en-US" altLang="zh-CN"/>
              <a:t>&gt; </a:t>
            </a:r>
            <a:r>
              <a:rPr lang="zh-CN" altLang="en-US"/>
              <a:t>最小生成树</a:t>
            </a:r>
            <a:endParaRPr lang="en-US" altLang="zh-CN"/>
          </a:p>
          <a:p>
            <a:pPr lvl="2"/>
            <a:r>
              <a:rPr lang="zh-CN" altLang="en-US"/>
              <a:t>资源约束最短路 </a:t>
            </a:r>
            <a:r>
              <a:rPr lang="en-US" altLang="zh-CN"/>
              <a:t>&gt; </a:t>
            </a:r>
            <a:r>
              <a:rPr lang="zh-CN" altLang="en-US"/>
              <a:t>最短路</a:t>
            </a:r>
            <a:endParaRPr lang="en-US" altLang="zh-CN"/>
          </a:p>
          <a:p>
            <a:r>
              <a:rPr lang="zh-CN" altLang="en-US"/>
              <a:t>拉格朗日松弛</a:t>
            </a:r>
            <a:endParaRPr lang="en-US" altLang="zh-CN"/>
          </a:p>
          <a:p>
            <a:pPr lvl="1"/>
            <a:r>
              <a:rPr lang="zh-CN" altLang="en-US"/>
              <a:t>将约束乘以惩罚系数加入目标函数</a:t>
            </a:r>
            <a:endParaRPr lang="en-US" altLang="zh-CN" dirty="0"/>
          </a:p>
        </p:txBody>
      </p:sp>
    </p:spTree>
    <p:extLst>
      <p:ext uri="{BB962C8B-B14F-4D97-AF65-F5344CB8AC3E}">
        <p14:creationId xmlns:p14="http://schemas.microsoft.com/office/powerpoint/2010/main" val="31811619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求解技巧</a:t>
            </a:r>
            <a:r>
              <a:rPr lang="en-US" altLang="zh-CN" dirty="0"/>
              <a:t>.</a:t>
            </a:r>
            <a:r>
              <a:rPr lang="zh-CN" altLang="en-US" dirty="0"/>
              <a:t>松弛模型</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调试模型：如何找到最小的无法满足的约束子集</a:t>
                </a:r>
                <a:r>
                  <a:rPr lang="en-US" altLang="zh-CN" dirty="0"/>
                  <a:t>?</a:t>
                </a:r>
              </a:p>
              <a:p>
                <a:pPr lvl="1"/>
                <a:r>
                  <a:rPr lang="zh-CN" altLang="en-US" dirty="0"/>
                  <a:t>给每条约束添加松弛变量</a:t>
                </a:r>
                <a:r>
                  <a:rPr lang="en-US" altLang="zh-CN" dirty="0"/>
                  <a:t> (Slack Variable)</a:t>
                </a:r>
              </a:p>
              <a:p>
                <a:pPr lvl="2"/>
                <a14:m>
                  <m:oMath xmlns:m="http://schemas.openxmlformats.org/officeDocument/2006/math">
                    <m:r>
                      <a:rPr lang="en-US" altLang="zh-CN" b="0" i="1" smtClean="0">
                        <a:latin typeface="Cambria Math" panose="02040503050406030204" pitchFamily="18" charset="0"/>
                      </a:rPr>
                      <m:t>𝑎𝑥</m:t>
                    </m:r>
                    <m:r>
                      <a:rPr lang="en-US" altLang="zh-CN" b="0" i="1" smtClean="0">
                        <a:latin typeface="Cambria Math" panose="02040503050406030204" pitchFamily="18" charset="0"/>
                      </a:rPr>
                      <m:t>+</m:t>
                    </m:r>
                    <m:r>
                      <a:rPr lang="en-US" altLang="zh-CN" b="0" i="1" smtClean="0">
                        <a:latin typeface="Cambria Math" panose="02040503050406030204" pitchFamily="18" charset="0"/>
                      </a:rPr>
                      <m:t>𝑠</m:t>
                    </m:r>
                    <m:r>
                      <a:rPr lang="en-US" altLang="zh-CN" b="0" i="1" smtClean="0">
                        <a:latin typeface="Cambria Math" panose="02040503050406030204" pitchFamily="18" charset="0"/>
                      </a:rPr>
                      <m:t>≥</m:t>
                    </m:r>
                    <m:r>
                      <a:rPr lang="en-US" altLang="zh-CN" b="0" i="1" smtClean="0">
                        <a:latin typeface="Cambria Math" panose="02040503050406030204" pitchFamily="18" charset="0"/>
                      </a:rPr>
                      <m:t>𝑏</m:t>
                    </m:r>
                  </m:oMath>
                </a14:m>
                <a:endParaRPr lang="en-US" altLang="zh-CN" dirty="0"/>
              </a:p>
              <a:p>
                <a:pPr lvl="2"/>
                <a14:m>
                  <m:oMath xmlns:m="http://schemas.openxmlformats.org/officeDocument/2006/math">
                    <m:r>
                      <a:rPr lang="en-US" altLang="zh-CN" b="0" i="1" smtClean="0">
                        <a:latin typeface="Cambria Math" panose="02040503050406030204" pitchFamily="18" charset="0"/>
                      </a:rPr>
                      <m:t>𝑠</m:t>
                    </m:r>
                    <m:r>
                      <a:rPr lang="en-US" altLang="zh-CN" b="0" i="1" smtClean="0">
                        <a:latin typeface="Cambria Math" panose="02040503050406030204" pitchFamily="18" charset="0"/>
                      </a:rPr>
                      <m:t>≥0</m:t>
                    </m:r>
                  </m:oMath>
                </a14:m>
                <a:endParaRPr lang="en-US" altLang="zh-CN" dirty="0"/>
              </a:p>
              <a:p>
                <a:pPr lvl="1"/>
                <a:r>
                  <a:rPr lang="zh-CN" altLang="en-US" dirty="0"/>
                  <a:t>优化目标变为最小化松弛变量构成的表达式</a:t>
                </a:r>
                <a:endParaRPr lang="en-US" altLang="zh-CN" dirty="0"/>
              </a:p>
              <a:p>
                <a:pPr lvl="2"/>
                <a:r>
                  <a:rPr lang="zh-CN" altLang="en-US" dirty="0"/>
                  <a:t>最小化总违反量</a:t>
                </a:r>
                <a:endParaRPr lang="en-US" altLang="zh-CN" dirty="0"/>
              </a:p>
              <a:p>
                <a:pPr lvl="2"/>
                <a:r>
                  <a:rPr lang="zh-CN" altLang="en-US" dirty="0"/>
                  <a:t>最小化违反的约束数量</a:t>
                </a:r>
                <a:endParaRPr lang="en-US" altLang="zh-CN" dirty="0"/>
              </a:p>
              <a:p>
                <a:pPr lvl="3"/>
                <a:r>
                  <a:rPr lang="zh-CN" altLang="en-US" dirty="0"/>
                  <a:t>可适当加权以优先违反更直观的约束</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40" t="-118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9370041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求解技巧</a:t>
            </a:r>
            <a:r>
              <a:rPr lang="en-US" altLang="zh-CN" dirty="0"/>
              <a:t>.</a:t>
            </a:r>
            <a:r>
              <a:rPr lang="zh-CN" altLang="en-US" dirty="0"/>
              <a:t>上下界与最优性</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lnSpcReduction="10000"/>
              </a:bodyPr>
              <a:lstStyle/>
              <a:p>
                <a:r>
                  <a:rPr lang="zh-CN" altLang="en-US" dirty="0"/>
                  <a:t>上界</a:t>
                </a:r>
                <a:endParaRPr lang="en-US" altLang="zh-CN" dirty="0"/>
              </a:p>
              <a:p>
                <a:pPr lvl="1"/>
                <a:r>
                  <a:rPr lang="zh-CN" altLang="en-US" dirty="0"/>
                  <a:t>最优解的目标函数值不大于上界</a:t>
                </a:r>
                <a:endParaRPr lang="en-US" altLang="zh-CN" dirty="0"/>
              </a:p>
              <a:p>
                <a:pPr lvl="1"/>
                <a:r>
                  <a:rPr lang="zh-CN" altLang="en-US" dirty="0"/>
                  <a:t>对于最小化问题，每个已经找到的可行解的目标函数值都是上界</a:t>
                </a:r>
                <a:endParaRPr lang="en-US" altLang="zh-CN" dirty="0"/>
              </a:p>
              <a:p>
                <a:pPr lvl="2"/>
                <a:r>
                  <a:rPr lang="zh-CN" altLang="en-US" dirty="0"/>
                  <a:t>最优可行解的目标函数值是上确界（最小的上界）</a:t>
                </a:r>
                <a:endParaRPr lang="en-US" altLang="zh-CN" dirty="0"/>
              </a:p>
              <a:p>
                <a:r>
                  <a:rPr lang="zh-CN" altLang="en-US" dirty="0"/>
                  <a:t>下界</a:t>
                </a:r>
                <a:endParaRPr lang="en-US" altLang="zh-CN" dirty="0"/>
              </a:p>
              <a:p>
                <a:pPr lvl="1"/>
                <a:r>
                  <a:rPr lang="zh-CN" altLang="en-US" dirty="0"/>
                  <a:t>最优解的目标函数值不小于下界</a:t>
                </a:r>
                <a:endParaRPr lang="en-US" altLang="zh-CN" dirty="0"/>
              </a:p>
              <a:p>
                <a:pPr lvl="1"/>
                <a:r>
                  <a:rPr lang="zh-CN" altLang="en-US" dirty="0"/>
                  <a:t>对于最小化问题，松弛模型的可行解的目标函数值都是下界</a:t>
                </a:r>
                <a:endParaRPr lang="en-US" altLang="zh-CN" dirty="0"/>
              </a:p>
              <a:p>
                <a:pPr lvl="2"/>
                <a:r>
                  <a:rPr lang="zh-CN" altLang="en-US" dirty="0"/>
                  <a:t>最优可行解的目标函数值是下确界（最大的下界）</a:t>
                </a:r>
                <a:endParaRPr lang="en-US" altLang="zh-CN" dirty="0"/>
              </a:p>
              <a:p>
                <a:r>
                  <a:rPr lang="zh-CN" altLang="en-US" dirty="0"/>
                  <a:t>用途</a:t>
                </a:r>
                <a:endParaRPr lang="en-US" altLang="zh-CN" dirty="0"/>
              </a:p>
              <a:p>
                <a:pPr lvl="1"/>
                <a:r>
                  <a:rPr lang="zh-CN" altLang="en-US" dirty="0"/>
                  <a:t>上界 </a:t>
                </a:r>
                <a:r>
                  <a:rPr lang="en-US" altLang="zh-CN" dirty="0"/>
                  <a:t>- </a:t>
                </a:r>
                <a:r>
                  <a:rPr lang="zh-CN" altLang="en-US" dirty="0"/>
                  <a:t>下界 </a:t>
                </a:r>
                <a:r>
                  <a:rPr lang="en-US" altLang="zh-CN" dirty="0"/>
                  <a:t>&lt;</a:t>
                </a:r>
                <a:r>
                  <a:rPr lang="zh-CN" altLang="en-US" dirty="0"/>
                  <a:t> </a:t>
                </a:r>
                <a14:m>
                  <m:oMath xmlns:m="http://schemas.openxmlformats.org/officeDocument/2006/math">
                    <m:r>
                      <a:rPr lang="zh-CN" altLang="en-US" i="1">
                        <a:latin typeface="Cambria Math" panose="02040503050406030204" pitchFamily="18" charset="0"/>
                      </a:rPr>
                      <m:t>𝜀</m:t>
                    </m:r>
                  </m:oMath>
                </a14:m>
                <a:r>
                  <a:rPr lang="en-US" altLang="zh-CN" dirty="0"/>
                  <a:t> </a:t>
                </a:r>
                <a:r>
                  <a:rPr lang="zh-CN" altLang="en-US" dirty="0"/>
                  <a:t>证明最优性</a:t>
                </a:r>
                <a:endParaRPr lang="en-US" altLang="zh-CN" dirty="0"/>
              </a:p>
              <a:p>
                <a:pPr lvl="1"/>
                <a:r>
                  <a:rPr lang="zh-CN" altLang="en-US" dirty="0"/>
                  <a:t>优化问题转判定问题后类二分查找逼近最优目标函数值</a:t>
                </a: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0" t="-207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191786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建模技巧</a:t>
            </a:r>
            <a:r>
              <a:rPr lang="en-US" altLang="zh-CN" dirty="0"/>
              <a:t>.</a:t>
            </a:r>
            <a:r>
              <a:rPr lang="zh-CN" altLang="en-US" dirty="0"/>
              <a:t>多目标</a:t>
            </a:r>
          </a:p>
        </p:txBody>
      </p:sp>
      <p:sp>
        <p:nvSpPr>
          <p:cNvPr id="3" name="内容占位符 2"/>
          <p:cNvSpPr>
            <a:spLocks noGrp="1"/>
          </p:cNvSpPr>
          <p:nvPr>
            <p:ph idx="1"/>
          </p:nvPr>
        </p:nvSpPr>
        <p:spPr/>
        <p:txBody>
          <a:bodyPr>
            <a:normAutofit/>
          </a:bodyPr>
          <a:lstStyle/>
          <a:p>
            <a:r>
              <a:rPr lang="zh-CN" altLang="en-US" dirty="0"/>
              <a:t>主要目标</a:t>
            </a:r>
            <a:r>
              <a:rPr lang="en-US" altLang="zh-CN" dirty="0"/>
              <a:t>+</a:t>
            </a:r>
            <a:r>
              <a:rPr lang="zh-CN" altLang="en-US" dirty="0"/>
              <a:t>次要目标及格线</a:t>
            </a:r>
            <a:endParaRPr lang="en-US" altLang="zh-CN" dirty="0"/>
          </a:p>
          <a:p>
            <a:pPr lvl="1"/>
            <a:r>
              <a:rPr lang="zh-CN" altLang="en-US" dirty="0"/>
              <a:t>特性</a:t>
            </a:r>
            <a:endParaRPr lang="en-US" altLang="zh-CN" dirty="0"/>
          </a:p>
          <a:p>
            <a:pPr lvl="2"/>
            <a:r>
              <a:rPr lang="zh-CN" altLang="en-US" dirty="0"/>
              <a:t>与单目标完全等价</a:t>
            </a:r>
            <a:endParaRPr lang="en-US" altLang="zh-CN" dirty="0"/>
          </a:p>
          <a:p>
            <a:pPr lvl="1"/>
            <a:r>
              <a:rPr lang="zh-CN" altLang="en-US" dirty="0"/>
              <a:t>缺点</a:t>
            </a:r>
            <a:endParaRPr lang="en-US" altLang="zh-CN" dirty="0"/>
          </a:p>
          <a:p>
            <a:pPr lvl="2"/>
            <a:r>
              <a:rPr lang="zh-CN" altLang="en-US" dirty="0"/>
              <a:t>无法保障次要目标的优度</a:t>
            </a:r>
            <a:endParaRPr lang="en-US" altLang="zh-CN" dirty="0"/>
          </a:p>
          <a:p>
            <a:pPr lvl="2"/>
            <a:r>
              <a:rPr lang="zh-CN" altLang="en-US" dirty="0"/>
              <a:t>依赖参数设置</a:t>
            </a:r>
            <a:endParaRPr lang="en-US" altLang="zh-CN" dirty="0"/>
          </a:p>
          <a:p>
            <a:r>
              <a:rPr lang="zh-CN" altLang="en-US" dirty="0"/>
              <a:t>线性加权模式</a:t>
            </a:r>
            <a:endParaRPr lang="en-US" altLang="zh-CN" dirty="0"/>
          </a:p>
          <a:p>
            <a:pPr lvl="1"/>
            <a:r>
              <a:rPr lang="zh-CN" altLang="en-US" dirty="0"/>
              <a:t>特性</a:t>
            </a:r>
            <a:endParaRPr lang="en-US" altLang="zh-CN" dirty="0"/>
          </a:p>
          <a:p>
            <a:pPr lvl="2"/>
            <a:r>
              <a:rPr lang="zh-CN" altLang="en-US" dirty="0"/>
              <a:t>本质上是单目标</a:t>
            </a:r>
            <a:endParaRPr lang="en-US" altLang="zh-CN" dirty="0"/>
          </a:p>
          <a:p>
            <a:pPr lvl="1"/>
            <a:r>
              <a:rPr lang="zh-CN" altLang="en-US" dirty="0"/>
              <a:t>缺点</a:t>
            </a:r>
            <a:endParaRPr lang="en-US" altLang="zh-CN" dirty="0"/>
          </a:p>
          <a:p>
            <a:pPr lvl="2"/>
            <a:r>
              <a:rPr lang="zh-CN" altLang="en-US" dirty="0"/>
              <a:t>各目标量纲不同时难以确定权重系数（需要合理的归一化方式）</a:t>
            </a:r>
            <a:endParaRPr lang="en-US" altLang="zh-CN" dirty="0"/>
          </a:p>
        </p:txBody>
      </p:sp>
    </p:spTree>
    <p:extLst>
      <p:ext uri="{BB962C8B-B14F-4D97-AF65-F5344CB8AC3E}">
        <p14:creationId xmlns:p14="http://schemas.microsoft.com/office/powerpoint/2010/main" val="340918938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建模技巧</a:t>
            </a:r>
            <a:r>
              <a:rPr lang="en-US" altLang="zh-CN" dirty="0"/>
              <a:t>.</a:t>
            </a:r>
            <a:r>
              <a:rPr lang="zh-CN" altLang="en-US" dirty="0"/>
              <a:t>多目标</a:t>
            </a:r>
          </a:p>
        </p:txBody>
      </p:sp>
      <p:sp>
        <p:nvSpPr>
          <p:cNvPr id="3" name="内容占位符 2"/>
          <p:cNvSpPr>
            <a:spLocks noGrp="1"/>
          </p:cNvSpPr>
          <p:nvPr>
            <p:ph idx="1"/>
          </p:nvPr>
        </p:nvSpPr>
        <p:spPr/>
        <p:txBody>
          <a:bodyPr>
            <a:normAutofit/>
          </a:bodyPr>
          <a:lstStyle/>
          <a:p>
            <a:r>
              <a:rPr lang="zh-CN" altLang="en-US" dirty="0"/>
              <a:t>优先级模式</a:t>
            </a:r>
            <a:endParaRPr lang="en-US" altLang="zh-CN" dirty="0"/>
          </a:p>
          <a:p>
            <a:pPr lvl="1"/>
            <a:r>
              <a:rPr lang="zh-CN" altLang="en-US" dirty="0"/>
              <a:t>特性</a:t>
            </a:r>
            <a:endParaRPr lang="en-US" altLang="zh-CN" dirty="0"/>
          </a:p>
          <a:p>
            <a:pPr lvl="2"/>
            <a:r>
              <a:rPr lang="zh-CN" altLang="en-US" dirty="0"/>
              <a:t>高优先级对低优先级有压倒性优势</a:t>
            </a:r>
            <a:endParaRPr lang="en-US" altLang="zh-CN" dirty="0"/>
          </a:p>
          <a:p>
            <a:pPr lvl="2"/>
            <a:r>
              <a:rPr lang="zh-CN" altLang="en-US" dirty="0"/>
              <a:t>相邻优先级之间可以有一定容差 </a:t>
            </a:r>
            <a:r>
              <a:rPr lang="en-US" altLang="zh-CN" dirty="0"/>
              <a:t>(Tolerance)</a:t>
            </a:r>
          </a:p>
          <a:p>
            <a:pPr lvl="3"/>
            <a:r>
              <a:rPr lang="zh-CN" altLang="en-US" dirty="0"/>
              <a:t>绝对容差</a:t>
            </a:r>
            <a:endParaRPr lang="en-US" altLang="zh-CN" dirty="0"/>
          </a:p>
          <a:p>
            <a:pPr lvl="3"/>
            <a:r>
              <a:rPr lang="zh-CN" altLang="en-US" dirty="0"/>
              <a:t>相对容差</a:t>
            </a:r>
            <a:endParaRPr lang="en-US" altLang="zh-CN" dirty="0"/>
          </a:p>
          <a:p>
            <a:pPr lvl="1"/>
            <a:r>
              <a:rPr lang="zh-CN" altLang="en-US" dirty="0"/>
              <a:t>缺点</a:t>
            </a:r>
            <a:endParaRPr lang="en-US" altLang="zh-CN" dirty="0"/>
          </a:p>
          <a:p>
            <a:pPr lvl="2"/>
            <a:r>
              <a:rPr lang="zh-CN" altLang="en-US" dirty="0"/>
              <a:t>各个目标不一定有明显的主次之分</a:t>
            </a:r>
            <a:endParaRPr lang="en-US" altLang="zh-CN" dirty="0"/>
          </a:p>
          <a:p>
            <a:pPr lvl="2"/>
            <a:r>
              <a:rPr lang="zh-CN" altLang="en-US" dirty="0"/>
              <a:t>求解性能依赖热启动 </a:t>
            </a:r>
            <a:r>
              <a:rPr lang="en-US" altLang="zh-CN" dirty="0"/>
              <a:t>(warm start) </a:t>
            </a:r>
            <a:r>
              <a:rPr lang="zh-CN" altLang="en-US" dirty="0"/>
              <a:t>效果</a:t>
            </a:r>
          </a:p>
          <a:p>
            <a:pPr marL="457200" lvl="1" indent="0">
              <a:buNone/>
            </a:pPr>
            <a:endParaRPr lang="zh-CN" altLang="en-US" dirty="0"/>
          </a:p>
        </p:txBody>
      </p:sp>
    </p:spTree>
    <p:extLst>
      <p:ext uri="{BB962C8B-B14F-4D97-AF65-F5344CB8AC3E}">
        <p14:creationId xmlns:p14="http://schemas.microsoft.com/office/powerpoint/2010/main" val="33330492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建模技巧</a:t>
            </a:r>
            <a:r>
              <a:rPr lang="en-US" altLang="zh-CN" dirty="0"/>
              <a:t>.</a:t>
            </a:r>
            <a:r>
              <a:rPr lang="zh-CN" altLang="en-US" dirty="0"/>
              <a:t>多目标</a:t>
            </a:r>
          </a:p>
        </p:txBody>
      </p:sp>
      <p:sp>
        <p:nvSpPr>
          <p:cNvPr id="3" name="内容占位符 2"/>
          <p:cNvSpPr>
            <a:spLocks noGrp="1"/>
          </p:cNvSpPr>
          <p:nvPr>
            <p:ph idx="1"/>
          </p:nvPr>
        </p:nvSpPr>
        <p:spPr/>
        <p:txBody>
          <a:bodyPr>
            <a:normAutofit/>
          </a:bodyPr>
          <a:lstStyle/>
          <a:p>
            <a:r>
              <a:rPr lang="zh-CN" altLang="en-US" dirty="0"/>
              <a:t>优先级模式</a:t>
            </a:r>
            <a:endParaRPr lang="en-US" altLang="zh-CN" dirty="0"/>
          </a:p>
          <a:p>
            <a:pPr lvl="1"/>
            <a:r>
              <a:rPr lang="zh-CN" altLang="en-US" dirty="0"/>
              <a:t>线性加权模拟实现</a:t>
            </a:r>
            <a:endParaRPr lang="en-US" altLang="zh-CN" dirty="0"/>
          </a:p>
          <a:p>
            <a:pPr lvl="2"/>
            <a:r>
              <a:rPr lang="zh-CN" altLang="en-US" dirty="0"/>
              <a:t>确保高优先级目标一个单位的增量比低优先级的值域范围还大</a:t>
            </a:r>
            <a:endParaRPr lang="en-US" altLang="zh-CN" dirty="0"/>
          </a:p>
          <a:p>
            <a:pPr lvl="2"/>
            <a:r>
              <a:rPr lang="zh-CN" altLang="en-US" dirty="0"/>
              <a:t>直接优化组合后的单目标</a:t>
            </a:r>
            <a:endParaRPr lang="en-US" altLang="zh-CN" dirty="0"/>
          </a:p>
          <a:p>
            <a:pPr lvl="1"/>
            <a:r>
              <a:rPr lang="zh-CN" altLang="en-US" dirty="0"/>
              <a:t>朴素实现</a:t>
            </a:r>
            <a:endParaRPr lang="en-US" altLang="zh-CN" dirty="0"/>
          </a:p>
          <a:p>
            <a:pPr lvl="2"/>
            <a:r>
              <a:rPr lang="zh-CN" altLang="en-US" dirty="0"/>
              <a:t>逐个目标求解</a:t>
            </a:r>
            <a:endParaRPr lang="en-US" altLang="zh-CN" dirty="0"/>
          </a:p>
          <a:p>
            <a:pPr lvl="2"/>
            <a:r>
              <a:rPr lang="zh-CN" altLang="en-US" dirty="0"/>
              <a:t>逐步添加及格线约束</a:t>
            </a:r>
            <a:endParaRPr lang="en-US" altLang="zh-CN" dirty="0"/>
          </a:p>
        </p:txBody>
      </p:sp>
    </p:spTree>
    <p:extLst>
      <p:ext uri="{BB962C8B-B14F-4D97-AF65-F5344CB8AC3E}">
        <p14:creationId xmlns:p14="http://schemas.microsoft.com/office/powerpoint/2010/main" val="22269181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建模技巧</a:t>
            </a:r>
            <a:r>
              <a:rPr lang="en-US" altLang="zh-CN" dirty="0"/>
              <a:t>.</a:t>
            </a:r>
            <a:r>
              <a:rPr lang="zh-CN" altLang="en-US" dirty="0"/>
              <a:t>多目标</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帕累托最优性 </a:t>
                </a:r>
                <a:r>
                  <a:rPr lang="en-US" altLang="zh-CN" dirty="0"/>
                  <a:t>(Pareto Optimality)</a:t>
                </a:r>
              </a:p>
              <a:p>
                <a:pPr lvl="1"/>
                <a:r>
                  <a:rPr lang="zh-CN" altLang="en-US" dirty="0"/>
                  <a:t>概念</a:t>
                </a:r>
                <a:endParaRPr lang="en-US" altLang="zh-CN" dirty="0"/>
              </a:p>
              <a:p>
                <a:pPr lvl="2"/>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m:rPr>
                        <m:nor/>
                      </m:rPr>
                      <a:rPr lang="zh-CN" altLang="en-US" dirty="0"/>
                      <m:t> 被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m:rPr>
                        <m:nor/>
                      </m:rPr>
                      <a:rPr lang="en-US" altLang="zh-CN" b="0" i="0" smtClean="0">
                        <a:latin typeface="Cambria Math" panose="02040503050406030204" pitchFamily="18" charset="0"/>
                      </a:rPr>
                      <m:t> </m:t>
                    </m:r>
                    <m:r>
                      <m:rPr>
                        <m:nor/>
                      </m:rPr>
                      <a:rPr lang="zh-CN" altLang="en-US" dirty="0"/>
                      <m:t>支配</m:t>
                    </m:r>
                    <m:r>
                      <a:rPr lang="en-US" altLang="zh-CN" b="0" i="1" dirty="0" smtClean="0">
                        <a:latin typeface="Cambria Math" panose="02040503050406030204" pitchFamily="18" charset="0"/>
                        <a:ea typeface="Cambria Math" panose="02040503050406030204" pitchFamily="18" charset="0"/>
                      </a:rPr>
                      <m:t>⇔</m:t>
                    </m:r>
                    <m:d>
                      <m:dPr>
                        <m:ctrlPr>
                          <a:rPr lang="en-US" altLang="zh-CN" b="0" i="1" dirty="0" smtClean="0">
                            <a:latin typeface="Cambria Math" panose="02040503050406030204" pitchFamily="18" charset="0"/>
                          </a:rPr>
                        </m:ctrlPr>
                      </m:dPr>
                      <m:e>
                        <m:r>
                          <a:rPr lang="en-US" altLang="zh-CN" b="0" i="1" smtClean="0">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 </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e>
                        </m:d>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𝑓</m:t>
                            </m:r>
                          </m:e>
                          <m:sub>
                            <m:r>
                              <a:rPr lang="en-US" altLang="zh-CN" i="1">
                                <a:latin typeface="Cambria Math" panose="02040503050406030204" pitchFamily="18" charset="0"/>
                              </a:rPr>
                              <m:t>𝑖</m:t>
                            </m:r>
                          </m:sub>
                        </m:sSub>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e>
                        </m:d>
                      </m:e>
                    </m:d>
                    <m:r>
                      <a:rPr lang="en-US" altLang="zh-CN" b="0" i="1" smtClean="0">
                        <a:latin typeface="Cambria Math" panose="02040503050406030204" pitchFamily="18" charset="0"/>
                      </a:rPr>
                      <m:t>∧</m:t>
                    </m:r>
                    <m:d>
                      <m:dPr>
                        <m:ctrlPr>
                          <a:rPr lang="en-US" altLang="zh-CN" b="0" i="1" smtClean="0">
                            <a:latin typeface="Cambria Math" panose="02040503050406030204" pitchFamily="18" charset="0"/>
                          </a:rPr>
                        </m:ctrlPr>
                      </m:dPr>
                      <m:e>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e>
                        </m:d>
                        <m:r>
                          <a:rPr lang="en-US" altLang="zh-CN" b="0" i="1" smtClean="0">
                            <a:latin typeface="Cambria Math" panose="02040503050406030204" pitchFamily="18" charset="0"/>
                          </a:rPr>
                          <m:t>&gt;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𝑓</m:t>
                            </m:r>
                          </m:e>
                          <m:sub>
                            <m:r>
                              <a:rPr lang="en-US" altLang="zh-CN" b="0" i="1" smtClean="0">
                                <a:latin typeface="Cambria Math" panose="02040503050406030204" pitchFamily="18" charset="0"/>
                              </a:rPr>
                              <m:t>𝑖</m:t>
                            </m:r>
                          </m:sub>
                        </m:sSub>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2</m:t>
                                </m:r>
                              </m:sub>
                            </m:sSub>
                          </m:e>
                        </m:d>
                      </m:e>
                    </m:d>
                  </m:oMath>
                </a14:m>
                <a:endParaRPr lang="en-US" altLang="zh-CN" dirty="0"/>
              </a:p>
              <a:p>
                <a:pPr lvl="2"/>
                <a:r>
                  <a:rPr lang="zh-CN" altLang="en-US" dirty="0"/>
                  <a:t>不被任意解向量支配的解向量满足帕累托最优性</a:t>
                </a:r>
                <a:endParaRPr lang="en-US" altLang="zh-CN" dirty="0"/>
              </a:p>
              <a:p>
                <a:pPr lvl="1"/>
                <a:r>
                  <a:rPr lang="zh-CN" altLang="en-US" dirty="0"/>
                  <a:t>缺点</a:t>
                </a:r>
                <a:endParaRPr lang="en-US" altLang="zh-CN" dirty="0"/>
              </a:p>
              <a:p>
                <a:pPr lvl="2"/>
                <a:r>
                  <a:rPr lang="zh-CN" altLang="en-US" dirty="0"/>
                  <a:t>把问题留给用户</a:t>
                </a:r>
                <a:endParaRPr lang="en-US" altLang="zh-CN" dirty="0"/>
              </a:p>
              <a:p>
                <a:pPr lvl="1"/>
                <a:r>
                  <a:rPr lang="zh-CN" altLang="en-US" dirty="0"/>
                  <a:t>类比 </a:t>
                </a:r>
                <a:r>
                  <a:rPr lang="en-US" altLang="zh-CN" dirty="0"/>
                  <a:t>SQL </a:t>
                </a:r>
                <a:r>
                  <a:rPr lang="zh-CN" altLang="en-US" dirty="0"/>
                  <a:t>中的 </a:t>
                </a:r>
                <a:r>
                  <a:rPr lang="en-US" altLang="zh-CN" dirty="0"/>
                  <a:t>Skyline Operator</a:t>
                </a:r>
              </a:p>
              <a:p>
                <a:pPr lvl="2">
                  <a:lnSpc>
                    <a:spcPct val="120000"/>
                  </a:lnSpc>
                </a:pPr>
                <a:r>
                  <a:rPr lang="en-US" altLang="zh-CN" dirty="0"/>
                  <a:t>SELECT ... SKYLINE OF [DISTINCT] </a:t>
                </a:r>
                <a:br>
                  <a:rPr lang="en-US" altLang="zh-CN" dirty="0"/>
                </a:br>
                <a:r>
                  <a:rPr lang="en-US" altLang="zh-CN" dirty="0"/>
                  <a:t>               d1 [MIN | MAX | DIFF],</a:t>
                </a:r>
                <a:br>
                  <a:rPr lang="en-US" altLang="zh-CN" dirty="0"/>
                </a:br>
                <a:r>
                  <a:rPr lang="en-US" altLang="zh-CN" dirty="0"/>
                  <a:t>           ..., </a:t>
                </a:r>
                <a:r>
                  <a:rPr lang="en-US" altLang="zh-CN" dirty="0" err="1"/>
                  <a:t>dm</a:t>
                </a:r>
                <a:r>
                  <a:rPr lang="en-US" altLang="zh-CN" dirty="0"/>
                  <a:t> [MIN | MAX | DIFF]</a:t>
                </a: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40" t="-1185"/>
                </a:stretch>
              </a:blipFill>
            </p:spPr>
            <p:txBody>
              <a:bodyPr/>
              <a:lstStyle/>
              <a:p>
                <a:r>
                  <a:rPr lang="zh-CN" altLang="en-US">
                    <a:noFill/>
                  </a:rPr>
                  <a:t> </a:t>
                </a:r>
              </a:p>
            </p:txBody>
          </p:sp>
        </mc:Fallback>
      </mc:AlternateContent>
      <p:pic>
        <p:nvPicPr>
          <p:cNvPr id="4" name="图片 3"/>
          <p:cNvPicPr>
            <a:picLocks noChangeAspect="1"/>
          </p:cNvPicPr>
          <p:nvPr/>
        </p:nvPicPr>
        <p:blipFill>
          <a:blip r:embed="rId4"/>
          <a:stretch>
            <a:fillRect/>
          </a:stretch>
        </p:blipFill>
        <p:spPr>
          <a:xfrm>
            <a:off x="5229252" y="3691145"/>
            <a:ext cx="3726629" cy="2794972"/>
          </a:xfrm>
          <a:prstGeom prst="rect">
            <a:avLst/>
          </a:prstGeom>
        </p:spPr>
      </p:pic>
    </p:spTree>
    <p:extLst>
      <p:ext uri="{BB962C8B-B14F-4D97-AF65-F5344CB8AC3E}">
        <p14:creationId xmlns:p14="http://schemas.microsoft.com/office/powerpoint/2010/main" val="243783004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求解技巧</a:t>
            </a:r>
            <a:r>
              <a:rPr lang="en-US" altLang="zh-CN"/>
              <a:t>.</a:t>
            </a:r>
            <a:r>
              <a:rPr lang="zh-CN" altLang="en-US"/>
              <a:t>改进模型</a:t>
            </a:r>
            <a:r>
              <a:rPr lang="en-US" altLang="zh-CN"/>
              <a:t>.</a:t>
            </a:r>
            <a:r>
              <a:rPr lang="zh-CN" altLang="en-US"/>
              <a:t>约束分类</a:t>
            </a:r>
            <a:endParaRPr lang="zh-CN" altLang="en-US" dirty="0"/>
          </a:p>
        </p:txBody>
      </p:sp>
      <p:graphicFrame>
        <p:nvGraphicFramePr>
          <p:cNvPr id="5" name="内容占位符 4"/>
          <p:cNvGraphicFramePr>
            <a:graphicFrameLocks noGrp="1"/>
          </p:cNvGraphicFramePr>
          <p:nvPr>
            <p:ph idx="1"/>
            <p:extLst/>
          </p:nvPr>
        </p:nvGraphicFramePr>
        <p:xfrm>
          <a:off x="342901" y="2663510"/>
          <a:ext cx="7572372" cy="2696840"/>
        </p:xfrm>
        <a:graphic>
          <a:graphicData uri="http://schemas.openxmlformats.org/drawingml/2006/table">
            <a:tbl>
              <a:tblPr>
                <a:tableStyleId>{793D81CF-94F2-401A-BA57-92F5A7B2D0C5}</a:tableStyleId>
              </a:tblPr>
              <a:tblGrid>
                <a:gridCol w="1262062">
                  <a:extLst>
                    <a:ext uri="{9D8B030D-6E8A-4147-A177-3AD203B41FA5}">
                      <a16:colId xmlns:a16="http://schemas.microsoft.com/office/drawing/2014/main" val="20000"/>
                    </a:ext>
                  </a:extLst>
                </a:gridCol>
                <a:gridCol w="1747837">
                  <a:extLst>
                    <a:ext uri="{9D8B030D-6E8A-4147-A177-3AD203B41FA5}">
                      <a16:colId xmlns:a16="http://schemas.microsoft.com/office/drawing/2014/main" val="20001"/>
                    </a:ext>
                  </a:extLst>
                </a:gridCol>
                <a:gridCol w="1297781">
                  <a:extLst>
                    <a:ext uri="{9D8B030D-6E8A-4147-A177-3AD203B41FA5}">
                      <a16:colId xmlns:a16="http://schemas.microsoft.com/office/drawing/2014/main" val="20002"/>
                    </a:ext>
                  </a:extLst>
                </a:gridCol>
                <a:gridCol w="931069">
                  <a:extLst>
                    <a:ext uri="{9D8B030D-6E8A-4147-A177-3AD203B41FA5}">
                      <a16:colId xmlns:a16="http://schemas.microsoft.com/office/drawing/2014/main" val="20003"/>
                    </a:ext>
                  </a:extLst>
                </a:gridCol>
                <a:gridCol w="1543050">
                  <a:extLst>
                    <a:ext uri="{9D8B030D-6E8A-4147-A177-3AD203B41FA5}">
                      <a16:colId xmlns:a16="http://schemas.microsoft.com/office/drawing/2014/main" val="20004"/>
                    </a:ext>
                  </a:extLst>
                </a:gridCol>
                <a:gridCol w="790573">
                  <a:extLst>
                    <a:ext uri="{9D8B030D-6E8A-4147-A177-3AD203B41FA5}">
                      <a16:colId xmlns:a16="http://schemas.microsoft.com/office/drawing/2014/main" val="20005"/>
                    </a:ext>
                  </a:extLst>
                </a:gridCol>
              </a:tblGrid>
              <a:tr h="674210">
                <a:tc>
                  <a:txBody>
                    <a:bodyPr/>
                    <a:lstStyle/>
                    <a:p>
                      <a:pPr algn="ctr"/>
                      <a:r>
                        <a:rPr lang="zh-CN" altLang="en-US" sz="1300" b="1" dirty="0">
                          <a:effectLst/>
                          <a:latin typeface="微软雅黑" panose="020B0503020204020204" pitchFamily="34" charset="-122"/>
                          <a:ea typeface="微软雅黑" panose="020B0503020204020204" pitchFamily="34" charset="-122"/>
                        </a:rPr>
                        <a:t>类型</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b="1" dirty="0">
                          <a:effectLst/>
                          <a:latin typeface="微软雅黑" panose="020B0503020204020204" pitchFamily="34" charset="-122"/>
                          <a:ea typeface="微软雅黑" panose="020B0503020204020204" pitchFamily="34" charset="-122"/>
                        </a:rPr>
                        <a:t>特征</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b="1" dirty="0">
                          <a:effectLst/>
                          <a:latin typeface="微软雅黑" panose="020B0503020204020204" pitchFamily="34" charset="-122"/>
                          <a:ea typeface="微软雅黑" panose="020B0503020204020204" pitchFamily="34" charset="-122"/>
                        </a:rPr>
                        <a:t>最优性</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b="1" dirty="0">
                          <a:effectLst/>
                          <a:latin typeface="微软雅黑" panose="020B0503020204020204" pitchFamily="34" charset="-122"/>
                          <a:ea typeface="微软雅黑" panose="020B0503020204020204" pitchFamily="34" charset="-122"/>
                        </a:rPr>
                        <a:t>完整性</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b="1" dirty="0">
                          <a:effectLst/>
                          <a:latin typeface="微软雅黑" panose="020B0503020204020204" pitchFamily="34" charset="-122"/>
                          <a:ea typeface="微软雅黑" panose="020B0503020204020204" pitchFamily="34" charset="-122"/>
                        </a:rPr>
                        <a:t>检查时间</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b="1" dirty="0">
                          <a:effectLst/>
                          <a:latin typeface="微软雅黑" panose="020B0503020204020204" pitchFamily="34" charset="-122"/>
                          <a:ea typeface="微软雅黑" panose="020B0503020204020204" pitchFamily="34" charset="-122"/>
                        </a:rPr>
                        <a:t>被忽略</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extLst>
                  <a:ext uri="{0D108BD9-81ED-4DB2-BD59-A6C34878D82A}">
                    <a16:rowId xmlns:a16="http://schemas.microsoft.com/office/drawing/2014/main" val="10000"/>
                  </a:ext>
                </a:extLst>
              </a:tr>
              <a:tr h="674210">
                <a:tc>
                  <a:txBody>
                    <a:bodyPr/>
                    <a:lstStyle/>
                    <a:p>
                      <a:pPr algn="ctr"/>
                      <a:r>
                        <a:rPr lang="en-US" altLang="zh-CN" sz="1300" b="1" dirty="0">
                          <a:effectLst/>
                          <a:latin typeface="微软雅黑" panose="020B0503020204020204" pitchFamily="34" charset="-122"/>
                          <a:ea typeface="微软雅黑" panose="020B0503020204020204" pitchFamily="34" charset="-122"/>
                        </a:rPr>
                        <a:t>U</a:t>
                      </a:r>
                      <a:r>
                        <a:rPr lang="en-US" sz="1300" b="1" dirty="0">
                          <a:effectLst/>
                          <a:latin typeface="微软雅黑" panose="020B0503020204020204" pitchFamily="34" charset="-122"/>
                          <a:ea typeface="微软雅黑" panose="020B0503020204020204" pitchFamily="34" charset="-122"/>
                        </a:rPr>
                        <a:t>ser </a:t>
                      </a:r>
                      <a:r>
                        <a:rPr lang="en-US" altLang="zh-CN" sz="1300" b="1" dirty="0">
                          <a:effectLst/>
                          <a:latin typeface="微软雅黑" panose="020B0503020204020204" pitchFamily="34" charset="-122"/>
                          <a:ea typeface="微软雅黑" panose="020B0503020204020204" pitchFamily="34" charset="-122"/>
                        </a:rPr>
                        <a:t>C</a:t>
                      </a:r>
                      <a:r>
                        <a:rPr lang="en-US" sz="1300" b="1" dirty="0">
                          <a:effectLst/>
                          <a:latin typeface="微软雅黑" panose="020B0503020204020204" pitchFamily="34" charset="-122"/>
                          <a:ea typeface="微软雅黑" panose="020B0503020204020204" pitchFamily="34" charset="-122"/>
                        </a:rPr>
                        <a:t>ut</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a:effectLst/>
                          <a:latin typeface="微软雅黑" panose="020B0503020204020204" pitchFamily="34" charset="-122"/>
                          <a:ea typeface="微软雅黑" panose="020B0503020204020204" pitchFamily="34" charset="-122"/>
                        </a:rPr>
                        <a:t>排除显然不可能最优的解向量</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dirty="0">
                          <a:effectLst/>
                          <a:latin typeface="微软雅黑" panose="020B0503020204020204" pitchFamily="34" charset="-122"/>
                          <a:ea typeface="微软雅黑" panose="020B0503020204020204" pitchFamily="34" charset="-122"/>
                        </a:rPr>
                        <a:t>不改变最优解</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dirty="0">
                          <a:effectLst/>
                          <a:latin typeface="微软雅黑" panose="020B0503020204020204" pitchFamily="34" charset="-122"/>
                          <a:ea typeface="微软雅黑" panose="020B0503020204020204" pitchFamily="34" charset="-122"/>
                        </a:rPr>
                        <a:t>不影响</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dirty="0">
                          <a:effectLst/>
                          <a:latin typeface="微软雅黑" panose="020B0503020204020204" pitchFamily="34" charset="-122"/>
                          <a:ea typeface="微软雅黑" panose="020B0503020204020204" pitchFamily="34" charset="-122"/>
                        </a:rPr>
                        <a:t>可能在任意时刻</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a:effectLst/>
                          <a:latin typeface="微软雅黑" panose="020B0503020204020204" pitchFamily="34" charset="-122"/>
                          <a:ea typeface="微软雅黑" panose="020B0503020204020204" pitchFamily="34" charset="-122"/>
                        </a:rPr>
                        <a:t>可能</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extLst>
                  <a:ext uri="{0D108BD9-81ED-4DB2-BD59-A6C34878D82A}">
                    <a16:rowId xmlns:a16="http://schemas.microsoft.com/office/drawing/2014/main" val="10001"/>
                  </a:ext>
                </a:extLst>
              </a:tr>
              <a:tr h="674210">
                <a:tc>
                  <a:txBody>
                    <a:bodyPr/>
                    <a:lstStyle/>
                    <a:p>
                      <a:pPr algn="ctr"/>
                      <a:r>
                        <a:rPr lang="en-US" altLang="zh-CN" sz="1300" b="1" dirty="0">
                          <a:effectLst/>
                          <a:latin typeface="微软雅黑" panose="020B0503020204020204" pitchFamily="34" charset="-122"/>
                          <a:ea typeface="微软雅黑" panose="020B0503020204020204" pitchFamily="34" charset="-122"/>
                        </a:rPr>
                        <a:t>L</a:t>
                      </a:r>
                      <a:r>
                        <a:rPr lang="en-US" sz="1300" b="1" dirty="0">
                          <a:effectLst/>
                          <a:latin typeface="微软雅黑" panose="020B0503020204020204" pitchFamily="34" charset="-122"/>
                          <a:ea typeface="微软雅黑" panose="020B0503020204020204" pitchFamily="34" charset="-122"/>
                        </a:rPr>
                        <a:t>azy </a:t>
                      </a:r>
                      <a:r>
                        <a:rPr lang="en-US" altLang="zh-CN" sz="1300" b="1" dirty="0">
                          <a:effectLst/>
                          <a:latin typeface="微软雅黑" panose="020B0503020204020204" pitchFamily="34" charset="-122"/>
                          <a:ea typeface="微软雅黑" panose="020B0503020204020204" pitchFamily="34" charset="-122"/>
                        </a:rPr>
                        <a:t>C</a:t>
                      </a:r>
                      <a:r>
                        <a:rPr lang="en-US" sz="1300" b="1" dirty="0">
                          <a:effectLst/>
                          <a:latin typeface="微软雅黑" panose="020B0503020204020204" pitchFamily="34" charset="-122"/>
                          <a:ea typeface="微软雅黑" panose="020B0503020204020204" pitchFamily="34" charset="-122"/>
                        </a:rPr>
                        <a:t>onstraint</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a:effectLst/>
                          <a:latin typeface="微软雅黑" panose="020B0503020204020204" pitchFamily="34" charset="-122"/>
                          <a:ea typeface="微软雅黑" panose="020B0503020204020204" pitchFamily="34" charset="-122"/>
                        </a:rPr>
                        <a:t>最优解不太可能违反的约束</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a:effectLst/>
                          <a:latin typeface="微软雅黑" panose="020B0503020204020204" pitchFamily="34" charset="-122"/>
                          <a:ea typeface="微软雅黑" panose="020B0503020204020204" pitchFamily="34" charset="-122"/>
                        </a:rPr>
                        <a:t>会改变最优解</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dirty="0">
                          <a:effectLst/>
                          <a:latin typeface="微软雅黑" panose="020B0503020204020204" pitchFamily="34" charset="-122"/>
                          <a:ea typeface="微软雅黑" panose="020B0503020204020204" pitchFamily="34" charset="-122"/>
                        </a:rPr>
                        <a:t>影响</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dirty="0">
                          <a:effectLst/>
                          <a:latin typeface="微软雅黑" panose="020B0503020204020204" pitchFamily="34" charset="-122"/>
                          <a:ea typeface="微软雅黑" panose="020B0503020204020204" pitchFamily="34" charset="-122"/>
                        </a:rPr>
                        <a:t>仅在找到解时</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a:effectLst/>
                          <a:latin typeface="微软雅黑" panose="020B0503020204020204" pitchFamily="34" charset="-122"/>
                          <a:ea typeface="微软雅黑" panose="020B0503020204020204" pitchFamily="34" charset="-122"/>
                        </a:rPr>
                        <a:t>不会</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extLst>
                  <a:ext uri="{0D108BD9-81ED-4DB2-BD59-A6C34878D82A}">
                    <a16:rowId xmlns:a16="http://schemas.microsoft.com/office/drawing/2014/main" val="10002"/>
                  </a:ext>
                </a:extLst>
              </a:tr>
              <a:tr h="674210">
                <a:tc>
                  <a:txBody>
                    <a:bodyPr/>
                    <a:lstStyle/>
                    <a:p>
                      <a:pPr algn="ctr"/>
                      <a:r>
                        <a:rPr lang="en-US" altLang="zh-CN" sz="1300" b="1" dirty="0">
                          <a:effectLst/>
                          <a:latin typeface="微软雅黑" panose="020B0503020204020204" pitchFamily="34" charset="-122"/>
                          <a:ea typeface="微软雅黑" panose="020B0503020204020204" pitchFamily="34" charset="-122"/>
                        </a:rPr>
                        <a:t>C</a:t>
                      </a:r>
                      <a:r>
                        <a:rPr lang="en-US" sz="1300" b="1" dirty="0">
                          <a:effectLst/>
                          <a:latin typeface="微软雅黑" panose="020B0503020204020204" pitchFamily="34" charset="-122"/>
                          <a:ea typeface="微软雅黑" panose="020B0503020204020204" pitchFamily="34" charset="-122"/>
                        </a:rPr>
                        <a:t>onstraint</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a:effectLst/>
                          <a:latin typeface="微软雅黑" panose="020B0503020204020204" pitchFamily="34" charset="-122"/>
                          <a:ea typeface="微软雅黑" panose="020B0503020204020204" pitchFamily="34" charset="-122"/>
                        </a:rPr>
                        <a:t>容易与优化目标产生冲突的约束</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a:effectLst/>
                          <a:latin typeface="微软雅黑" panose="020B0503020204020204" pitchFamily="34" charset="-122"/>
                          <a:ea typeface="微软雅黑" panose="020B0503020204020204" pitchFamily="34" charset="-122"/>
                        </a:rPr>
                        <a:t>会改变最优解</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dirty="0">
                          <a:effectLst/>
                          <a:latin typeface="微软雅黑" panose="020B0503020204020204" pitchFamily="34" charset="-122"/>
                          <a:ea typeface="微软雅黑" panose="020B0503020204020204" pitchFamily="34" charset="-122"/>
                        </a:rPr>
                        <a:t>影响</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dirty="0">
                          <a:effectLst/>
                          <a:latin typeface="微软雅黑" panose="020B0503020204020204" pitchFamily="34" charset="-122"/>
                          <a:ea typeface="微软雅黑" panose="020B0503020204020204" pitchFamily="34" charset="-122"/>
                        </a:rPr>
                        <a:t>在任意时刻</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tc>
                  <a:txBody>
                    <a:bodyPr/>
                    <a:lstStyle/>
                    <a:p>
                      <a:pPr algn="ctr"/>
                      <a:r>
                        <a:rPr lang="zh-CN" altLang="en-US" sz="1300" dirty="0">
                          <a:effectLst/>
                          <a:latin typeface="微软雅黑" panose="020B0503020204020204" pitchFamily="34" charset="-122"/>
                          <a:ea typeface="微软雅黑" panose="020B0503020204020204" pitchFamily="34" charset="-122"/>
                        </a:rPr>
                        <a:t>不会</a:t>
                      </a:r>
                    </a:p>
                  </a:txBody>
                  <a:tcPr marL="86503" marR="86503" marT="39925" marB="39925" anchor="ctr">
                    <a:gradFill flip="none" rotWithShape="1">
                      <a:gsLst>
                        <a:gs pos="0">
                          <a:schemeClr val="lt1">
                            <a:shade val="30000"/>
                            <a:satMod val="115000"/>
                          </a:schemeClr>
                        </a:gs>
                        <a:gs pos="50000">
                          <a:schemeClr val="lt1">
                            <a:shade val="67500"/>
                            <a:satMod val="115000"/>
                          </a:schemeClr>
                        </a:gs>
                        <a:gs pos="100000">
                          <a:schemeClr val="lt1">
                            <a:shade val="100000"/>
                            <a:satMod val="115000"/>
                          </a:schemeClr>
                        </a:gs>
                      </a:gsLst>
                      <a:lin ang="16200000" scaled="1"/>
                      <a:tileRect/>
                    </a:gra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0166468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求解技巧</a:t>
            </a:r>
            <a:r>
              <a:rPr lang="en-US" altLang="zh-CN" dirty="0"/>
              <a:t>.</a:t>
            </a:r>
            <a:r>
              <a:rPr lang="zh-CN" altLang="en-US" dirty="0"/>
              <a:t>改进模型</a:t>
            </a:r>
            <a:r>
              <a:rPr lang="en-US" altLang="zh-CN" dirty="0"/>
              <a:t>.</a:t>
            </a:r>
            <a:r>
              <a:rPr lang="zh-CN" altLang="en-US" dirty="0"/>
              <a:t>行生成</a:t>
            </a:r>
          </a:p>
        </p:txBody>
      </p:sp>
      <p:sp>
        <p:nvSpPr>
          <p:cNvPr id="3" name="内容占位符 2"/>
          <p:cNvSpPr>
            <a:spLocks noGrp="1"/>
          </p:cNvSpPr>
          <p:nvPr>
            <p:ph idx="1"/>
          </p:nvPr>
        </p:nvSpPr>
        <p:spPr/>
        <p:txBody>
          <a:bodyPr>
            <a:normAutofit/>
          </a:bodyPr>
          <a:lstStyle/>
          <a:p>
            <a:r>
              <a:rPr lang="zh-CN" altLang="en-US" dirty="0"/>
              <a:t>行生成 </a:t>
            </a:r>
            <a:r>
              <a:rPr lang="en-US" altLang="zh-CN" dirty="0"/>
              <a:t>(Row Generation)</a:t>
            </a:r>
          </a:p>
          <a:p>
            <a:pPr lvl="1"/>
            <a:r>
              <a:rPr lang="zh-CN" altLang="en-US" dirty="0"/>
              <a:t>逐步添加约束构造完整模型</a:t>
            </a:r>
            <a:endParaRPr lang="en-US" altLang="zh-CN" dirty="0"/>
          </a:p>
          <a:p>
            <a:pPr lvl="1"/>
            <a:r>
              <a:rPr lang="zh-CN" altLang="en-US" dirty="0"/>
              <a:t>别名</a:t>
            </a:r>
            <a:endParaRPr lang="en-US" altLang="zh-CN" dirty="0"/>
          </a:p>
          <a:p>
            <a:pPr lvl="2"/>
            <a:r>
              <a:rPr lang="zh-CN" altLang="en-US" dirty="0"/>
              <a:t>割平面 </a:t>
            </a:r>
            <a:r>
              <a:rPr lang="en-US" altLang="zh-CN" dirty="0"/>
              <a:t>(Cutting Plane Method)</a:t>
            </a:r>
          </a:p>
          <a:p>
            <a:pPr lvl="2"/>
            <a:r>
              <a:rPr lang="zh-CN" altLang="en-US" dirty="0"/>
              <a:t>惰性约束 </a:t>
            </a:r>
            <a:r>
              <a:rPr lang="en-US" altLang="zh-CN" dirty="0"/>
              <a:t>(Lazy Constraint)</a:t>
            </a:r>
          </a:p>
          <a:p>
            <a:pPr lvl="1"/>
            <a:r>
              <a:rPr lang="zh-CN" altLang="en-US" dirty="0"/>
              <a:t>典型应用</a:t>
            </a:r>
            <a:endParaRPr lang="en-US" altLang="zh-CN" dirty="0"/>
          </a:p>
          <a:p>
            <a:pPr lvl="2"/>
            <a:r>
              <a:rPr lang="zh-CN" altLang="en-US" dirty="0"/>
              <a:t>混合整数规划</a:t>
            </a:r>
            <a:endParaRPr lang="en-US" altLang="zh-CN" dirty="0"/>
          </a:p>
          <a:p>
            <a:pPr lvl="2"/>
            <a:r>
              <a:rPr lang="zh-CN" altLang="en-US" dirty="0"/>
              <a:t>约束难以写成线性表达式</a:t>
            </a:r>
            <a:endParaRPr lang="en-US" altLang="zh-CN" dirty="0"/>
          </a:p>
          <a:p>
            <a:pPr lvl="2"/>
            <a:r>
              <a:rPr lang="zh-CN" altLang="en-US" dirty="0"/>
              <a:t>约束数量过多但绝大多数不会违反</a:t>
            </a:r>
            <a:endParaRPr lang="en-US" altLang="zh-CN" dirty="0"/>
          </a:p>
          <a:p>
            <a:pPr lvl="1"/>
            <a:r>
              <a:rPr lang="zh-CN" altLang="en-US" dirty="0"/>
              <a:t>具体案例</a:t>
            </a:r>
            <a:endParaRPr lang="en-US" altLang="zh-CN" dirty="0"/>
          </a:p>
          <a:p>
            <a:pPr lvl="2"/>
            <a:r>
              <a:rPr lang="en-US" altLang="zh-CN" dirty="0"/>
              <a:t>TSP </a:t>
            </a:r>
            <a:r>
              <a:rPr lang="zh-CN" altLang="en-US" dirty="0"/>
              <a:t>传统模型子回路消除约束数量呈指数级增长</a:t>
            </a:r>
          </a:p>
        </p:txBody>
      </p:sp>
    </p:spTree>
    <p:extLst>
      <p:ext uri="{BB962C8B-B14F-4D97-AF65-F5344CB8AC3E}">
        <p14:creationId xmlns:p14="http://schemas.microsoft.com/office/powerpoint/2010/main" val="9825062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求解技巧</a:t>
            </a:r>
            <a:r>
              <a:rPr lang="en-US" altLang="zh-CN" dirty="0"/>
              <a:t>.</a:t>
            </a:r>
            <a:r>
              <a:rPr lang="zh-CN" altLang="en-US" dirty="0"/>
              <a:t>改进模型</a:t>
            </a:r>
            <a:r>
              <a:rPr lang="en-US" altLang="zh-CN" dirty="0"/>
              <a:t>.</a:t>
            </a:r>
            <a:r>
              <a:rPr lang="zh-CN" altLang="en-US" dirty="0"/>
              <a:t>列生成*</a:t>
            </a:r>
          </a:p>
        </p:txBody>
      </p:sp>
      <p:sp>
        <p:nvSpPr>
          <p:cNvPr id="3" name="内容占位符 2"/>
          <p:cNvSpPr>
            <a:spLocks noGrp="1"/>
          </p:cNvSpPr>
          <p:nvPr>
            <p:ph idx="1"/>
          </p:nvPr>
        </p:nvSpPr>
        <p:spPr/>
        <p:txBody>
          <a:bodyPr>
            <a:normAutofit/>
          </a:bodyPr>
          <a:lstStyle/>
          <a:p>
            <a:r>
              <a:rPr lang="zh-CN" altLang="en-US" dirty="0"/>
              <a:t>列生成 </a:t>
            </a:r>
            <a:r>
              <a:rPr lang="en-US" altLang="zh-CN" dirty="0"/>
              <a:t>(Column Generation)</a:t>
            </a:r>
          </a:p>
          <a:p>
            <a:pPr lvl="1"/>
            <a:r>
              <a:rPr lang="zh-CN" altLang="en-US" dirty="0"/>
              <a:t>逐步添加决策变量构造完整模型</a:t>
            </a:r>
            <a:endParaRPr lang="en-US" altLang="zh-CN" dirty="0"/>
          </a:p>
          <a:p>
            <a:pPr lvl="1"/>
            <a:r>
              <a:rPr lang="zh-CN" altLang="en-US" dirty="0"/>
              <a:t>典型应用</a:t>
            </a:r>
            <a:endParaRPr lang="en-US" altLang="zh-CN" dirty="0"/>
          </a:p>
          <a:p>
            <a:pPr lvl="2"/>
            <a:r>
              <a:rPr lang="zh-CN" altLang="en-US" dirty="0"/>
              <a:t>决策变量数量过多但大多数不会被选为基变量</a:t>
            </a:r>
            <a:endParaRPr lang="en-US" altLang="zh-CN" dirty="0"/>
          </a:p>
          <a:p>
            <a:pPr lvl="2"/>
            <a:r>
              <a:rPr lang="zh-CN" altLang="en-US" dirty="0"/>
              <a:t>分解后的子问题有高效的求解算法</a:t>
            </a:r>
            <a:endParaRPr lang="en-US" altLang="zh-CN" dirty="0"/>
          </a:p>
          <a:p>
            <a:pPr lvl="3"/>
            <a:r>
              <a:rPr lang="zh-CN" altLang="en-US" dirty="0"/>
              <a:t>背包问题</a:t>
            </a:r>
            <a:endParaRPr lang="en-US" altLang="zh-CN" dirty="0"/>
          </a:p>
          <a:p>
            <a:pPr lvl="3"/>
            <a:r>
              <a:rPr lang="zh-CN" altLang="en-US" dirty="0"/>
              <a:t>带约束的最短路问题</a:t>
            </a:r>
            <a:endParaRPr lang="en-US" altLang="zh-CN" dirty="0"/>
          </a:p>
          <a:p>
            <a:pPr lvl="1"/>
            <a:r>
              <a:rPr lang="zh-CN" altLang="en-US" dirty="0"/>
              <a:t>具体案例</a:t>
            </a:r>
            <a:endParaRPr lang="en-US" altLang="zh-CN" dirty="0"/>
          </a:p>
          <a:p>
            <a:pPr lvl="2"/>
            <a:r>
              <a:rPr lang="zh-CN" altLang="en-US" dirty="0"/>
              <a:t>钢卷切割模式组合爆炸</a:t>
            </a:r>
            <a:endParaRPr lang="en-US" altLang="zh-CN" dirty="0"/>
          </a:p>
          <a:p>
            <a:pPr lvl="3"/>
            <a:r>
              <a:rPr lang="zh-CN" altLang="en-US" dirty="0"/>
              <a:t>每一刀切多少米</a:t>
            </a:r>
            <a:r>
              <a:rPr lang="en-US" altLang="zh-CN" dirty="0"/>
              <a:t> vs </a:t>
            </a:r>
            <a:r>
              <a:rPr lang="zh-CN" altLang="en-US" dirty="0"/>
              <a:t>每一卷切成什么模式</a:t>
            </a:r>
            <a:endParaRPr lang="en-US" altLang="zh-CN" dirty="0"/>
          </a:p>
          <a:p>
            <a:pPr lvl="1"/>
            <a:endParaRPr lang="zh-CN" altLang="en-US" dirty="0"/>
          </a:p>
        </p:txBody>
      </p:sp>
    </p:spTree>
    <p:extLst>
      <p:ext uri="{BB962C8B-B14F-4D97-AF65-F5344CB8AC3E}">
        <p14:creationId xmlns:p14="http://schemas.microsoft.com/office/powerpoint/2010/main" val="22642608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6802EF-C7E8-46BC-8B77-1079388EA5D6}"/>
              </a:ext>
            </a:extLst>
          </p:cNvPr>
          <p:cNvSpPr>
            <a:spLocks noGrp="1"/>
          </p:cNvSpPr>
          <p:nvPr>
            <p:ph type="title"/>
          </p:nvPr>
        </p:nvSpPr>
        <p:spPr/>
        <p:txBody>
          <a:bodyPr/>
          <a:lstStyle/>
          <a:p>
            <a:r>
              <a:rPr lang="zh-CN" altLang="en-US" dirty="0"/>
              <a:t>引言</a:t>
            </a:r>
            <a:r>
              <a:rPr lang="en-US" altLang="zh-CN" dirty="0"/>
              <a:t>.</a:t>
            </a:r>
            <a:r>
              <a:rPr lang="zh-CN" altLang="en-US" dirty="0"/>
              <a:t>建模的意义</a:t>
            </a:r>
          </a:p>
        </p:txBody>
      </p:sp>
      <p:sp>
        <p:nvSpPr>
          <p:cNvPr id="3" name="内容占位符 2">
            <a:extLst>
              <a:ext uri="{FF2B5EF4-FFF2-40B4-BE49-F238E27FC236}">
                <a16:creationId xmlns:a16="http://schemas.microsoft.com/office/drawing/2014/main" id="{E00E6BE0-D507-4C2C-9E8F-D0E717EC0A71}"/>
              </a:ext>
            </a:extLst>
          </p:cNvPr>
          <p:cNvSpPr>
            <a:spLocks noGrp="1"/>
          </p:cNvSpPr>
          <p:nvPr>
            <p:ph sz="half" idx="1"/>
          </p:nvPr>
        </p:nvSpPr>
        <p:spPr/>
        <p:txBody>
          <a:bodyPr>
            <a:normAutofit/>
          </a:bodyPr>
          <a:lstStyle/>
          <a:p>
            <a:r>
              <a:rPr lang="zh-CN" altLang="en-US" dirty="0"/>
              <a:t>屏蔽技术细节</a:t>
            </a:r>
            <a:endParaRPr lang="en-US" altLang="zh-CN" dirty="0"/>
          </a:p>
          <a:p>
            <a:pPr lvl="1"/>
            <a:r>
              <a:rPr lang="zh-CN" altLang="en-US" dirty="0"/>
              <a:t>质与量的区别</a:t>
            </a:r>
            <a:endParaRPr lang="en-US" altLang="zh-CN" dirty="0"/>
          </a:p>
          <a:p>
            <a:r>
              <a:rPr lang="zh-CN" altLang="en-US" dirty="0"/>
              <a:t>抽象出问题本质</a:t>
            </a:r>
            <a:endParaRPr lang="en-US" altLang="zh-CN" dirty="0"/>
          </a:p>
          <a:p>
            <a:pPr lvl="1"/>
            <a:r>
              <a:rPr lang="zh-CN" altLang="en-US" dirty="0"/>
              <a:t>主要矛盾与次要矛盾</a:t>
            </a:r>
            <a:endParaRPr lang="en-US" altLang="zh-CN" dirty="0"/>
          </a:p>
          <a:p>
            <a:r>
              <a:rPr lang="zh-CN" altLang="en-US" dirty="0"/>
              <a:t>归约成经典问题</a:t>
            </a:r>
            <a:endParaRPr lang="en-US" altLang="zh-CN" dirty="0"/>
          </a:p>
          <a:p>
            <a:pPr lvl="1"/>
            <a:r>
              <a:rPr lang="zh-CN" altLang="en-US" dirty="0"/>
              <a:t>适配成熟的解决方案</a:t>
            </a:r>
            <a:endParaRPr lang="en-US" altLang="zh-CN" dirty="0"/>
          </a:p>
          <a:p>
            <a:r>
              <a:rPr lang="zh-CN" altLang="en-US" dirty="0"/>
              <a:t>快速验证技术路线可行性</a:t>
            </a:r>
            <a:endParaRPr lang="en-US" altLang="zh-CN" dirty="0"/>
          </a:p>
          <a:p>
            <a:pPr lvl="1"/>
            <a:r>
              <a:rPr lang="zh-CN" altLang="en-US" dirty="0"/>
              <a:t>低代码短平快</a:t>
            </a:r>
            <a:endParaRPr lang="en-US" altLang="zh-CN" dirty="0"/>
          </a:p>
          <a:p>
            <a:r>
              <a:rPr lang="zh-CN" altLang="en-US" dirty="0"/>
              <a:t>评估求解效果</a:t>
            </a:r>
            <a:endParaRPr lang="en-US" altLang="zh-CN" dirty="0"/>
          </a:p>
          <a:p>
            <a:pPr lvl="1"/>
            <a:r>
              <a:rPr lang="zh-CN" altLang="en-US" dirty="0"/>
              <a:t>上下界计算</a:t>
            </a:r>
            <a:endParaRPr lang="en-US" altLang="zh-CN" dirty="0"/>
          </a:p>
        </p:txBody>
      </p:sp>
      <p:sp>
        <p:nvSpPr>
          <p:cNvPr id="4" name="内容占位符 3">
            <a:extLst>
              <a:ext uri="{FF2B5EF4-FFF2-40B4-BE49-F238E27FC236}">
                <a16:creationId xmlns:a16="http://schemas.microsoft.com/office/drawing/2014/main" id="{EEA0CF34-8C5A-4BBB-9700-BE34D8266CFF}"/>
              </a:ext>
            </a:extLst>
          </p:cNvPr>
          <p:cNvSpPr>
            <a:spLocks noGrp="1"/>
          </p:cNvSpPr>
          <p:nvPr>
            <p:ph sz="half" idx="2"/>
          </p:nvPr>
        </p:nvSpPr>
        <p:spPr/>
        <p:txBody>
          <a:bodyPr/>
          <a:lstStyle/>
          <a:p>
            <a:pPr marL="0" indent="0">
              <a:buNone/>
            </a:pPr>
            <a:endParaRPr lang="en-US" altLang="zh-CN" dirty="0"/>
          </a:p>
          <a:p>
            <a:r>
              <a:rPr lang="zh-CN" altLang="en-US" dirty="0"/>
              <a:t>做了什么问题</a:t>
            </a:r>
            <a:br>
              <a:rPr lang="en-US" altLang="zh-CN" dirty="0"/>
            </a:br>
            <a:br>
              <a:rPr lang="en-US" altLang="zh-CN" dirty="0"/>
            </a:br>
            <a:r>
              <a:rPr lang="en-US" altLang="zh-CN" dirty="0"/>
              <a:t>        vs</a:t>
            </a:r>
            <a:br>
              <a:rPr lang="en-US" altLang="zh-CN" dirty="0"/>
            </a:br>
            <a:br>
              <a:rPr lang="en-US" altLang="zh-CN" dirty="0"/>
            </a:br>
            <a:r>
              <a:rPr lang="zh-CN" altLang="en-US" dirty="0"/>
              <a:t>用了什么方法</a:t>
            </a:r>
            <a:endParaRPr lang="en-US" altLang="zh-CN" dirty="0"/>
          </a:p>
        </p:txBody>
      </p:sp>
    </p:spTree>
    <p:extLst>
      <p:ext uri="{BB962C8B-B14F-4D97-AF65-F5344CB8AC3E}">
        <p14:creationId xmlns:p14="http://schemas.microsoft.com/office/powerpoint/2010/main" val="289171088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建模技巧</a:t>
            </a:r>
            <a:r>
              <a:rPr lang="en-US" altLang="zh-CN"/>
              <a:t>.</a:t>
            </a:r>
            <a:r>
              <a:rPr lang="zh-CN" altLang="en-US"/>
              <a:t>分数线性规划*</a:t>
            </a:r>
            <a:r>
              <a:rPr lang="en-US" altLang="zh-CN"/>
              <a:t>.</a:t>
            </a:r>
            <a:r>
              <a:rPr lang="zh-CN" altLang="en-US"/>
              <a:t>替换</a:t>
            </a:r>
            <a:endParaRPr lang="zh-CN" altLang="en-US" dirty="0"/>
          </a:p>
        </p:txBody>
      </p:sp>
      <mc:AlternateContent xmlns:mc="http://schemas.openxmlformats.org/markup-compatibility/2006" xmlns:a14="http://schemas.microsoft.com/office/drawing/2010/main">
        <mc:Choice Requires="a14">
          <p:graphicFrame>
            <p:nvGraphicFramePr>
              <p:cNvPr id="7" name="内容占位符 3"/>
              <p:cNvGraphicFramePr>
                <a:graphicFrameLocks noGrp="1"/>
              </p:cNvGraphicFramePr>
              <p:nvPr>
                <p:ph idx="1"/>
                <p:extLst/>
              </p:nvPr>
            </p:nvGraphicFramePr>
            <p:xfrm>
              <a:off x="250825" y="2073275"/>
              <a:ext cx="7429500" cy="3711250"/>
            </p:xfrm>
            <a:graphic>
              <a:graphicData uri="http://schemas.openxmlformats.org/drawingml/2006/table">
                <a:tbl>
                  <a:tblPr firstRow="1" bandRow="1">
                    <a:tableStyleId>{5C22544A-7EE6-4342-B048-85BDC9FD1C3A}</a:tableStyleId>
                  </a:tblPr>
                  <a:tblGrid>
                    <a:gridCol w="801256">
                      <a:extLst>
                        <a:ext uri="{9D8B030D-6E8A-4147-A177-3AD203B41FA5}">
                          <a16:colId xmlns:a16="http://schemas.microsoft.com/office/drawing/2014/main" val="20000"/>
                        </a:ext>
                      </a:extLst>
                    </a:gridCol>
                    <a:gridCol w="1579994">
                      <a:extLst>
                        <a:ext uri="{9D8B030D-6E8A-4147-A177-3AD203B41FA5}">
                          <a16:colId xmlns:a16="http://schemas.microsoft.com/office/drawing/2014/main" val="20001"/>
                        </a:ext>
                      </a:extLst>
                    </a:gridCol>
                    <a:gridCol w="2895600">
                      <a:extLst>
                        <a:ext uri="{9D8B030D-6E8A-4147-A177-3AD203B41FA5}">
                          <a16:colId xmlns:a16="http://schemas.microsoft.com/office/drawing/2014/main" val="20002"/>
                        </a:ext>
                      </a:extLst>
                    </a:gridCol>
                    <a:gridCol w="2152650">
                      <a:extLst>
                        <a:ext uri="{9D8B030D-6E8A-4147-A177-3AD203B41FA5}">
                          <a16:colId xmlns:a16="http://schemas.microsoft.com/office/drawing/2014/main" val="20003"/>
                        </a:ext>
                      </a:extLst>
                    </a:gridCol>
                  </a:tblGrid>
                  <a:tr h="1098013">
                    <a:tc>
                      <a:txBody>
                        <a:bodyPr/>
                        <a:lstStyle/>
                        <a:p>
                          <a:pPr algn="r"/>
                          <a:r>
                            <a:rPr lang="en-US" altLang="zh-CN" sz="2400" dirty="0">
                              <a:solidFill>
                                <a:schemeClr val="tx1"/>
                              </a:solidFill>
                            </a:rPr>
                            <a:t>max</a:t>
                          </a:r>
                          <a:endParaRPr lang="zh-CN" altLang="en-US"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indent="0" algn="l">
                            <a:buNone/>
                          </a:pPr>
                          <a14:m>
                            <m:oMathPara xmlns:m="http://schemas.openxmlformats.org/officeDocument/2006/math">
                              <m:oMathParaPr>
                                <m:jc m:val="left"/>
                              </m:oMathParaPr>
                              <m:oMath xmlns:m="http://schemas.openxmlformats.org/officeDocument/2006/math">
                                <m:f>
                                  <m:f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fPr>
                                  <m:num>
                                    <m:sSup>
                                      <m:sSup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𝒄</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p>
                                    </m:sSup>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num>
                                  <m:den>
                                    <m:sSup>
                                      <m:sSupPr>
                                        <m:ctrlP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𝒅</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p>
                                    </m:sSup>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𝛽</m:t>
                                    </m:r>
                                  </m:den>
                                </m:f>
                              </m:oMath>
                            </m:oMathPara>
                          </a14:m>
                          <a:endParaRPr lang="en-US" altLang="zh-CN"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indent="0" algn="ctr">
                            <a:buNone/>
                          </a:pPr>
                          <a:endParaRPr lang="en-US" altLang="zh-CN"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indent="0" algn="l">
                            <a:buNone/>
                          </a:pPr>
                          <a14:m>
                            <m:oMathPara xmlns:m="http://schemas.openxmlformats.org/officeDocument/2006/math">
                              <m:oMathParaPr>
                                <m:jc m:val="left"/>
                              </m:oMathParaPr>
                              <m:oMath xmlns:m="http://schemas.openxmlformats.org/officeDocument/2006/math">
                                <m:sSup>
                                  <m:sSup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𝒄</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oMath>
                            </m:oMathPara>
                          </a14:m>
                          <a:endParaRPr lang="en-US" altLang="zh-CN"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292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𝑨𝒙</m:t>
                                </m:r>
                                <m:r>
                                  <a:rPr lang="en-US" altLang="zh-CN" sz="2400" i="1">
                                    <a:latin typeface="Cambria Math" panose="02040503050406030204" pitchFamily="18" charset="0"/>
                                  </a:rPr>
                                  <m:t>≤</m:t>
                                </m:r>
                                <m:r>
                                  <a:rPr lang="en-US" altLang="zh-CN" sz="2400" b="1" i="1">
                                    <a:latin typeface="Cambria Math" panose="02040503050406030204" pitchFamily="18" charset="0"/>
                                  </a:rPr>
                                  <m:t>𝒃</m:t>
                                </m:r>
                              </m:oMath>
                            </m:oMathPara>
                          </a14:m>
                          <a:endParaRPr lang="en-US" altLang="zh-CN"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altLang="zh-CN" sz="2400" b="0" i="1" smtClean="0">
                                    <a:solidFill>
                                      <a:schemeClr val="tx1"/>
                                    </a:solidFill>
                                    <a:latin typeface="Cambria Math" panose="02040503050406030204" pitchFamily="18" charset="0"/>
                                  </a:rPr>
                                  <m:t>𝑡</m:t>
                                </m:r>
                                <m:r>
                                  <a:rPr lang="en-US" altLang="zh-CN" sz="2400" b="0" i="1" smtClean="0">
                                    <a:solidFill>
                                      <a:schemeClr val="tx1"/>
                                    </a:solidFill>
                                    <a:latin typeface="Cambria Math" panose="02040503050406030204" pitchFamily="18" charset="0"/>
                                  </a:rPr>
                                  <m:t>=</m:t>
                                </m:r>
                                <m:f>
                                  <m:fPr>
                                    <m:ctrlPr>
                                      <a:rPr lang="en-US" altLang="zh-CN" sz="2400" b="0" i="1" smtClean="0">
                                        <a:solidFill>
                                          <a:schemeClr val="tx1"/>
                                        </a:solidFill>
                                        <a:latin typeface="Cambria Math" panose="02040503050406030204" pitchFamily="18" charset="0"/>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𝛾</m:t>
                                    </m:r>
                                    <m:r>
                                      <m:rPr>
                                        <m:nor/>
                                      </m:rPr>
                                      <a:rPr lang="en-US" altLang="zh-CN" sz="2400" b="0" dirty="0" smtClean="0"/>
                                      <m:t> </m:t>
                                    </m:r>
                                  </m:num>
                                  <m:den>
                                    <m:sSup>
                                      <m:sSupPr>
                                        <m:ctrlPr>
                                          <a:rPr lang="en-US" altLang="zh-CN" sz="2400" b="0" i="1" smtClean="0">
                                            <a:solidFill>
                                              <a:schemeClr val="tx1"/>
                                            </a:solidFill>
                                            <a:latin typeface="Cambria Math" panose="02040503050406030204" pitchFamily="18" charset="0"/>
                                          </a:rPr>
                                        </m:ctrlPr>
                                      </m:sSupPr>
                                      <m:e>
                                        <m:r>
                                          <a:rPr lang="en-US" altLang="zh-CN" sz="2400" b="1" i="1" smtClean="0">
                                            <a:solidFill>
                                              <a:schemeClr val="tx1"/>
                                            </a:solidFill>
                                            <a:latin typeface="Cambria Math" panose="02040503050406030204" pitchFamily="18" charset="0"/>
                                          </a:rPr>
                                          <m:t>𝒅</m:t>
                                        </m:r>
                                      </m:e>
                                      <m:sup>
                                        <m:r>
                                          <a:rPr lang="en-US" altLang="zh-CN" sz="2400" b="0" i="1" smtClean="0">
                                            <a:solidFill>
                                              <a:schemeClr val="tx1"/>
                                            </a:solidFill>
                                            <a:latin typeface="Cambria Math" panose="02040503050406030204" pitchFamily="18" charset="0"/>
                                          </a:rPr>
                                          <m:t>𝑇</m:t>
                                        </m:r>
                                      </m:sup>
                                    </m:sSup>
                                    <m:r>
                                      <a:rPr lang="en-US" altLang="zh-CN" sz="2400" b="1" i="1" smtClean="0">
                                        <a:solidFill>
                                          <a:schemeClr val="tx1"/>
                                        </a:solidFill>
                                        <a:latin typeface="Cambria Math" panose="02040503050406030204" pitchFamily="18" charset="0"/>
                                      </a:rPr>
                                      <m:t>𝒙</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𝛽</m:t>
                                    </m:r>
                                  </m:den>
                                </m:f>
                              </m:oMath>
                            </m:oMathPara>
                          </a14:m>
                          <a:endParaRPr lang="zh-CN" altLang="en-US" sz="2400"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𝑨</m:t>
                                </m:r>
                                <m:r>
                                  <a:rPr lang="en-US" altLang="zh-CN" sz="2400" b="0" i="1" smtClean="0">
                                    <a:latin typeface="Cambria Math" panose="02040503050406030204" pitchFamily="18" charset="0"/>
                                  </a:rPr>
                                  <m:t>𝑦</m:t>
                                </m:r>
                                <m:r>
                                  <a:rPr lang="en-US" altLang="zh-CN" sz="2400" i="1">
                                    <a:latin typeface="Cambria Math" panose="02040503050406030204" pitchFamily="18" charset="0"/>
                                  </a:rPr>
                                  <m:t>≤</m:t>
                                </m:r>
                                <m:r>
                                  <a:rPr lang="en-US" altLang="zh-CN" sz="2400" b="1" i="1">
                                    <a:latin typeface="Cambria Math" panose="02040503050406030204" pitchFamily="18" charset="0"/>
                                  </a:rPr>
                                  <m:t>𝒃</m:t>
                                </m:r>
                                <m:r>
                                  <a:rPr lang="en-US" altLang="zh-CN" sz="2400" b="0" i="1" smtClean="0">
                                    <a:latin typeface="Cambria Math" panose="02040503050406030204" pitchFamily="18" charset="0"/>
                                  </a:rPr>
                                  <m:t>𝑡</m:t>
                                </m:r>
                              </m:oMath>
                            </m:oMathPara>
                          </a14:m>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92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lang="en-US" altLang="zh-CN" sz="2400" b="1" i="1" smtClean="0">
                                    <a:solidFill>
                                      <a:schemeClr val="tx1"/>
                                    </a:solidFill>
                                    <a:latin typeface="Cambria Math" panose="02040503050406030204" pitchFamily="18" charset="0"/>
                                  </a:rPr>
                                  <m:t>𝒚</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𝑡</m:t>
                                </m:r>
                                <m:r>
                                  <a:rPr lang="en-US" altLang="zh-CN" sz="2400" b="1" i="1" smtClean="0">
                                    <a:solidFill>
                                      <a:schemeClr val="tx1"/>
                                    </a:solidFill>
                                    <a:latin typeface="Cambria Math" panose="02040503050406030204" pitchFamily="18" charset="0"/>
                                  </a:rPr>
                                  <m:t>𝒙</m:t>
                                </m:r>
                              </m:oMath>
                            </m:oMathPara>
                          </a14:m>
                          <a:endParaRPr lang="zh-CN" altLang="en-US" sz="2400"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p>
                                  <m:sSup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𝒅</m:t>
                                    </m:r>
                                  </m:e>
                                  <m:sup>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𝑇</m:t>
                                    </m:r>
                                  </m:sup>
                                </m:sSup>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𝒚</m:t>
                                </m:r>
                                <m:r>
                                  <a:rPr kumimoji="0" lang="en-US" altLang="zh-CN" sz="2400" b="0" i="1" u="none" strike="noStrike" kern="1200" cap="none" spc="0" normalizeH="0" baseline="0" noProof="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𝛽</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𝛾</m:t>
                                </m:r>
                              </m:oMath>
                            </m:oMathPara>
                          </a14:m>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92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𝑛</m:t>
                                    </m:r>
                                  </m:sup>
                                </m:sSup>
                              </m:oMath>
                            </m:oMathPara>
                          </a14:m>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𝑛</m:t>
                                    </m:r>
                                  </m:sup>
                                </m:sSup>
                                <m:r>
                                  <a:rPr lang="en-US" altLang="zh-CN" sz="2400" b="0" i="1" smtClean="0">
                                    <a:latin typeface="Cambria Math" panose="02040503050406030204" pitchFamily="18" charset="0"/>
                                  </a:rPr>
                                  <m:t>, </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≥0</m:t>
                                </m:r>
                              </m:oMath>
                            </m:oMathPara>
                          </a14:m>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mc:Choice>
        <mc:Fallback xmlns="">
          <p:graphicFrame>
            <p:nvGraphicFramePr>
              <p:cNvPr id="7" name="内容占位符 3"/>
              <p:cNvGraphicFramePr>
                <a:graphicFrameLocks noGrp="1"/>
              </p:cNvGraphicFramePr>
              <p:nvPr>
                <p:ph idx="1"/>
                <p:extLst>
                  <p:ext uri="{D42A27DB-BD31-4B8C-83A1-F6EECF244321}">
                    <p14:modId xmlns:p14="http://schemas.microsoft.com/office/powerpoint/2010/main" val="2771022143"/>
                  </p:ext>
                </p:extLst>
              </p:nvPr>
            </p:nvGraphicFramePr>
            <p:xfrm>
              <a:off x="342900" y="1825625"/>
              <a:ext cx="7429500" cy="3711250"/>
            </p:xfrm>
            <a:graphic>
              <a:graphicData uri="http://schemas.openxmlformats.org/drawingml/2006/table">
                <a:tbl>
                  <a:tblPr firstRow="1" bandRow="1">
                    <a:tableStyleId>{5C22544A-7EE6-4342-B048-85BDC9FD1C3A}</a:tableStyleId>
                  </a:tblPr>
                  <a:tblGrid>
                    <a:gridCol w="801256">
                      <a:extLst>
                        <a:ext uri="{9D8B030D-6E8A-4147-A177-3AD203B41FA5}">
                          <a16:colId xmlns="" xmlns:a16="http://schemas.microsoft.com/office/drawing/2014/main" xmlns:a14="http://schemas.microsoft.com/office/drawing/2010/main" val="20000"/>
                        </a:ext>
                      </a:extLst>
                    </a:gridCol>
                    <a:gridCol w="1579994">
                      <a:extLst>
                        <a:ext uri="{9D8B030D-6E8A-4147-A177-3AD203B41FA5}">
                          <a16:colId xmlns="" xmlns:a16="http://schemas.microsoft.com/office/drawing/2014/main" xmlns:a14="http://schemas.microsoft.com/office/drawing/2010/main" val="20001"/>
                        </a:ext>
                      </a:extLst>
                    </a:gridCol>
                    <a:gridCol w="2895600"/>
                    <a:gridCol w="2152650"/>
                  </a:tblGrid>
                  <a:tr h="1098013">
                    <a:tc>
                      <a:txBody>
                        <a:bodyPr/>
                        <a:lstStyle/>
                        <a:p>
                          <a:pPr algn="r"/>
                          <a:r>
                            <a:rPr lang="en-US" altLang="zh-CN" sz="2400" dirty="0" smtClean="0">
                              <a:solidFill>
                                <a:schemeClr val="tx1"/>
                              </a:solidFill>
                            </a:rPr>
                            <a:t>max</a:t>
                          </a:r>
                          <a:endParaRPr lang="zh-CN" altLang="en-US"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blipFill rotWithShape="0">
                          <a:blip r:embed="rId3"/>
                          <a:stretch>
                            <a:fillRect l="-50385" r="-318462" b="-238889"/>
                          </a:stretch>
                        </a:blipFill>
                      </a:tcPr>
                    </a:tc>
                    <a:tc>
                      <a:txBody>
                        <a:bodyPr/>
                        <a:lstStyle/>
                        <a:p>
                          <a:pPr marL="0" indent="0" algn="ctr">
                            <a:buNone/>
                          </a:pPr>
                          <a:endParaRPr lang="en-US" altLang="zh-CN"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blipFill rotWithShape="0">
                          <a:blip r:embed="rId3"/>
                          <a:stretch>
                            <a:fillRect l="-245326" b="-238889"/>
                          </a:stretch>
                        </a:blipFill>
                      </a:tcPr>
                    </a:tc>
                    <a:extLst>
                      <a:ext uri="{0D108BD9-81ED-4DB2-BD59-A6C34878D82A}">
                        <a16:rowId xmlns="" xmlns:a16="http://schemas.microsoft.com/office/drawing/2014/main" xmlns:a14="http://schemas.microsoft.com/office/drawing/2010/main" val="10000"/>
                      </a:ext>
                    </a:extLst>
                  </a:tr>
                  <a:tr h="10292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smtClean="0">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0">
                          <a:blip r:embed="rId3"/>
                          <a:stretch>
                            <a:fillRect l="-50385" t="-105882" r="-318462" b="-152941"/>
                          </a:stretch>
                        </a:blip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0">
                          <a:blip r:embed="rId3"/>
                          <a:stretch>
                            <a:fillRect l="-82316" t="-105882" r="-74316" b="-152941"/>
                          </a:stretch>
                        </a:blip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0">
                          <a:blip r:embed="rId3"/>
                          <a:stretch>
                            <a:fillRect l="-245326" t="-105882" b="-152941"/>
                          </a:stretch>
                        </a:blipFill>
                      </a:tcPr>
                    </a:tc>
                    <a:extLst>
                      <a:ext uri="{0D108BD9-81ED-4DB2-BD59-A6C34878D82A}">
                        <a16:rowId xmlns="" xmlns:a16="http://schemas.microsoft.com/office/drawing/2014/main" xmlns:a14="http://schemas.microsoft.com/office/drawing/2010/main" val="10001"/>
                      </a:ext>
                    </a:extLst>
                  </a:tr>
                  <a:tr h="792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dirty="0" smtClean="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0">
                          <a:blip r:embed="rId3"/>
                          <a:stretch>
                            <a:fillRect l="-82316" t="-269231" r="-74316" b="-100000"/>
                          </a:stretch>
                        </a:blip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0">
                          <a:blip r:embed="rId3"/>
                          <a:stretch>
                            <a:fillRect l="-245326" t="-269231" b="-100000"/>
                          </a:stretch>
                        </a:blipFill>
                      </a:tcPr>
                    </a:tc>
                  </a:tr>
                  <a:tr h="792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0">
                          <a:blip r:embed="rId3"/>
                          <a:stretch>
                            <a:fillRect l="-50385" t="-369231" r="-31846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400" b="0" dirty="0" smtClean="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rotWithShape="0">
                          <a:blip r:embed="rId3"/>
                          <a:stretch>
                            <a:fillRect l="-245326" t="-369231"/>
                          </a:stretch>
                        </a:blipFill>
                      </a:tcPr>
                    </a:tc>
                  </a:tr>
                </a:tbl>
              </a:graphicData>
            </a:graphic>
          </p:graphicFrame>
        </mc:Fallback>
      </mc:AlternateContent>
      <p:sp>
        <p:nvSpPr>
          <p:cNvPr id="8" name="右箭头 7"/>
          <p:cNvSpPr/>
          <p:nvPr/>
        </p:nvSpPr>
        <p:spPr>
          <a:xfrm>
            <a:off x="2837258" y="3928900"/>
            <a:ext cx="2621757" cy="561974"/>
          </a:xfrm>
          <a:prstGeom prst="rightArrow">
            <a:avLst>
              <a:gd name="adj1" fmla="val 23626"/>
              <a:gd name="adj2" fmla="val 5563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24536723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建模技巧</a:t>
            </a:r>
            <a:r>
              <a:rPr lang="en-US" altLang="zh-CN"/>
              <a:t>.</a:t>
            </a:r>
            <a:r>
              <a:rPr lang="zh-CN" altLang="en-US"/>
              <a:t>分数线性规划*</a:t>
            </a:r>
            <a:r>
              <a:rPr lang="en-US" altLang="zh-CN"/>
              <a:t>.</a:t>
            </a:r>
            <a:r>
              <a:rPr lang="zh-CN" altLang="en-US"/>
              <a:t>迭代</a:t>
            </a:r>
            <a:endParaRPr lang="zh-CN" altLang="en-US" dirty="0"/>
          </a:p>
        </p:txBody>
      </p:sp>
      <mc:AlternateContent xmlns:mc="http://schemas.openxmlformats.org/markup-compatibility/2006" xmlns:a14="http://schemas.microsoft.com/office/drawing/2010/main">
        <mc:Choice Requires="a14">
          <p:graphicFrame>
            <p:nvGraphicFramePr>
              <p:cNvPr id="7" name="内容占位符 3"/>
              <p:cNvGraphicFramePr>
                <a:graphicFrameLocks noGrp="1"/>
              </p:cNvGraphicFramePr>
              <p:nvPr>
                <p:ph idx="1"/>
                <p:extLst/>
              </p:nvPr>
            </p:nvGraphicFramePr>
            <p:xfrm>
              <a:off x="250825" y="2073275"/>
              <a:ext cx="7477125" cy="4503250"/>
            </p:xfrm>
            <a:graphic>
              <a:graphicData uri="http://schemas.openxmlformats.org/drawingml/2006/table">
                <a:tbl>
                  <a:tblPr firstRow="1" bandRow="1">
                    <a:tableStyleId>{5C22544A-7EE6-4342-B048-85BDC9FD1C3A}</a:tableStyleId>
                  </a:tblPr>
                  <a:tblGrid>
                    <a:gridCol w="806392">
                      <a:extLst>
                        <a:ext uri="{9D8B030D-6E8A-4147-A177-3AD203B41FA5}">
                          <a16:colId xmlns:a16="http://schemas.microsoft.com/office/drawing/2014/main" val="20000"/>
                        </a:ext>
                      </a:extLst>
                    </a:gridCol>
                    <a:gridCol w="1407987">
                      <a:extLst>
                        <a:ext uri="{9D8B030D-6E8A-4147-A177-3AD203B41FA5}">
                          <a16:colId xmlns:a16="http://schemas.microsoft.com/office/drawing/2014/main" val="20001"/>
                        </a:ext>
                      </a:extLst>
                    </a:gridCol>
                    <a:gridCol w="2166449">
                      <a:extLst>
                        <a:ext uri="{9D8B030D-6E8A-4147-A177-3AD203B41FA5}">
                          <a16:colId xmlns:a16="http://schemas.microsoft.com/office/drawing/2014/main" val="20002"/>
                        </a:ext>
                      </a:extLst>
                    </a:gridCol>
                    <a:gridCol w="3096297">
                      <a:extLst>
                        <a:ext uri="{9D8B030D-6E8A-4147-A177-3AD203B41FA5}">
                          <a16:colId xmlns:a16="http://schemas.microsoft.com/office/drawing/2014/main" val="20003"/>
                        </a:ext>
                      </a:extLst>
                    </a:gridCol>
                  </a:tblGrid>
                  <a:tr h="1098013">
                    <a:tc>
                      <a:txBody>
                        <a:bodyPr/>
                        <a:lstStyle/>
                        <a:p>
                          <a:pPr algn="r"/>
                          <a:r>
                            <a:rPr lang="en-US" altLang="zh-CN" sz="2400" dirty="0">
                              <a:solidFill>
                                <a:schemeClr val="tx1"/>
                              </a:solidFill>
                            </a:rPr>
                            <a:t>max</a:t>
                          </a:r>
                          <a:endParaRPr lang="zh-CN" altLang="en-US"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indent="0" algn="ctr">
                            <a:buNone/>
                          </a:pPr>
                          <a14:m>
                            <m:oMathPara xmlns:m="http://schemas.openxmlformats.org/officeDocument/2006/math">
                              <m:oMathParaPr>
                                <m:jc m:val="left"/>
                              </m:oMathParaPr>
                              <m:oMath xmlns:m="http://schemas.openxmlformats.org/officeDocument/2006/math">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a:ln>
                                          <a:noFill/>
                                        </a:ln>
                                        <a:solidFill>
                                          <a:prstClr val="black"/>
                                        </a:solidFill>
                                        <a:effectLst/>
                                        <a:uLnTx/>
                                        <a:uFillTx/>
                                        <a:latin typeface="Cambria Math" panose="02040503050406030204" pitchFamily="18" charset="0"/>
                                        <a:cs typeface="+mn-cs"/>
                                      </a:rPr>
                                      <m:t>𝒙</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um>
                                  <m:den>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en>
                                </m:f>
                              </m:oMath>
                            </m:oMathPara>
                          </a14:m>
                          <a:endParaRPr lang="en-US" altLang="zh-CN"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f>
                                  <m:f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fPr>
                                  <m:num>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num>
                                  <m:den>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den>
                                </m:f>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oMath>
                            </m:oMathPara>
                          </a14:m>
                          <a:endParaRPr kumimoji="0" lang="en-US" altLang="zh-CN" sz="2400" b="0" i="0" u="none" strike="noStrike" kern="1200" cap="none" spc="0" normalizeH="0" baseline="0" noProof="0" dirty="0">
                            <a:ln>
                              <a:noFill/>
                            </a:ln>
                            <a:solidFill>
                              <a:prstClr val="black"/>
                            </a:solidFill>
                            <a:effectLst/>
                            <a:uLnTx/>
                            <a:uFillTx/>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 </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oMath>
                            </m:oMathPara>
                          </a14:m>
                          <a:endParaRPr kumimoji="0" lang="en-US" altLang="zh-CN" sz="2400" b="0" i="0" u="none" strike="noStrike" kern="1200" cap="none" spc="0" normalizeH="0" baseline="0" noProof="0" dirty="0">
                            <a:ln>
                              <a:noFill/>
                            </a:ln>
                            <a:solidFill>
                              <a:prstClr val="black"/>
                            </a:solidFill>
                            <a:effectLst/>
                            <a:uLnTx/>
                            <a:uFillTx/>
                            <a:latin typeface="+mn-lt"/>
                            <a:ea typeface="+mn-ea"/>
                            <a:cs typeface="+mn-cs"/>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292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𝑨𝒙</m:t>
                                </m:r>
                                <m:r>
                                  <a:rPr lang="en-US" altLang="zh-CN" sz="2400" i="1">
                                    <a:latin typeface="Cambria Math" panose="02040503050406030204" pitchFamily="18" charset="0"/>
                                  </a:rPr>
                                  <m:t>≤</m:t>
                                </m:r>
                                <m:r>
                                  <a:rPr lang="en-US" altLang="zh-CN" sz="2400" b="1" i="1">
                                    <a:latin typeface="Cambria Math" panose="02040503050406030204" pitchFamily="18" charset="0"/>
                                  </a:rPr>
                                  <m:t>𝒃</m:t>
                                </m:r>
                              </m:oMath>
                            </m:oMathPara>
                          </a14:m>
                          <a:endParaRPr lang="en-US" altLang="zh-CN"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400"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𝑨𝒙</m:t>
                                </m:r>
                                <m:r>
                                  <a:rPr lang="en-US" altLang="zh-CN" sz="2400" i="1">
                                    <a:latin typeface="Cambria Math" panose="02040503050406030204" pitchFamily="18" charset="0"/>
                                  </a:rPr>
                                  <m:t>≤</m:t>
                                </m:r>
                                <m:r>
                                  <a:rPr lang="en-US" altLang="zh-CN" sz="2400" b="1" i="1">
                                    <a:latin typeface="Cambria Math" panose="02040503050406030204" pitchFamily="18" charset="0"/>
                                  </a:rPr>
                                  <m:t>𝒃</m:t>
                                </m:r>
                              </m:oMath>
                            </m:oMathPara>
                          </a14:m>
                          <a:endParaRPr lang="en-US" altLang="zh-CN" sz="24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792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𝑛</m:t>
                                    </m:r>
                                  </m:sup>
                                </m:sSup>
                              </m:oMath>
                            </m:oMathPara>
                          </a14:m>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400"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𝑅</m:t>
                                    </m:r>
                                  </m:e>
                                  <m:sup>
                                    <m:r>
                                      <a:rPr lang="en-US" altLang="zh-CN" sz="2400" b="0" i="1" smtClean="0">
                                        <a:latin typeface="Cambria Math" panose="02040503050406030204" pitchFamily="18" charset="0"/>
                                      </a:rPr>
                                      <m:t>𝑛</m:t>
                                    </m:r>
                                  </m:sup>
                                </m:sSup>
                              </m:oMath>
                            </m:oMathPara>
                          </a14:m>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792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𝑔</m:t>
                                </m:r>
                                <m:d>
                                  <m:dPr>
                                    <m:ctrlPr>
                                      <a:rPr kumimoji="0" lang="en-US" altLang="zh-CN"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24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𝒙</m:t>
                                    </m:r>
                                  </m:e>
                                </m:d>
                              </m:oMath>
                            </m:oMathPara>
                          </a14:m>
                          <a:endParaRPr kumimoji="0" lang="en-US" altLang="zh-CN" sz="2400" b="0" i="0" u="none" strike="noStrike" kern="1200" cap="none" spc="0" normalizeH="0" baseline="0" noProof="0" dirty="0">
                            <a:ln>
                              <a:noFill/>
                            </a:ln>
                            <a:solidFill>
                              <a:prstClr val="black"/>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792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400" b="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反复迭代直到 </a:t>
                          </a:r>
                          <a14:m>
                            <m:oMath xmlns:m="http://schemas.openxmlformats.org/officeDocument/2006/math">
                              <m:sSub>
                                <m:sSubPr>
                                  <m:ctrlP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𝜆</m:t>
                                  </m:r>
                                </m:e>
                                <m: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𝑘</m:t>
                                  </m:r>
                                </m:sub>
                              </m:sSub>
                              <m:r>
                                <a:rPr kumimoji="0" lang="en-US" altLang="zh-CN" sz="20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oMath>
                          </a14:m>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mc:Choice>
        <mc:Fallback xmlns="">
          <p:graphicFrame>
            <p:nvGraphicFramePr>
              <p:cNvPr id="7" name="内容占位符 3"/>
              <p:cNvGraphicFramePr>
                <a:graphicFrameLocks noGrp="1"/>
              </p:cNvGraphicFramePr>
              <p:nvPr>
                <p:ph idx="1"/>
                <p:extLst>
                  <p:ext uri="{D42A27DB-BD31-4B8C-83A1-F6EECF244321}">
                    <p14:modId xmlns:p14="http://schemas.microsoft.com/office/powerpoint/2010/main" val="2704896361"/>
                  </p:ext>
                </p:extLst>
              </p:nvPr>
            </p:nvGraphicFramePr>
            <p:xfrm>
              <a:off x="342899" y="1825625"/>
              <a:ext cx="7477125" cy="4503250"/>
            </p:xfrm>
            <a:graphic>
              <a:graphicData uri="http://schemas.openxmlformats.org/drawingml/2006/table">
                <a:tbl>
                  <a:tblPr firstRow="1" bandRow="1">
                    <a:tableStyleId>{5C22544A-7EE6-4342-B048-85BDC9FD1C3A}</a:tableStyleId>
                  </a:tblPr>
                  <a:tblGrid>
                    <a:gridCol w="806392">
                      <a:extLst>
                        <a:ext uri="{9D8B030D-6E8A-4147-A177-3AD203B41FA5}">
                          <a16:colId xmlns:a16="http://schemas.microsoft.com/office/drawing/2014/main" val="20000"/>
                        </a:ext>
                      </a:extLst>
                    </a:gridCol>
                    <a:gridCol w="1407987">
                      <a:extLst>
                        <a:ext uri="{9D8B030D-6E8A-4147-A177-3AD203B41FA5}">
                          <a16:colId xmlns:a16="http://schemas.microsoft.com/office/drawing/2014/main" val="20001"/>
                        </a:ext>
                      </a:extLst>
                    </a:gridCol>
                    <a:gridCol w="2166449">
                      <a:extLst>
                        <a:ext uri="{9D8B030D-6E8A-4147-A177-3AD203B41FA5}">
                          <a16:colId xmlns:a16="http://schemas.microsoft.com/office/drawing/2014/main" val="20002"/>
                        </a:ext>
                      </a:extLst>
                    </a:gridCol>
                    <a:gridCol w="3096297">
                      <a:extLst>
                        <a:ext uri="{9D8B030D-6E8A-4147-A177-3AD203B41FA5}">
                          <a16:colId xmlns:a16="http://schemas.microsoft.com/office/drawing/2014/main" val="20003"/>
                        </a:ext>
                      </a:extLst>
                    </a:gridCol>
                  </a:tblGrid>
                  <a:tr h="1098013">
                    <a:tc>
                      <a:txBody>
                        <a:bodyPr/>
                        <a:lstStyle/>
                        <a:p>
                          <a:pPr algn="r"/>
                          <a:r>
                            <a:rPr lang="en-US" altLang="zh-CN" sz="2400" dirty="0" smtClean="0">
                              <a:solidFill>
                                <a:schemeClr val="tx1"/>
                              </a:solidFill>
                            </a:rPr>
                            <a:t>max</a:t>
                          </a:r>
                          <a:endParaRPr lang="zh-CN" altLang="en-US" sz="2400" dirty="0">
                            <a:solidFill>
                              <a:schemeClr val="tx1"/>
                            </a:solidFill>
                          </a:endParaRPr>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57143" r="-374026" b="-311111"/>
                          </a:stretch>
                        </a:blipFill>
                      </a:tcPr>
                    </a:tc>
                    <a:tc>
                      <a:txBody>
                        <a:bodyPr/>
                        <a:lstStyle/>
                        <a:p>
                          <a:endParaRPr lang="zh-CN"/>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101966" r="-142697" b="-311111"/>
                          </a:stretch>
                        </a:blipFill>
                      </a:tcPr>
                    </a:tc>
                    <a:tc>
                      <a:txBody>
                        <a:bodyPr/>
                        <a:lstStyle/>
                        <a:p>
                          <a:endParaRPr lang="zh-CN"/>
                        </a:p>
                      </a:txBody>
                      <a:tcPr anchor="ctr">
                        <a:lnL w="12700" cmpd="sng">
                          <a:noFill/>
                        </a:lnL>
                        <a:lnR w="12700" cmpd="sng">
                          <a:noFill/>
                        </a:lnR>
                        <a:lnT w="12700" cmpd="sng">
                          <a:noFill/>
                        </a:lnT>
                        <a:lnB w="38100" cmpd="sng">
                          <a:noFill/>
                        </a:lnB>
                        <a:lnTlToBr w="12700" cmpd="sng">
                          <a:noFill/>
                          <a:prstDash val="solid"/>
                        </a:lnTlToBr>
                        <a:lnBlToTr w="12700" cmpd="sng">
                          <a:noFill/>
                          <a:prstDash val="solid"/>
                        </a:lnBlToTr>
                        <a:blipFill>
                          <a:blip r:embed="rId3"/>
                          <a:stretch>
                            <a:fillRect l="-141535" b="-311111"/>
                          </a:stretch>
                        </a:blipFill>
                      </a:tcPr>
                    </a:tc>
                    <a:extLst>
                      <a:ext uri="{0D108BD9-81ED-4DB2-BD59-A6C34878D82A}">
                        <a16:rowId xmlns:a16="http://schemas.microsoft.com/office/drawing/2014/main" val="10000"/>
                      </a:ext>
                    </a:extLst>
                  </a:tr>
                  <a:tr h="1029237">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smtClean="0">
                              <a:ln>
                                <a:noFill/>
                              </a:ln>
                              <a:solidFill>
                                <a:schemeClr val="tx1"/>
                              </a:solidFill>
                              <a:effectLst/>
                              <a:uLnTx/>
                              <a:uFillTx/>
                              <a:latin typeface="+mn-lt"/>
                              <a:ea typeface="+mn-ea"/>
                              <a:cs typeface="+mn-cs"/>
                            </a:rPr>
                            <a:t>s.t.</a:t>
                          </a: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7143" t="-105882" r="-374026" b="-229412"/>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400"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1535" t="-105882" b="-229412"/>
                          </a:stretch>
                        </a:blipFill>
                      </a:tcPr>
                    </a:tc>
                    <a:extLst>
                      <a:ext uri="{0D108BD9-81ED-4DB2-BD59-A6C34878D82A}">
                        <a16:rowId xmlns:a16="http://schemas.microsoft.com/office/drawing/2014/main" val="10001"/>
                      </a:ext>
                    </a:extLst>
                  </a:tr>
                  <a:tr h="792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57143" t="-269231" r="-374026" b="-200000"/>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2400" b="1" dirty="0">
                            <a:solidFill>
                              <a:schemeClr val="tx1"/>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1535" t="-269231" b="-200000"/>
                          </a:stretch>
                        </a:blipFill>
                      </a:tcPr>
                    </a:tc>
                    <a:extLst>
                      <a:ext uri="{0D108BD9-81ED-4DB2-BD59-A6C34878D82A}">
                        <a16:rowId xmlns:a16="http://schemas.microsoft.com/office/drawing/2014/main" val="10002"/>
                      </a:ext>
                    </a:extLst>
                  </a:tr>
                  <a:tr h="792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dirty="0" smtClean="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400" b="0" dirty="0" smtClean="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1535" t="-369231" b="-100000"/>
                          </a:stretch>
                        </a:blipFill>
                      </a:tcPr>
                    </a:tc>
                    <a:extLst>
                      <a:ext uri="{0D108BD9-81ED-4DB2-BD59-A6C34878D82A}">
                        <a16:rowId xmlns:a16="http://schemas.microsoft.com/office/drawing/2014/main" val="10003"/>
                      </a:ext>
                    </a:extLst>
                  </a:tr>
                  <a:tr h="792000">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endParaRPr kumimoji="0" lang="en-US" altLang="zh-CN" sz="2400" b="1" i="0" u="none" strike="noStrike" kern="1200" cap="none" spc="0" normalizeH="0" baseline="0" noProof="0" dirty="0" smtClean="0">
                            <a:ln>
                              <a:noFill/>
                            </a:ln>
                            <a:solidFill>
                              <a:schemeClr val="tx1"/>
                            </a:solidFill>
                            <a:effectLst/>
                            <a:uLnTx/>
                            <a:uFillTx/>
                            <a:latin typeface="+mn-lt"/>
                            <a:ea typeface="+mn-ea"/>
                            <a:cs typeface="+mn-cs"/>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2400" b="0" dirty="0" smtClean="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altLang="zh-CN" sz="2400" b="0" dirty="0" smtClean="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endParaRPr lang="zh-CN"/>
                        </a:p>
                      </a:txBody>
                      <a:tcP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141535" t="-469231"/>
                          </a:stretch>
                        </a:blipFill>
                      </a:tcPr>
                    </a:tc>
                    <a:extLst>
                      <a:ext uri="{0D108BD9-81ED-4DB2-BD59-A6C34878D82A}">
                        <a16:rowId xmlns:a16="http://schemas.microsoft.com/office/drawing/2014/main" val="10004"/>
                      </a:ext>
                    </a:extLst>
                  </a:tr>
                </a:tbl>
              </a:graphicData>
            </a:graphic>
          </p:graphicFrame>
        </mc:Fallback>
      </mc:AlternateContent>
      <p:sp>
        <p:nvSpPr>
          <p:cNvPr id="8" name="右箭头 7"/>
          <p:cNvSpPr/>
          <p:nvPr/>
        </p:nvSpPr>
        <p:spPr>
          <a:xfrm>
            <a:off x="2400301" y="2867026"/>
            <a:ext cx="2171699" cy="561974"/>
          </a:xfrm>
          <a:prstGeom prst="rightArrow">
            <a:avLst>
              <a:gd name="adj1" fmla="val 23626"/>
              <a:gd name="adj2" fmla="val 55637"/>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258615214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建模技巧</a:t>
            </a:r>
            <a:r>
              <a:rPr lang="en-US" altLang="zh-CN" dirty="0"/>
              <a:t>.</a:t>
            </a:r>
            <a:r>
              <a:rPr lang="zh-CN" altLang="en-US" dirty="0"/>
              <a:t>随机规划与稳健优化*</a:t>
            </a:r>
          </a:p>
        </p:txBody>
      </p:sp>
      <p:sp>
        <p:nvSpPr>
          <p:cNvPr id="3" name="内容占位符 2"/>
          <p:cNvSpPr>
            <a:spLocks noGrp="1"/>
          </p:cNvSpPr>
          <p:nvPr>
            <p:ph idx="1"/>
          </p:nvPr>
        </p:nvSpPr>
        <p:spPr/>
        <p:txBody>
          <a:bodyPr>
            <a:normAutofit/>
          </a:bodyPr>
          <a:lstStyle/>
          <a:p>
            <a:r>
              <a:rPr lang="en-US" altLang="zh-CN" dirty="0"/>
              <a:t>Stochastic Programming</a:t>
            </a:r>
          </a:p>
          <a:p>
            <a:pPr lvl="1"/>
            <a:r>
              <a:rPr lang="en-US" altLang="zh-CN" dirty="0"/>
              <a:t>Mean-Risk Model</a:t>
            </a:r>
          </a:p>
          <a:p>
            <a:pPr lvl="1"/>
            <a:r>
              <a:rPr lang="en-US" altLang="zh-CN" dirty="0"/>
              <a:t>Recourse Model</a:t>
            </a:r>
          </a:p>
          <a:p>
            <a:pPr lvl="1"/>
            <a:r>
              <a:rPr lang="en-US" altLang="zh-CN" dirty="0"/>
              <a:t>Chance-Constrained Model</a:t>
            </a:r>
          </a:p>
          <a:p>
            <a:r>
              <a:rPr lang="en-US" altLang="zh-CN" dirty="0"/>
              <a:t>Robust Optimization</a:t>
            </a:r>
          </a:p>
          <a:p>
            <a:pPr lvl="1"/>
            <a:r>
              <a:rPr lang="en-US" altLang="zh-CN" dirty="0"/>
              <a:t>Worst-Case Hedge</a:t>
            </a:r>
          </a:p>
          <a:p>
            <a:pPr lvl="1"/>
            <a:r>
              <a:rPr lang="en-US" altLang="zh-CN" dirty="0"/>
              <a:t>Minimax Regret</a:t>
            </a:r>
          </a:p>
          <a:p>
            <a:pPr lvl="1"/>
            <a:r>
              <a:rPr lang="en-US" altLang="zh-CN" dirty="0"/>
              <a:t>Uncertainty Sets</a:t>
            </a:r>
            <a:endParaRPr lang="zh-CN" altLang="en-US" dirty="0"/>
          </a:p>
        </p:txBody>
      </p:sp>
    </p:spTree>
    <p:extLst>
      <p:ext uri="{BB962C8B-B14F-4D97-AF65-F5344CB8AC3E}">
        <p14:creationId xmlns:p14="http://schemas.microsoft.com/office/powerpoint/2010/main" val="378091840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数学规划</a:t>
            </a:r>
            <a:r>
              <a:rPr lang="en-US" altLang="zh-CN" dirty="0"/>
              <a:t>.</a:t>
            </a:r>
            <a:r>
              <a:rPr lang="zh-CN" altLang="en-US" dirty="0"/>
              <a:t>求解器</a:t>
            </a:r>
          </a:p>
        </p:txBody>
      </p:sp>
      <p:sp>
        <p:nvSpPr>
          <p:cNvPr id="4" name="文本占位符 3"/>
          <p:cNvSpPr>
            <a:spLocks noGrp="1"/>
          </p:cNvSpPr>
          <p:nvPr>
            <p:ph type="body" idx="1"/>
          </p:nvPr>
        </p:nvSpPr>
        <p:spPr/>
        <p:txBody>
          <a:bodyPr/>
          <a:lstStyle/>
          <a:p>
            <a:r>
              <a:rPr lang="zh-CN" altLang="en-US" dirty="0"/>
              <a:t>商业求解器</a:t>
            </a:r>
          </a:p>
        </p:txBody>
      </p:sp>
      <p:sp>
        <p:nvSpPr>
          <p:cNvPr id="3" name="内容占位符 2"/>
          <p:cNvSpPr>
            <a:spLocks noGrp="1"/>
          </p:cNvSpPr>
          <p:nvPr>
            <p:ph sz="half" idx="2"/>
          </p:nvPr>
        </p:nvSpPr>
        <p:spPr/>
        <p:txBody>
          <a:bodyPr>
            <a:normAutofit/>
          </a:bodyPr>
          <a:lstStyle/>
          <a:p>
            <a:r>
              <a:rPr lang="en-US" altLang="zh-CN" dirty="0">
                <a:hlinkClick r:id="rId3"/>
              </a:rPr>
              <a:t>Gurobi</a:t>
            </a:r>
            <a:endParaRPr lang="zh-CN" altLang="en-US" dirty="0"/>
          </a:p>
          <a:p>
            <a:pPr lvl="1"/>
            <a:r>
              <a:rPr lang="zh-CN" altLang="en-US" dirty="0"/>
              <a:t>目前最高效的求解器</a:t>
            </a:r>
          </a:p>
          <a:p>
            <a:pPr lvl="1"/>
            <a:r>
              <a:rPr lang="zh-CN" altLang="en-US" dirty="0"/>
              <a:t>支持免费学术许可证申请</a:t>
            </a:r>
          </a:p>
          <a:p>
            <a:r>
              <a:rPr lang="en-US" altLang="zh-CN" dirty="0">
                <a:hlinkClick r:id="rId4"/>
              </a:rPr>
              <a:t>CPLEX</a:t>
            </a:r>
            <a:endParaRPr lang="zh-CN" altLang="en-US" dirty="0"/>
          </a:p>
          <a:p>
            <a:pPr lvl="1"/>
            <a:r>
              <a:rPr lang="en-US" altLang="zh-CN" dirty="0"/>
              <a:t>IBM</a:t>
            </a:r>
            <a:r>
              <a:rPr lang="zh-CN" altLang="en-US" dirty="0"/>
              <a:t>旗下的</a:t>
            </a:r>
            <a:r>
              <a:rPr lang="en-US" altLang="zh-CN" dirty="0"/>
              <a:t>“</a:t>
            </a:r>
            <a:r>
              <a:rPr lang="zh-CN" altLang="en-US" dirty="0"/>
              <a:t>行业标准</a:t>
            </a:r>
            <a:r>
              <a:rPr lang="en-US" altLang="zh-CN" dirty="0"/>
              <a:t>”</a:t>
            </a:r>
            <a:endParaRPr lang="zh-CN" altLang="en-US" dirty="0"/>
          </a:p>
          <a:p>
            <a:r>
              <a:rPr lang="en-US" altLang="zh-CN" dirty="0">
                <a:hlinkClick r:id="rId5"/>
              </a:rPr>
              <a:t>Xpress</a:t>
            </a:r>
            <a:endParaRPr lang="en-US" altLang="zh-CN" dirty="0"/>
          </a:p>
          <a:p>
            <a:r>
              <a:rPr lang="en-US" altLang="zh-CN" dirty="0">
                <a:hlinkClick r:id="rId6"/>
              </a:rPr>
              <a:t>Lindo</a:t>
            </a:r>
            <a:endParaRPr lang="en-US" altLang="zh-CN" dirty="0"/>
          </a:p>
          <a:p>
            <a:pPr lvl="1"/>
            <a:endParaRPr lang="zh-CN" altLang="en-US" dirty="0"/>
          </a:p>
        </p:txBody>
      </p:sp>
      <p:sp>
        <p:nvSpPr>
          <p:cNvPr id="5" name="文本占位符 4"/>
          <p:cNvSpPr>
            <a:spLocks noGrp="1"/>
          </p:cNvSpPr>
          <p:nvPr>
            <p:ph type="body" sz="quarter" idx="3"/>
          </p:nvPr>
        </p:nvSpPr>
        <p:spPr/>
        <p:txBody>
          <a:bodyPr/>
          <a:lstStyle/>
          <a:p>
            <a:r>
              <a:rPr lang="zh-CN" altLang="en-US" dirty="0"/>
              <a:t>开源求解器</a:t>
            </a:r>
          </a:p>
        </p:txBody>
      </p:sp>
      <p:sp>
        <p:nvSpPr>
          <p:cNvPr id="6" name="内容占位符 5"/>
          <p:cNvSpPr>
            <a:spLocks noGrp="1"/>
          </p:cNvSpPr>
          <p:nvPr>
            <p:ph sz="quarter" idx="4"/>
          </p:nvPr>
        </p:nvSpPr>
        <p:spPr/>
        <p:txBody>
          <a:bodyPr>
            <a:normAutofit/>
          </a:bodyPr>
          <a:lstStyle/>
          <a:p>
            <a:r>
              <a:rPr lang="en-US" altLang="zh-CN" dirty="0">
                <a:hlinkClick r:id="rId7"/>
              </a:rPr>
              <a:t>SCIP</a:t>
            </a:r>
            <a:endParaRPr lang="zh-CN" altLang="en-US" dirty="0"/>
          </a:p>
          <a:p>
            <a:pPr lvl="1"/>
            <a:r>
              <a:rPr lang="zh-CN" altLang="en-US" dirty="0"/>
              <a:t>号称最快的开源求解器</a:t>
            </a:r>
          </a:p>
          <a:p>
            <a:r>
              <a:rPr lang="en-US" altLang="zh-CN" dirty="0">
                <a:hlinkClick r:id="rId8"/>
              </a:rPr>
              <a:t>COIN-OR</a:t>
            </a:r>
            <a:endParaRPr lang="zh-CN" altLang="en-US" dirty="0"/>
          </a:p>
          <a:p>
            <a:pPr lvl="1"/>
            <a:r>
              <a:rPr lang="zh-CN" altLang="en-US" dirty="0"/>
              <a:t>功能繁多的运筹学工具包</a:t>
            </a:r>
            <a:endParaRPr lang="en-US" altLang="zh-CN" dirty="0"/>
          </a:p>
          <a:p>
            <a:r>
              <a:rPr lang="en-US" altLang="zh-CN" dirty="0">
                <a:hlinkClick r:id="rId9"/>
              </a:rPr>
              <a:t>or-tools</a:t>
            </a:r>
            <a:endParaRPr lang="en-US" altLang="zh-CN" dirty="0"/>
          </a:p>
          <a:p>
            <a:pPr lvl="1"/>
            <a:r>
              <a:rPr lang="en-US" altLang="zh-CN" dirty="0"/>
              <a:t>Google </a:t>
            </a:r>
            <a:r>
              <a:rPr lang="zh-CN" altLang="en-US" dirty="0"/>
              <a:t>的经典算法库</a:t>
            </a:r>
            <a:endParaRPr lang="en-US" altLang="zh-CN" dirty="0"/>
          </a:p>
          <a:p>
            <a:pPr lvl="1"/>
            <a:r>
              <a:rPr lang="zh-CN" altLang="en-US" dirty="0"/>
              <a:t>统一接口封装其他求解器</a:t>
            </a:r>
            <a:endParaRPr lang="en-US" altLang="zh-CN" dirty="0"/>
          </a:p>
        </p:txBody>
      </p:sp>
    </p:spTree>
    <p:extLst>
      <p:ext uri="{BB962C8B-B14F-4D97-AF65-F5344CB8AC3E}">
        <p14:creationId xmlns:p14="http://schemas.microsoft.com/office/powerpoint/2010/main" val="6039490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数学规划</a:t>
            </a:r>
            <a:r>
              <a:rPr lang="en-US" altLang="zh-CN" dirty="0"/>
              <a:t>.</a:t>
            </a:r>
            <a:r>
              <a:rPr lang="zh-CN" altLang="en-US" dirty="0"/>
              <a:t>求解器</a:t>
            </a:r>
            <a:r>
              <a:rPr lang="en-US" altLang="zh-CN" dirty="0"/>
              <a:t>.</a:t>
            </a:r>
            <a:r>
              <a:rPr lang="zh-CN" altLang="en-US" dirty="0"/>
              <a:t>使用方法</a:t>
            </a: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normAutofit/>
              </a:bodyPr>
              <a:lstStyle/>
              <a:p>
                <a:r>
                  <a:rPr lang="zh-CN" altLang="en-US" dirty="0"/>
                  <a:t>应用程序接口 </a:t>
                </a:r>
                <a:r>
                  <a:rPr lang="en-US" altLang="zh-CN" dirty="0"/>
                  <a:t>(</a:t>
                </a:r>
                <a:r>
                  <a:rPr lang="zh-CN" altLang="en-US" dirty="0"/>
                  <a:t>最常用</a:t>
                </a:r>
                <a:r>
                  <a:rPr lang="en-US" altLang="zh-CN" dirty="0"/>
                  <a:t>)</a:t>
                </a:r>
                <a:endParaRPr lang="zh-CN" altLang="en-US" dirty="0"/>
              </a:p>
              <a:p>
                <a:pPr lvl="1"/>
                <a:r>
                  <a:rPr lang="zh-CN" altLang="en-US" dirty="0"/>
                  <a:t>添加决策变量 </a:t>
                </a:r>
                <a14:m>
                  <m:oMath xmlns:m="http://schemas.openxmlformats.org/officeDocument/2006/math">
                    <m:r>
                      <a:rPr lang="zh-CN" altLang="en-US" i="1" smtClean="0">
                        <a:latin typeface="Cambria Math" panose="02040503050406030204" pitchFamily="18" charset="0"/>
                      </a:rPr>
                      <m:t>→</m:t>
                    </m:r>
                  </m:oMath>
                </a14:m>
                <a:r>
                  <a:rPr lang="en-US" altLang="zh-CN" dirty="0"/>
                  <a:t> </a:t>
                </a:r>
                <a:r>
                  <a:rPr lang="zh-CN" altLang="en-US" dirty="0"/>
                  <a:t>添加目标函数 </a:t>
                </a:r>
                <a14:m>
                  <m:oMath xmlns:m="http://schemas.openxmlformats.org/officeDocument/2006/math">
                    <m:r>
                      <a:rPr lang="zh-CN" altLang="en-US" i="1">
                        <a:latin typeface="Cambria Math" panose="02040503050406030204" pitchFamily="18" charset="0"/>
                      </a:rPr>
                      <m:t>→</m:t>
                    </m:r>
                  </m:oMath>
                </a14:m>
                <a:r>
                  <a:rPr lang="zh-CN" altLang="en-US" dirty="0"/>
                  <a:t> 添加约束</a:t>
                </a:r>
                <a:br>
                  <a:rPr lang="en-US" altLang="zh-CN" dirty="0"/>
                </a:br>
                <a14:m>
                  <m:oMath xmlns:m="http://schemas.openxmlformats.org/officeDocument/2006/math">
                    <m:r>
                      <a:rPr lang="zh-CN" altLang="en-US" i="1">
                        <a:latin typeface="Cambria Math" panose="02040503050406030204" pitchFamily="18" charset="0"/>
                      </a:rPr>
                      <m:t>→</m:t>
                    </m:r>
                  </m:oMath>
                </a14:m>
                <a:r>
                  <a:rPr lang="zh-CN" altLang="en-US" dirty="0"/>
                  <a:t> 求解 </a:t>
                </a:r>
                <a14:m>
                  <m:oMath xmlns:m="http://schemas.openxmlformats.org/officeDocument/2006/math">
                    <m:r>
                      <a:rPr lang="zh-CN" altLang="en-US" i="1" smtClean="0">
                        <a:latin typeface="Cambria Math" panose="02040503050406030204" pitchFamily="18" charset="0"/>
                      </a:rPr>
                      <m:t>→</m:t>
                    </m:r>
                  </m:oMath>
                </a14:m>
                <a:r>
                  <a:rPr lang="zh-CN" altLang="en-US" dirty="0"/>
                  <a:t> 获取最优决策变量取值 </a:t>
                </a:r>
                <a:r>
                  <a:rPr lang="en-US" altLang="zh-CN" dirty="0"/>
                  <a:t>(</a:t>
                </a:r>
                <a:r>
                  <a:rPr lang="zh-CN" altLang="en-US" dirty="0">
                    <a:hlinkClick r:id="rId3"/>
                  </a:rPr>
                  <a:t>代表性官方示例</a:t>
                </a:r>
                <a:r>
                  <a:rPr lang="en-US" altLang="zh-CN" dirty="0"/>
                  <a:t>)</a:t>
                </a:r>
              </a:p>
              <a:p>
                <a:r>
                  <a:rPr lang="zh-CN" altLang="en-US" dirty="0"/>
                  <a:t>标准建模语言</a:t>
                </a:r>
              </a:p>
              <a:p>
                <a:pPr lvl="1"/>
                <a:r>
                  <a:rPr lang="en-US" altLang="zh-CN" u="sng" dirty="0">
                    <a:hlinkClick r:id="rId4"/>
                  </a:rPr>
                  <a:t>http://www.gurobi.com/documentation/7.5/refman/model_file_formats.html</a:t>
                </a:r>
                <a:endParaRPr lang="en-US" altLang="zh-CN" u="sng" dirty="0"/>
              </a:p>
              <a:p>
                <a:r>
                  <a:rPr lang="zh-CN" altLang="en-US" dirty="0"/>
                  <a:t>交互式命令行接口</a:t>
                </a:r>
                <a:endParaRPr lang="en-US" altLang="zh-CN" dirty="0"/>
              </a:p>
              <a:p>
                <a:pPr lvl="1"/>
                <a:r>
                  <a:rPr lang="en-US" altLang="zh-CN" dirty="0"/>
                  <a:t>Gurobi </a:t>
                </a:r>
                <a:r>
                  <a:rPr lang="zh-CN" altLang="en-US" dirty="0"/>
                  <a:t>的 </a:t>
                </a:r>
                <a:r>
                  <a:rPr lang="en-US" altLang="zh-CN" dirty="0"/>
                  <a:t>python </a:t>
                </a:r>
                <a:r>
                  <a:rPr lang="zh-CN" altLang="en-US" dirty="0"/>
                  <a:t>接口</a:t>
                </a:r>
              </a:p>
              <a:p>
                <a:r>
                  <a:rPr lang="zh-CN" altLang="en-US" dirty="0"/>
                  <a:t>专用建模语言</a:t>
                </a:r>
                <a:endParaRPr lang="en-US" altLang="zh-CN" dirty="0"/>
              </a:p>
              <a:p>
                <a:pPr lvl="1"/>
                <a:r>
                  <a:rPr lang="en-US" altLang="zh-CN" dirty="0"/>
                  <a:t>CPLEX </a:t>
                </a:r>
                <a:r>
                  <a:rPr lang="zh-CN" altLang="en-US" dirty="0"/>
                  <a:t>的 </a:t>
                </a:r>
                <a:r>
                  <a:rPr lang="en-US" altLang="zh-CN" dirty="0"/>
                  <a:t>OPL</a:t>
                </a:r>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5"/>
                <a:stretch>
                  <a:fillRect l="-140" t="-1185" r="-2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874891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数学规划</a:t>
            </a:r>
            <a:r>
              <a:rPr lang="en-US" altLang="zh-CN" dirty="0"/>
              <a:t>.</a:t>
            </a:r>
            <a:r>
              <a:rPr lang="zh-CN" altLang="en-US" dirty="0"/>
              <a:t>求解器</a:t>
            </a:r>
            <a:r>
              <a:rPr lang="en-US" altLang="zh-CN" dirty="0"/>
              <a:t>.</a:t>
            </a:r>
            <a:r>
              <a:rPr lang="zh-CN" altLang="en-US" dirty="0"/>
              <a:t>实现难点*</a:t>
            </a:r>
          </a:p>
        </p:txBody>
      </p:sp>
      <p:sp>
        <p:nvSpPr>
          <p:cNvPr id="3" name="内容占位符 2"/>
          <p:cNvSpPr>
            <a:spLocks noGrp="1"/>
          </p:cNvSpPr>
          <p:nvPr>
            <p:ph idx="1"/>
          </p:nvPr>
        </p:nvSpPr>
        <p:spPr/>
        <p:txBody>
          <a:bodyPr/>
          <a:lstStyle/>
          <a:p>
            <a:r>
              <a:rPr lang="zh-CN" altLang="en-US" dirty="0"/>
              <a:t>数值误差</a:t>
            </a:r>
            <a:endParaRPr lang="en-US" altLang="zh-CN" dirty="0"/>
          </a:p>
          <a:p>
            <a:pPr lvl="1"/>
            <a:r>
              <a:rPr lang="en-US" altLang="zh-CN" dirty="0">
                <a:hlinkClick r:id="rId3"/>
              </a:rPr>
              <a:t>http://files.gurobi.com/Numerics.pdf</a:t>
            </a:r>
            <a:endParaRPr lang="en-US" altLang="zh-CN" dirty="0"/>
          </a:p>
          <a:p>
            <a:pPr lvl="1"/>
            <a:r>
              <a:rPr lang="zh-CN" altLang="en-US" dirty="0"/>
              <a:t>实数运算 </a:t>
            </a:r>
            <a:r>
              <a:rPr lang="en-US" altLang="zh-CN" dirty="0"/>
              <a:t>(</a:t>
            </a:r>
            <a:r>
              <a:rPr lang="en-US" altLang="zh-CN" dirty="0" err="1"/>
              <a:t>gmp</a:t>
            </a:r>
            <a:r>
              <a:rPr lang="en-US" altLang="zh-CN" dirty="0"/>
              <a:t>)</a:t>
            </a:r>
          </a:p>
          <a:p>
            <a:pPr lvl="1"/>
            <a:r>
              <a:rPr lang="zh-CN" altLang="en-US" dirty="0"/>
              <a:t>定期修正</a:t>
            </a:r>
            <a:endParaRPr lang="en-US" altLang="zh-CN" dirty="0"/>
          </a:p>
          <a:p>
            <a:r>
              <a:rPr lang="zh-CN" altLang="en-US" dirty="0"/>
              <a:t>稀疏矩阵</a:t>
            </a:r>
            <a:endParaRPr lang="en-US" altLang="zh-CN" dirty="0"/>
          </a:p>
          <a:p>
            <a:r>
              <a:rPr lang="zh-CN" altLang="en-US" dirty="0"/>
              <a:t>分支限界</a:t>
            </a:r>
          </a:p>
        </p:txBody>
      </p:sp>
    </p:spTree>
    <p:extLst>
      <p:ext uri="{BB962C8B-B14F-4D97-AF65-F5344CB8AC3E}">
        <p14:creationId xmlns:p14="http://schemas.microsoft.com/office/powerpoint/2010/main" val="33766869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r>
              <a:rPr lang="zh-CN" altLang="en-US" dirty="0"/>
              <a:t>科学并不能解释世界运转的原理，科学只能使用看似合理而自洽的体系描述世界的运转模式</a:t>
            </a:r>
          </a:p>
          <a:p>
            <a:r>
              <a:rPr lang="zh-CN" altLang="en-US" dirty="0"/>
              <a:t>用数学的语言来描述运转模式，便是数学建模</a:t>
            </a:r>
          </a:p>
          <a:p>
            <a:r>
              <a:rPr lang="zh-CN" altLang="en-US" dirty="0"/>
              <a:t>一个给定的模型，确定了系统中什么可能出现，什么不可能出现，以及系统会向什么状态收敛</a:t>
            </a:r>
          </a:p>
          <a:p>
            <a:r>
              <a:rPr lang="zh-CN" altLang="en-US" dirty="0"/>
              <a:t>实用的模型应在准确性与简洁性之间达成巧妙的平衡</a:t>
            </a:r>
          </a:p>
        </p:txBody>
      </p:sp>
      <mc:AlternateContent xmlns:mc="http://schemas.openxmlformats.org/markup-compatibility/2006" xmlns:a14="http://schemas.microsoft.com/office/drawing/2010/main">
        <mc:Choice Requires="a14">
          <p:sp>
            <p:nvSpPr>
              <p:cNvPr id="4" name="矩形 3"/>
              <p:cNvSpPr/>
              <p:nvPr/>
            </p:nvSpPr>
            <p:spPr>
              <a:xfrm>
                <a:off x="5941760" y="4943779"/>
                <a:ext cx="125649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1" i="0">
                          <a:latin typeface="Cambria Math" panose="02040503050406030204" pitchFamily="18" charset="0"/>
                          <a:ea typeface="微软雅黑" panose="020B0503020204020204" pitchFamily="34" charset="-122"/>
                        </a:rPr>
                        <m:t>𝐅</m:t>
                      </m:r>
                      <m:r>
                        <a:rPr lang="en-US" altLang="zh-CN" sz="2400" b="0" i="1">
                          <a:latin typeface="Cambria Math" panose="02040503050406030204" pitchFamily="18" charset="0"/>
                          <a:ea typeface="微软雅黑" panose="020B0503020204020204" pitchFamily="34" charset="-122"/>
                        </a:rPr>
                        <m:t>=</m:t>
                      </m:r>
                      <m:r>
                        <a:rPr lang="en-US" altLang="zh-CN" sz="2400" b="0" i="1">
                          <a:latin typeface="Cambria Math" panose="02040503050406030204" pitchFamily="18" charset="0"/>
                          <a:ea typeface="微软雅黑" panose="020B0503020204020204" pitchFamily="34" charset="-122"/>
                        </a:rPr>
                        <m:t>𝑚</m:t>
                      </m:r>
                      <m:r>
                        <a:rPr lang="en-US" altLang="zh-CN" sz="2400" b="1" i="0">
                          <a:latin typeface="Cambria Math" panose="02040503050406030204" pitchFamily="18" charset="0"/>
                          <a:ea typeface="微软雅黑" panose="020B0503020204020204" pitchFamily="34" charset="-122"/>
                        </a:rPr>
                        <m:t>𝐚</m:t>
                      </m:r>
                    </m:oMath>
                  </m:oMathPara>
                </a14:m>
                <a:endParaRPr lang="zh-CN" altLang="en-US" sz="2400" dirty="0"/>
              </a:p>
            </p:txBody>
          </p:sp>
        </mc:Choice>
        <mc:Fallback xmlns="">
          <p:sp>
            <p:nvSpPr>
              <p:cNvPr id="4" name="矩形 3"/>
              <p:cNvSpPr>
                <a:spLocks noRot="1" noChangeAspect="1" noMove="1" noResize="1" noEditPoints="1" noAdjustHandles="1" noChangeArrowheads="1" noChangeShapeType="1" noTextEdit="1"/>
              </p:cNvSpPr>
              <p:nvPr/>
            </p:nvSpPr>
            <p:spPr>
              <a:xfrm>
                <a:off x="5941760" y="4943779"/>
                <a:ext cx="1256498"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4979122" y="4981879"/>
                <a:ext cx="51969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ea typeface="微软雅黑" panose="020B0503020204020204" pitchFamily="34" charset="-122"/>
                        </a:rPr>
                        <m:t>⇒</m:t>
                      </m:r>
                    </m:oMath>
                  </m:oMathPara>
                </a14:m>
                <a:endParaRPr lang="zh-CN" altLang="en-US" sz="2400" dirty="0"/>
              </a:p>
            </p:txBody>
          </p:sp>
        </mc:Choice>
        <mc:Fallback xmlns="">
          <p:sp>
            <p:nvSpPr>
              <p:cNvPr id="5" name="矩形 4"/>
              <p:cNvSpPr>
                <a:spLocks noRot="1" noChangeAspect="1" noMove="1" noResize="1" noEditPoints="1" noAdjustHandles="1" noChangeArrowheads="1" noChangeShapeType="1" noTextEdit="1"/>
              </p:cNvSpPr>
              <p:nvPr/>
            </p:nvSpPr>
            <p:spPr>
              <a:xfrm>
                <a:off x="4979122" y="4981879"/>
                <a:ext cx="519694" cy="4616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941760" y="5746436"/>
                <a:ext cx="130426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ea typeface="微软雅黑" panose="020B0503020204020204" pitchFamily="34" charset="-122"/>
                        </a:rPr>
                        <m:t>𝐹</m:t>
                      </m:r>
                      <m:r>
                        <a:rPr lang="en-US" altLang="zh-CN" sz="2400" b="0" i="1">
                          <a:latin typeface="Cambria Math" panose="02040503050406030204" pitchFamily="18" charset="0"/>
                          <a:ea typeface="微软雅黑" panose="020B0503020204020204" pitchFamily="34" charset="-122"/>
                        </a:rPr>
                        <m:t>=</m:t>
                      </m:r>
                      <m:r>
                        <a:rPr lang="en-US" altLang="zh-CN" sz="2400" b="0" i="1">
                          <a:latin typeface="Cambria Math" panose="02040503050406030204" pitchFamily="18" charset="0"/>
                          <a:ea typeface="微软雅黑" panose="020B0503020204020204" pitchFamily="34" charset="-122"/>
                        </a:rPr>
                        <m:t>𝑚𝑔</m:t>
                      </m:r>
                    </m:oMath>
                  </m:oMathPara>
                </a14:m>
                <a:endParaRPr lang="zh-CN" altLang="en-US" sz="2400" dirty="0"/>
              </a:p>
            </p:txBody>
          </p:sp>
        </mc:Choice>
        <mc:Fallback xmlns="">
          <p:sp>
            <p:nvSpPr>
              <p:cNvPr id="6" name="矩形 5"/>
              <p:cNvSpPr>
                <a:spLocks noRot="1" noChangeAspect="1" noMove="1" noResize="1" noEditPoints="1" noAdjustHandles="1" noChangeArrowheads="1" noChangeShapeType="1" noTextEdit="1"/>
              </p:cNvSpPr>
              <p:nvPr/>
            </p:nvSpPr>
            <p:spPr>
              <a:xfrm>
                <a:off x="5941760" y="5746436"/>
                <a:ext cx="1304267" cy="461665"/>
              </a:xfrm>
              <a:prstGeom prst="rect">
                <a:avLst/>
              </a:prstGeom>
              <a:blipFill>
                <a:blip r:embed="rId5"/>
                <a:stretch>
                  <a:fillRect b="-1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2624344" y="5616048"/>
                <a:ext cx="1906419" cy="7224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ea typeface="微软雅黑" panose="020B0503020204020204" pitchFamily="34" charset="-122"/>
                        </a:rPr>
                        <m:t>𝐹</m:t>
                      </m:r>
                      <m:r>
                        <a:rPr lang="en-US" altLang="zh-CN" sz="2400" i="1">
                          <a:latin typeface="Cambria Math" panose="02040503050406030204" pitchFamily="18" charset="0"/>
                          <a:ea typeface="微软雅黑" panose="020B0503020204020204" pitchFamily="34" charset="-122"/>
                        </a:rPr>
                        <m:t>=</m:t>
                      </m:r>
                      <m:r>
                        <a:rPr lang="en-US" altLang="zh-CN" sz="2400" i="1">
                          <a:latin typeface="Cambria Math" panose="02040503050406030204" pitchFamily="18" charset="0"/>
                          <a:ea typeface="微软雅黑" panose="020B0503020204020204" pitchFamily="34" charset="-122"/>
                        </a:rPr>
                        <m:t>𝐺</m:t>
                      </m:r>
                      <m:f>
                        <m:fPr>
                          <m:ctrlPr>
                            <a:rPr lang="en-US" altLang="zh-CN" sz="2400" i="1">
                              <a:latin typeface="Cambria Math" panose="02040503050406030204" pitchFamily="18" charset="0"/>
                              <a:ea typeface="微软雅黑" panose="020B0503020204020204" pitchFamily="34" charset="-122"/>
                            </a:rPr>
                          </m:ctrlPr>
                        </m:fPr>
                        <m:num>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𝑚</m:t>
                              </m:r>
                            </m:e>
                            <m:sub>
                              <m:r>
                                <a:rPr lang="en-US" altLang="zh-CN" sz="2400" i="1">
                                  <a:latin typeface="Cambria Math" panose="02040503050406030204" pitchFamily="18" charset="0"/>
                                  <a:ea typeface="微软雅黑" panose="020B0503020204020204" pitchFamily="34" charset="-122"/>
                                </a:rPr>
                                <m:t>1</m:t>
                              </m:r>
                            </m:sub>
                          </m:sSub>
                          <m:sSub>
                            <m:sSubPr>
                              <m:ctrlPr>
                                <a:rPr lang="en-US" altLang="zh-CN" sz="2400" i="1">
                                  <a:latin typeface="Cambria Math" panose="02040503050406030204" pitchFamily="18" charset="0"/>
                                  <a:ea typeface="微软雅黑" panose="020B0503020204020204" pitchFamily="34" charset="-122"/>
                                </a:rPr>
                              </m:ctrlPr>
                            </m:sSubPr>
                            <m:e>
                              <m:r>
                                <a:rPr lang="en-US" altLang="zh-CN" sz="2400" i="1">
                                  <a:latin typeface="Cambria Math" panose="02040503050406030204" pitchFamily="18" charset="0"/>
                                  <a:ea typeface="微软雅黑" panose="020B0503020204020204" pitchFamily="34" charset="-122"/>
                                </a:rPr>
                                <m:t>𝑚</m:t>
                              </m:r>
                            </m:e>
                            <m:sub>
                              <m:r>
                                <a:rPr lang="en-US" altLang="zh-CN" sz="2400" i="1">
                                  <a:latin typeface="Cambria Math" panose="02040503050406030204" pitchFamily="18" charset="0"/>
                                  <a:ea typeface="微软雅黑" panose="020B0503020204020204" pitchFamily="34" charset="-122"/>
                                </a:rPr>
                                <m:t>2</m:t>
                              </m:r>
                            </m:sub>
                          </m:sSub>
                        </m:num>
                        <m:den>
                          <m:sSup>
                            <m:sSupPr>
                              <m:ctrlPr>
                                <a:rPr lang="en-US" altLang="zh-CN" sz="2400" i="1">
                                  <a:latin typeface="Cambria Math" panose="02040503050406030204" pitchFamily="18" charset="0"/>
                                  <a:ea typeface="微软雅黑" panose="020B0503020204020204" pitchFamily="34" charset="-122"/>
                                </a:rPr>
                              </m:ctrlPr>
                            </m:sSupPr>
                            <m:e>
                              <m:r>
                                <a:rPr lang="en-US" altLang="zh-CN" sz="2400" i="1">
                                  <a:latin typeface="Cambria Math" panose="02040503050406030204" pitchFamily="18" charset="0"/>
                                  <a:ea typeface="微软雅黑" panose="020B0503020204020204" pitchFamily="34" charset="-122"/>
                                </a:rPr>
                                <m:t>𝑟</m:t>
                              </m:r>
                            </m:e>
                            <m:sup>
                              <m:r>
                                <a:rPr lang="en-US" altLang="zh-CN" sz="2400" i="1">
                                  <a:latin typeface="Cambria Math" panose="02040503050406030204" pitchFamily="18" charset="0"/>
                                  <a:ea typeface="微软雅黑" panose="020B0503020204020204" pitchFamily="34" charset="-122"/>
                                </a:rPr>
                                <m:t>2</m:t>
                              </m:r>
                            </m:sup>
                          </m:sSup>
                        </m:den>
                      </m:f>
                    </m:oMath>
                  </m:oMathPara>
                </a14:m>
                <a:endParaRPr lang="zh-CN" altLang="en-US" sz="2400" dirty="0"/>
              </a:p>
            </p:txBody>
          </p:sp>
        </mc:Choice>
        <mc:Fallback xmlns="">
          <p:sp>
            <p:nvSpPr>
              <p:cNvPr id="7" name="矩形 6"/>
              <p:cNvSpPr>
                <a:spLocks noRot="1" noChangeAspect="1" noMove="1" noResize="1" noEditPoints="1" noAdjustHandles="1" noChangeArrowheads="1" noChangeShapeType="1" noTextEdit="1"/>
              </p:cNvSpPr>
              <p:nvPr/>
            </p:nvSpPr>
            <p:spPr>
              <a:xfrm>
                <a:off x="2624344" y="5616048"/>
                <a:ext cx="1906419" cy="72244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38880" y="4693590"/>
                <a:ext cx="3654590" cy="833626"/>
              </a:xfrm>
              <a:prstGeom prst="rect">
                <a:avLst/>
              </a:prstGeom>
            </p:spPr>
            <p:txBody>
              <a:bodyPr wrap="none">
                <a:spAutoFit/>
              </a:bodyPr>
              <a:lstStyle/>
              <a:p>
                <a:pPr marL="0" indent="0">
                  <a:buNone/>
                </a:pPr>
                <a14:m>
                  <m:oMathPara xmlns:m="http://schemas.openxmlformats.org/officeDocument/2006/math">
                    <m:oMathParaPr>
                      <m:jc m:val="centerGroup"/>
                    </m:oMathParaPr>
                    <m:oMath xmlns:m="http://schemas.openxmlformats.org/officeDocument/2006/math">
                      <m:r>
                        <a:rPr lang="en-US" altLang="zh-CN" sz="2400">
                          <a:latin typeface="Cambria Math" panose="02040503050406030204" pitchFamily="18" charset="0"/>
                          <a:ea typeface="微软雅黑" panose="020B0503020204020204" pitchFamily="34" charset="-122"/>
                        </a:rPr>
                        <m:t>𝐅</m:t>
                      </m:r>
                      <m:r>
                        <a:rPr lang="en-US" altLang="zh-CN" sz="2400" b="0" i="1">
                          <a:latin typeface="Cambria Math" panose="02040503050406030204" pitchFamily="18" charset="0"/>
                          <a:ea typeface="微软雅黑" panose="020B0503020204020204" pitchFamily="34" charset="-122"/>
                        </a:rPr>
                        <m:t>=</m:t>
                      </m:r>
                      <m:f>
                        <m:fPr>
                          <m:ctrlPr>
                            <a:rPr lang="en-US" altLang="zh-CN" sz="2400" b="0" i="1">
                              <a:latin typeface="Cambria Math" panose="02040503050406030204" pitchFamily="18" charset="0"/>
                              <a:ea typeface="微软雅黑" panose="020B0503020204020204" pitchFamily="34" charset="-122"/>
                            </a:rPr>
                          </m:ctrlPr>
                        </m:fPr>
                        <m:num>
                          <m:sSup>
                            <m:sSupPr>
                              <m:ctrlPr>
                                <a:rPr lang="en-US" altLang="zh-CN" sz="2400" b="0" i="1">
                                  <a:latin typeface="Cambria Math" panose="02040503050406030204" pitchFamily="18" charset="0"/>
                                  <a:ea typeface="微软雅黑" panose="020B0503020204020204" pitchFamily="34" charset="-122"/>
                                </a:rPr>
                              </m:ctrlPr>
                            </m:sSupPr>
                            <m:e>
                              <m:r>
                                <a:rPr lang="en-US" altLang="zh-CN" sz="2400" b="0" i="1">
                                  <a:latin typeface="Cambria Math" panose="02040503050406030204" pitchFamily="18" charset="0"/>
                                  <a:ea typeface="微软雅黑" panose="020B0503020204020204" pitchFamily="34" charset="-122"/>
                                </a:rPr>
                                <m:t>𝛾</m:t>
                              </m:r>
                            </m:e>
                            <m:sup>
                              <m:r>
                                <a:rPr lang="en-US" altLang="zh-CN" sz="2400" b="0" i="1">
                                  <a:latin typeface="Cambria Math" panose="02040503050406030204" pitchFamily="18" charset="0"/>
                                  <a:ea typeface="微软雅黑" panose="020B0503020204020204" pitchFamily="34" charset="-122"/>
                                </a:rPr>
                                <m:t>3</m:t>
                              </m:r>
                            </m:sup>
                          </m:sSup>
                          <m:sSub>
                            <m:sSubPr>
                              <m:ctrlPr>
                                <a:rPr lang="en-US" altLang="zh-CN" sz="2400" b="0" i="1">
                                  <a:latin typeface="Cambria Math" panose="02040503050406030204" pitchFamily="18" charset="0"/>
                                  <a:ea typeface="微软雅黑" panose="020B0503020204020204" pitchFamily="34" charset="-122"/>
                                </a:rPr>
                              </m:ctrlPr>
                            </m:sSubPr>
                            <m:e>
                              <m:r>
                                <a:rPr lang="en-US" altLang="zh-CN" sz="2400" b="0" i="1">
                                  <a:latin typeface="Cambria Math" panose="02040503050406030204" pitchFamily="18" charset="0"/>
                                  <a:ea typeface="微软雅黑" panose="020B0503020204020204" pitchFamily="34" charset="-122"/>
                                </a:rPr>
                                <m:t>𝑚</m:t>
                              </m:r>
                            </m:e>
                            <m:sub>
                              <m:r>
                                <a:rPr lang="en-US" altLang="zh-CN" sz="2400" b="0" i="1">
                                  <a:latin typeface="Cambria Math" panose="02040503050406030204" pitchFamily="18" charset="0"/>
                                  <a:ea typeface="微软雅黑" panose="020B0503020204020204" pitchFamily="34" charset="-122"/>
                                </a:rPr>
                                <m:t>0</m:t>
                              </m:r>
                            </m:sub>
                          </m:sSub>
                          <m:r>
                            <a:rPr lang="en-US" altLang="zh-CN" sz="2400" b="0" i="1">
                              <a:latin typeface="Cambria Math" panose="02040503050406030204" pitchFamily="18" charset="0"/>
                              <a:ea typeface="微软雅黑" panose="020B0503020204020204" pitchFamily="34" charset="-122"/>
                            </a:rPr>
                            <m:t>(</m:t>
                          </m:r>
                          <m:r>
                            <m:rPr>
                              <m:nor/>
                            </m:rPr>
                            <a:rPr lang="en-US" altLang="zh-CN" sz="2400">
                              <a:latin typeface="Cambria Math" panose="02040503050406030204" pitchFamily="18" charset="0"/>
                              <a:ea typeface="微软雅黑" panose="020B0503020204020204" pitchFamily="34" charset="-122"/>
                            </a:rPr>
                            <m:t>v</m:t>
                          </m:r>
                          <m:r>
                            <a:rPr lang="en-US" altLang="zh-CN" sz="2400" b="0" i="1">
                              <a:latin typeface="Cambria Math" panose="02040503050406030204" pitchFamily="18" charset="0"/>
                              <a:ea typeface="微软雅黑" panose="020B0503020204020204" pitchFamily="34" charset="-122"/>
                            </a:rPr>
                            <m:t>⋅</m:t>
                          </m:r>
                          <m:r>
                            <m:rPr>
                              <m:nor/>
                            </m:rPr>
                            <a:rPr lang="en-US" altLang="zh-CN" sz="2400">
                              <a:latin typeface="Cambria Math" panose="02040503050406030204" pitchFamily="18" charset="0"/>
                              <a:ea typeface="微软雅黑" panose="020B0503020204020204" pitchFamily="34" charset="-122"/>
                            </a:rPr>
                            <m:t>a</m:t>
                          </m:r>
                          <m:r>
                            <a:rPr lang="en-US" altLang="zh-CN" sz="2400" b="0" i="1">
                              <a:latin typeface="Cambria Math" panose="02040503050406030204" pitchFamily="18" charset="0"/>
                              <a:ea typeface="微软雅黑" panose="020B0503020204020204" pitchFamily="34" charset="-122"/>
                            </a:rPr>
                            <m:t>)</m:t>
                          </m:r>
                        </m:num>
                        <m:den>
                          <m:sSup>
                            <m:sSupPr>
                              <m:ctrlPr>
                                <a:rPr lang="en-US" altLang="zh-CN" sz="2400" b="0" i="1">
                                  <a:latin typeface="Cambria Math" panose="02040503050406030204" pitchFamily="18" charset="0"/>
                                  <a:ea typeface="微软雅黑" panose="020B0503020204020204" pitchFamily="34" charset="-122"/>
                                </a:rPr>
                              </m:ctrlPr>
                            </m:sSupPr>
                            <m:e>
                              <m:r>
                                <a:rPr lang="en-US" altLang="zh-CN" sz="2400" b="0" i="1">
                                  <a:latin typeface="Cambria Math" panose="02040503050406030204" pitchFamily="18" charset="0"/>
                                  <a:ea typeface="微软雅黑" panose="020B0503020204020204" pitchFamily="34" charset="-122"/>
                                </a:rPr>
                                <m:t>𝑐</m:t>
                              </m:r>
                            </m:e>
                            <m:sup>
                              <m:r>
                                <a:rPr lang="en-US" altLang="zh-CN" sz="2400" b="0" i="1">
                                  <a:latin typeface="Cambria Math" panose="02040503050406030204" pitchFamily="18" charset="0"/>
                                  <a:ea typeface="微软雅黑" panose="020B0503020204020204" pitchFamily="34" charset="-122"/>
                                </a:rPr>
                                <m:t>2</m:t>
                              </m:r>
                            </m:sup>
                          </m:sSup>
                        </m:den>
                      </m:f>
                      <m:r>
                        <m:rPr>
                          <m:nor/>
                        </m:rPr>
                        <a:rPr lang="en-US" altLang="zh-CN" sz="2400">
                          <a:latin typeface="Cambria Math" panose="02040503050406030204" pitchFamily="18" charset="0"/>
                          <a:ea typeface="微软雅黑" panose="020B0503020204020204" pitchFamily="34" charset="-122"/>
                        </a:rPr>
                        <m:t>v</m:t>
                      </m:r>
                      <m:r>
                        <a:rPr lang="en-US" altLang="zh-CN" sz="2400" b="0" i="1">
                          <a:latin typeface="Cambria Math" panose="02040503050406030204" pitchFamily="18" charset="0"/>
                          <a:ea typeface="微软雅黑" panose="020B0503020204020204" pitchFamily="34" charset="-122"/>
                        </a:rPr>
                        <m:t>+</m:t>
                      </m:r>
                      <m:r>
                        <a:rPr lang="en-US" altLang="zh-CN" sz="2400" b="0" i="1">
                          <a:latin typeface="Cambria Math" panose="02040503050406030204" pitchFamily="18" charset="0"/>
                          <a:ea typeface="微软雅黑" panose="020B0503020204020204" pitchFamily="34" charset="-122"/>
                        </a:rPr>
                        <m:t>𝛾</m:t>
                      </m:r>
                      <m:sSub>
                        <m:sSubPr>
                          <m:ctrlPr>
                            <a:rPr lang="en-US" altLang="zh-CN" sz="2400" b="0" i="1">
                              <a:latin typeface="Cambria Math" panose="02040503050406030204" pitchFamily="18" charset="0"/>
                              <a:ea typeface="微软雅黑" panose="020B0503020204020204" pitchFamily="34" charset="-122"/>
                            </a:rPr>
                          </m:ctrlPr>
                        </m:sSubPr>
                        <m:e>
                          <m:r>
                            <a:rPr lang="en-US" altLang="zh-CN" sz="2400" b="0" i="1">
                              <a:latin typeface="Cambria Math" panose="02040503050406030204" pitchFamily="18" charset="0"/>
                              <a:ea typeface="微软雅黑" panose="020B0503020204020204" pitchFamily="34" charset="-122"/>
                            </a:rPr>
                            <m:t>𝑚</m:t>
                          </m:r>
                        </m:e>
                        <m:sub>
                          <m:r>
                            <a:rPr lang="en-US" altLang="zh-CN" sz="2400" b="0" i="1">
                              <a:latin typeface="Cambria Math" panose="02040503050406030204" pitchFamily="18" charset="0"/>
                              <a:ea typeface="微软雅黑" panose="020B0503020204020204" pitchFamily="34" charset="-122"/>
                            </a:rPr>
                            <m:t>0</m:t>
                          </m:r>
                        </m:sub>
                      </m:sSub>
                      <m:r>
                        <m:rPr>
                          <m:nor/>
                        </m:rPr>
                        <a:rPr lang="en-US" altLang="zh-CN" sz="2400">
                          <a:latin typeface="Cambria Math" panose="02040503050406030204" pitchFamily="18" charset="0"/>
                          <a:ea typeface="微软雅黑" panose="020B0503020204020204" pitchFamily="34" charset="-122"/>
                        </a:rPr>
                        <m:t>a</m:t>
                      </m:r>
                    </m:oMath>
                  </m:oMathPara>
                </a14:m>
                <a:endParaRPr lang="en-US" altLang="zh-CN" sz="2400" dirty="0">
                  <a:latin typeface="微软雅黑" panose="020B0503020204020204" pitchFamily="34" charset="-122"/>
                  <a:ea typeface="微软雅黑" panose="020B0503020204020204" pitchFamily="34" charset="-122"/>
                </a:endParaRPr>
              </a:p>
            </p:txBody>
          </p:sp>
        </mc:Choice>
        <mc:Fallback xmlns="">
          <p:sp>
            <p:nvSpPr>
              <p:cNvPr id="8" name="矩形 7"/>
              <p:cNvSpPr>
                <a:spLocks noRot="1" noChangeAspect="1" noMove="1" noResize="1" noEditPoints="1" noAdjustHandles="1" noChangeArrowheads="1" noChangeShapeType="1" noTextEdit="1"/>
              </p:cNvSpPr>
              <p:nvPr/>
            </p:nvSpPr>
            <p:spPr>
              <a:xfrm>
                <a:off x="938880" y="4693590"/>
                <a:ext cx="3654590" cy="83362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978802" y="5784537"/>
                <a:ext cx="51969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a:latin typeface="Cambria Math" panose="02040503050406030204" pitchFamily="18" charset="0"/>
                          <a:ea typeface="微软雅黑" panose="020B0503020204020204" pitchFamily="34" charset="-122"/>
                        </a:rPr>
                        <m:t>⇒</m:t>
                      </m:r>
                    </m:oMath>
                  </m:oMathPara>
                </a14:m>
                <a:endParaRPr lang="zh-CN" altLang="en-US" sz="2400" dirty="0"/>
              </a:p>
            </p:txBody>
          </p:sp>
        </mc:Choice>
        <mc:Fallback xmlns="">
          <p:sp>
            <p:nvSpPr>
              <p:cNvPr id="9" name="矩形 8"/>
              <p:cNvSpPr>
                <a:spLocks noRot="1" noChangeAspect="1" noMove="1" noResize="1" noEditPoints="1" noAdjustHandles="1" noChangeArrowheads="1" noChangeShapeType="1" noTextEdit="1"/>
              </p:cNvSpPr>
              <p:nvPr/>
            </p:nvSpPr>
            <p:spPr>
              <a:xfrm>
                <a:off x="4978802" y="5784537"/>
                <a:ext cx="519694" cy="461665"/>
              </a:xfrm>
              <a:prstGeom prst="rect">
                <a:avLst/>
              </a:prstGeom>
              <a:blipFill>
                <a:blip r:embed="rId8"/>
                <a:stretch>
                  <a:fillRect/>
                </a:stretch>
              </a:blipFill>
            </p:spPr>
            <p:txBody>
              <a:bodyPr/>
              <a:lstStyle/>
              <a:p>
                <a:r>
                  <a:rPr lang="zh-CN" altLang="en-US">
                    <a:noFill/>
                  </a:rPr>
                  <a:t> </a:t>
                </a:r>
              </a:p>
            </p:txBody>
          </p:sp>
        </mc:Fallback>
      </mc:AlternateContent>
      <p:sp>
        <p:nvSpPr>
          <p:cNvPr id="10" name="文本框 9"/>
          <p:cNvSpPr txBox="1"/>
          <p:nvPr/>
        </p:nvSpPr>
        <p:spPr>
          <a:xfrm>
            <a:off x="4591317" y="4731690"/>
            <a:ext cx="1210588" cy="400110"/>
          </a:xfrm>
          <a:prstGeom prst="rect">
            <a:avLst/>
          </a:prstGeom>
          <a:noFill/>
        </p:spPr>
        <p:txBody>
          <a:bodyPr wrap="none" rtlCol="0">
            <a:spAutoFit/>
          </a:bodyPr>
          <a:lstStyle/>
          <a:p>
            <a:r>
              <a:rPr lang="zh-CN" altLang="en-US" sz="2000" b="0" dirty="0">
                <a:latin typeface="微软雅黑" panose="020B0503020204020204" pitchFamily="34" charset="-122"/>
                <a:ea typeface="微软雅黑" panose="020B0503020204020204" pitchFamily="34" charset="-122"/>
              </a:rPr>
              <a:t>宏观低速</a:t>
            </a:r>
          </a:p>
        </p:txBody>
      </p:sp>
      <p:sp>
        <p:nvSpPr>
          <p:cNvPr id="11" name="文本框 10"/>
          <p:cNvSpPr txBox="1"/>
          <p:nvPr/>
        </p:nvSpPr>
        <p:spPr>
          <a:xfrm>
            <a:off x="4591317" y="5524614"/>
            <a:ext cx="1210588" cy="400110"/>
          </a:xfrm>
          <a:prstGeom prst="rect">
            <a:avLst/>
          </a:prstGeom>
          <a:noFill/>
        </p:spPr>
        <p:txBody>
          <a:bodyPr wrap="none" rtlCol="0">
            <a:spAutoFit/>
          </a:bodyPr>
          <a:lstStyle/>
          <a:p>
            <a:r>
              <a:rPr lang="zh-CN" altLang="en-US" sz="2000" b="0" dirty="0">
                <a:latin typeface="微软雅黑" panose="020B0503020204020204" pitchFamily="34" charset="-122"/>
                <a:ea typeface="微软雅黑" panose="020B0503020204020204" pitchFamily="34" charset="-122"/>
              </a:rPr>
              <a:t>地表附近</a:t>
            </a:r>
          </a:p>
        </p:txBody>
      </p:sp>
    </p:spTree>
    <p:extLst>
      <p:ext uri="{BB962C8B-B14F-4D97-AF65-F5344CB8AC3E}">
        <p14:creationId xmlns:p14="http://schemas.microsoft.com/office/powerpoint/2010/main" val="35184688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题外话</a:t>
            </a:r>
            <a:r>
              <a:rPr lang="en-US" altLang="zh-CN" dirty="0"/>
              <a:t>.</a:t>
            </a:r>
            <a:r>
              <a:rPr lang="zh-CN" altLang="en-US" dirty="0"/>
              <a:t>组合优化与机器学习</a:t>
            </a:r>
          </a:p>
        </p:txBody>
      </p:sp>
      <p:sp>
        <p:nvSpPr>
          <p:cNvPr id="4" name="文本占位符 3"/>
          <p:cNvSpPr>
            <a:spLocks noGrp="1"/>
          </p:cNvSpPr>
          <p:nvPr>
            <p:ph type="body" idx="1"/>
          </p:nvPr>
        </p:nvSpPr>
        <p:spPr/>
        <p:txBody>
          <a:bodyPr/>
          <a:lstStyle/>
          <a:p>
            <a:r>
              <a:rPr lang="zh-CN" altLang="en-US"/>
              <a:t>组合优化</a:t>
            </a:r>
            <a:endParaRPr lang="zh-CN" altLang="en-US" dirty="0"/>
          </a:p>
        </p:txBody>
      </p:sp>
      <p:pic>
        <p:nvPicPr>
          <p:cNvPr id="27" name="内容占位符 26"/>
          <p:cNvPicPr>
            <a:picLocks noGrp="1" noChangeAspect="1"/>
          </p:cNvPicPr>
          <p:nvPr>
            <p:ph sz="half" idx="2"/>
          </p:nvPr>
        </p:nvPicPr>
        <p:blipFill>
          <a:blip r:embed="rId2"/>
          <a:stretch>
            <a:fillRect/>
          </a:stretch>
        </p:blipFill>
        <p:spPr>
          <a:xfrm>
            <a:off x="937007" y="2628900"/>
            <a:ext cx="2736085" cy="3473450"/>
          </a:xfrm>
        </p:spPr>
      </p:pic>
      <p:sp>
        <p:nvSpPr>
          <p:cNvPr id="6" name="文本占位符 5"/>
          <p:cNvSpPr>
            <a:spLocks noGrp="1"/>
          </p:cNvSpPr>
          <p:nvPr>
            <p:ph type="body" sz="quarter" idx="3"/>
          </p:nvPr>
        </p:nvSpPr>
        <p:spPr/>
        <p:txBody>
          <a:bodyPr/>
          <a:lstStyle/>
          <a:p>
            <a:r>
              <a:rPr lang="zh-CN" altLang="en-US"/>
              <a:t>机器学习</a:t>
            </a:r>
            <a:endParaRPr lang="zh-CN" altLang="en-US" dirty="0"/>
          </a:p>
        </p:txBody>
      </p:sp>
      <p:pic>
        <p:nvPicPr>
          <p:cNvPr id="29" name="内容占位符 28"/>
          <p:cNvPicPr>
            <a:picLocks noGrp="1" noChangeAspect="1"/>
          </p:cNvPicPr>
          <p:nvPr>
            <p:ph sz="quarter" idx="4"/>
          </p:nvPr>
        </p:nvPicPr>
        <p:blipFill>
          <a:blip r:embed="rId3"/>
          <a:stretch>
            <a:fillRect/>
          </a:stretch>
        </p:blipFill>
        <p:spPr>
          <a:xfrm>
            <a:off x="5500143" y="2632075"/>
            <a:ext cx="2833189" cy="3470275"/>
          </a:xfrm>
        </p:spPr>
      </p:pic>
    </p:spTree>
    <p:extLst>
      <p:ext uri="{BB962C8B-B14F-4D97-AF65-F5344CB8AC3E}">
        <p14:creationId xmlns:p14="http://schemas.microsoft.com/office/powerpoint/2010/main" val="194350913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题外话</a:t>
            </a:r>
            <a:r>
              <a:rPr lang="en-US" altLang="zh-CN" dirty="0"/>
              <a:t>.</a:t>
            </a:r>
            <a:r>
              <a:rPr lang="zh-CN" altLang="en-US" dirty="0"/>
              <a:t>组合优化与数据库</a:t>
            </a:r>
          </a:p>
        </p:txBody>
      </p:sp>
      <p:sp>
        <p:nvSpPr>
          <p:cNvPr id="4" name="文本占位符 3"/>
          <p:cNvSpPr>
            <a:spLocks noGrp="1"/>
          </p:cNvSpPr>
          <p:nvPr>
            <p:ph type="body" idx="1"/>
          </p:nvPr>
        </p:nvSpPr>
        <p:spPr/>
        <p:txBody>
          <a:bodyPr/>
          <a:lstStyle/>
          <a:p>
            <a:r>
              <a:rPr lang="zh-CN" altLang="en-US" dirty="0"/>
              <a:t>组合优化</a:t>
            </a:r>
          </a:p>
        </p:txBody>
      </p:sp>
      <p:sp>
        <p:nvSpPr>
          <p:cNvPr id="6" name="文本占位符 5"/>
          <p:cNvSpPr>
            <a:spLocks noGrp="1"/>
          </p:cNvSpPr>
          <p:nvPr>
            <p:ph type="body" sz="quarter" idx="3"/>
          </p:nvPr>
        </p:nvSpPr>
        <p:spPr/>
        <p:txBody>
          <a:bodyPr/>
          <a:lstStyle/>
          <a:p>
            <a:r>
              <a:rPr lang="zh-CN" altLang="en-US" dirty="0"/>
              <a:t>数据库</a:t>
            </a:r>
          </a:p>
        </p:txBody>
      </p:sp>
      <p:sp>
        <p:nvSpPr>
          <p:cNvPr id="3" name="内容占位符 2"/>
          <p:cNvSpPr>
            <a:spLocks noGrp="1"/>
          </p:cNvSpPr>
          <p:nvPr>
            <p:ph sz="half" idx="2"/>
          </p:nvPr>
        </p:nvSpPr>
        <p:spPr/>
        <p:txBody>
          <a:bodyPr>
            <a:normAutofit/>
          </a:bodyPr>
          <a:lstStyle/>
          <a:p>
            <a:r>
              <a:rPr lang="zh-CN" altLang="en-US" dirty="0"/>
              <a:t>搜索满足要求的解向量</a:t>
            </a:r>
            <a:endParaRPr lang="en-US" altLang="zh-CN" dirty="0"/>
          </a:p>
          <a:p>
            <a:pPr lvl="1"/>
            <a:r>
              <a:rPr lang="zh-CN" altLang="en-US" dirty="0"/>
              <a:t>解空间大小爆炸增长</a:t>
            </a:r>
            <a:br>
              <a:rPr lang="en-US" altLang="zh-CN" dirty="0"/>
            </a:br>
            <a:r>
              <a:rPr lang="en-US" altLang="zh-CN" dirty="0"/>
              <a:t>(NP</a:t>
            </a:r>
            <a:r>
              <a:rPr lang="zh-CN" altLang="en-US" dirty="0"/>
              <a:t>难问题</a:t>
            </a:r>
            <a:r>
              <a:rPr lang="en-US" altLang="zh-CN" dirty="0"/>
              <a:t>)</a:t>
            </a:r>
          </a:p>
          <a:p>
            <a:r>
              <a:rPr lang="zh-CN" altLang="en-US" dirty="0"/>
              <a:t>按给定目标选择最优解</a:t>
            </a:r>
            <a:endParaRPr lang="en-US" altLang="zh-CN" dirty="0"/>
          </a:p>
          <a:p>
            <a:pPr lvl="1"/>
            <a:r>
              <a:rPr lang="zh-CN" altLang="en-US" dirty="0"/>
              <a:t>一个即可</a:t>
            </a:r>
            <a:endParaRPr lang="en-US" altLang="zh-CN" dirty="0"/>
          </a:p>
          <a:p>
            <a:r>
              <a:rPr lang="zh-CN" altLang="en-US" dirty="0"/>
              <a:t>多目标优化</a:t>
            </a:r>
            <a:endParaRPr lang="en-US" altLang="zh-CN" dirty="0"/>
          </a:p>
        </p:txBody>
      </p:sp>
      <p:sp>
        <p:nvSpPr>
          <p:cNvPr id="5" name="内容占位符 4"/>
          <p:cNvSpPr>
            <a:spLocks noGrp="1"/>
          </p:cNvSpPr>
          <p:nvPr>
            <p:ph sz="quarter" idx="4"/>
          </p:nvPr>
        </p:nvSpPr>
        <p:spPr/>
        <p:txBody>
          <a:bodyPr>
            <a:normAutofit/>
          </a:bodyPr>
          <a:lstStyle/>
          <a:p>
            <a:r>
              <a:rPr lang="zh-CN" altLang="en-US" dirty="0"/>
              <a:t>搜索满足要求的行</a:t>
            </a:r>
            <a:endParaRPr lang="en-US" altLang="zh-CN" dirty="0"/>
          </a:p>
          <a:p>
            <a:pPr lvl="1"/>
            <a:r>
              <a:rPr lang="zh-CN" altLang="en-US" dirty="0"/>
              <a:t>数据量极其有限</a:t>
            </a:r>
            <a:br>
              <a:rPr lang="en-US" altLang="zh-CN" dirty="0"/>
            </a:br>
            <a:r>
              <a:rPr lang="en-US" altLang="zh-CN" dirty="0"/>
              <a:t>(</a:t>
            </a:r>
            <a:r>
              <a:rPr lang="zh-CN" altLang="en-US" dirty="0"/>
              <a:t>即使是大数据</a:t>
            </a:r>
            <a:r>
              <a:rPr lang="en-US" altLang="zh-CN" dirty="0"/>
              <a:t>)</a:t>
            </a:r>
          </a:p>
          <a:p>
            <a:r>
              <a:rPr lang="zh-CN" altLang="en-US" dirty="0"/>
              <a:t>按给定标准对结果排序</a:t>
            </a:r>
            <a:endParaRPr lang="en-US" altLang="zh-CN" dirty="0"/>
          </a:p>
          <a:p>
            <a:pPr lvl="1"/>
            <a:r>
              <a:rPr lang="zh-CN" altLang="en-US" dirty="0"/>
              <a:t>顺序枚举</a:t>
            </a:r>
            <a:endParaRPr lang="en-US" altLang="zh-CN" dirty="0"/>
          </a:p>
          <a:p>
            <a:r>
              <a:rPr lang="zh-CN" altLang="en-US" dirty="0"/>
              <a:t>天际线查询</a:t>
            </a:r>
          </a:p>
        </p:txBody>
      </p:sp>
    </p:spTree>
    <p:extLst>
      <p:ext uri="{BB962C8B-B14F-4D97-AF65-F5344CB8AC3E}">
        <p14:creationId xmlns:p14="http://schemas.microsoft.com/office/powerpoint/2010/main" val="361172138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课外阅读</a:t>
            </a:r>
          </a:p>
        </p:txBody>
      </p:sp>
      <p:sp>
        <p:nvSpPr>
          <p:cNvPr id="3" name="内容占位符 2"/>
          <p:cNvSpPr>
            <a:spLocks noGrp="1"/>
          </p:cNvSpPr>
          <p:nvPr>
            <p:ph idx="1"/>
          </p:nvPr>
        </p:nvSpPr>
        <p:spPr/>
        <p:txBody>
          <a:bodyPr>
            <a:normAutofit/>
          </a:bodyPr>
          <a:lstStyle/>
          <a:p>
            <a:r>
              <a:rPr lang="en-US" altLang="zh-CN" dirty="0">
                <a:hlinkClick r:id="rId2"/>
              </a:rPr>
              <a:t>https://www.coursera.org/learn/discrete-optimization</a:t>
            </a:r>
          </a:p>
          <a:p>
            <a:r>
              <a:rPr lang="en-US" altLang="zh-CN" dirty="0">
                <a:hlinkClick r:id="rId2"/>
              </a:rPr>
              <a:t>http://www.gurobi.com/resources/getting-started/modeling-basics</a:t>
            </a:r>
            <a:endParaRPr lang="en-US" altLang="zh-CN" dirty="0"/>
          </a:p>
          <a:p>
            <a:r>
              <a:rPr lang="en-US" altLang="zh-CN" dirty="0">
                <a:hlinkClick r:id="rId3"/>
              </a:rPr>
              <a:t>http://www.gurobi.com/resources/getting-started/lp-basics</a:t>
            </a:r>
            <a:endParaRPr lang="en-US" altLang="zh-CN" dirty="0"/>
          </a:p>
          <a:p>
            <a:r>
              <a:rPr lang="en-US" altLang="zh-CN" dirty="0">
                <a:hlinkClick r:id="rId4"/>
              </a:rPr>
              <a:t>http://www.gurobi.com/resources/getting-started/mip-basics</a:t>
            </a:r>
            <a:endParaRPr lang="en-US" altLang="zh-CN" dirty="0"/>
          </a:p>
          <a:p>
            <a:r>
              <a:rPr lang="en-US" altLang="zh-CN" dirty="0">
                <a:hlinkClick r:id="rId5"/>
              </a:rPr>
              <a:t>https://stoprog.org/what-stochastic-programming</a:t>
            </a:r>
            <a:endParaRPr lang="zh-CN" altLang="en-US" dirty="0"/>
          </a:p>
        </p:txBody>
      </p:sp>
    </p:spTree>
    <p:extLst>
      <p:ext uri="{BB962C8B-B14F-4D97-AF65-F5344CB8AC3E}">
        <p14:creationId xmlns:p14="http://schemas.microsoft.com/office/powerpoint/2010/main" val="2012688184"/>
      </p:ext>
    </p:extLst>
  </p:cSld>
  <p:clrMapOvr>
    <a:masterClrMapping/>
  </p:clrMapOvr>
</p:sld>
</file>

<file path=ppt/theme/theme1.xml><?xml version="1.0" encoding="utf-8"?>
<a:theme xmlns:a="http://schemas.openxmlformats.org/drawingml/2006/main" name="垂直记录设计模板">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spPr>
      <a:bodyPr rtlCol="0" anchor="ctr"/>
      <a:lstStyle>
        <a:defPPr algn="ctr">
          <a:defRPr dirty="0"/>
        </a:defPPr>
      </a:lstStyle>
      <a:style>
        <a:lnRef idx="2">
          <a:schemeClr val="accent2">
            <a:shade val="50000"/>
          </a:schemeClr>
        </a:lnRef>
        <a:fillRef idx="1">
          <a:schemeClr val="accent2"/>
        </a:fillRef>
        <a:effectRef idx="0">
          <a:schemeClr val="accent2"/>
        </a:effectRef>
        <a:fontRef idx="minor">
          <a:schemeClr val="lt1"/>
        </a:fontRef>
      </a:style>
    </a:spDef>
    <a:lnDef>
      <a:spPr/>
      <a:bodyPr/>
      <a:lstStyle/>
      <a:style>
        <a:lnRef idx="1">
          <a:schemeClr val="accent2"/>
        </a:lnRef>
        <a:fillRef idx="0">
          <a:schemeClr val="accent2"/>
        </a:fillRef>
        <a:effectRef idx="0">
          <a:schemeClr val="accent2"/>
        </a:effectRef>
        <a:fontRef idx="minor">
          <a:schemeClr val="tx1"/>
        </a:fontRef>
      </a:style>
    </a:lnDef>
    <a:txDef>
      <a:spPr>
        <a:noFill/>
        <a:ln>
          <a:solidFill>
            <a:schemeClr val="tx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Office_13246188_TF03460611" id="{1B9A97F3-6178-4418-9F71-3B5F8562E9F5}" vid="{34417B78-EB9C-40AD-B4E9-10B8C1037BB5}"/>
    </a:ext>
  </a:extLst>
</a:theme>
</file>

<file path=ppt/theme/theme2.xml><?xml version="1.0" encoding="utf-8"?>
<a:theme xmlns:a="http://schemas.openxmlformats.org/drawingml/2006/main" name="办公室主题">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办公室主题">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Calibri">
      <a:maj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AA3F7D94069FF64A86F7DFF56D60E3BE" ma:contentTypeVersion="6" ma:contentTypeDescription="Create a new document." ma:contentTypeScope="" ma:versionID="c32302c77d4085ecf495bdddb7f5e889">
  <xsd:schema xmlns:xsd="http://www.w3.org/2001/XMLSchema" xmlns:xs="http://www.w3.org/2001/XMLSchema" xmlns:p="http://schemas.microsoft.com/office/2006/metadata/properties" xmlns:ns2="a4f35948-e619-41b3-aa29-22878b09cfd2" xmlns:ns3="40262f94-9f35-4ac3-9a90-690165a166b7" targetNamespace="http://schemas.microsoft.com/office/2006/metadata/properties" ma:root="true" ma:fieldsID="4ab5ae46be95f9d0be6107e8200be7a2" ns2:_="" ns3:_="">
    <xsd:import namespace="a4f35948-e619-41b3-aa29-22878b09cfd2"/>
    <xsd:import namespace="40262f94-9f35-4ac3-9a90-690165a166b7"/>
    <xsd:element name="properties">
      <xsd:complexType>
        <xsd:sequence>
          <xsd:element name="documentManagement">
            <xsd:complexType>
              <xsd:all>
                <xsd:element ref="ns2:SharedWithUsers" minOccurs="0"/>
                <xsd:element ref="ns2:SharedWithDetails" minOccurs="0"/>
                <xsd:element ref="ns3:VSO_x0020_item_x0020_id" minOccurs="0"/>
                <xsd:element ref="ns3:Item_x0020_Details" minOccurs="0"/>
                <xsd:element ref="ns3:Template_x0020_details" minOccurs="0"/>
                <xsd:element ref="ns3:Assetid_x002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4f35948-e619-41b3-aa29-22878b09cf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40262f94-9f35-4ac3-9a90-690165a166b7" elementFormDefault="qualified">
    <xsd:import namespace="http://schemas.microsoft.com/office/2006/documentManagement/types"/>
    <xsd:import namespace="http://schemas.microsoft.com/office/infopath/2007/PartnerControls"/>
    <xsd:element name="VSO_x0020_item_x0020_id" ma:index="10" nillable="true" ma:displayName="VSO item id" ma:description="Please add the bug number to refer to VSO items." ma:internalName="VSO_x0020_item_x0020_id">
      <xsd:simpleType>
        <xsd:restriction base="dms:Text">
          <xsd:maxLength value="255"/>
        </xsd:restriction>
      </xsd:simpleType>
    </xsd:element>
    <xsd:element name="Item_x0020_Details" ma:index="11" nillable="true" ma:displayName="Item Details" ma:internalName="Item_x0020_Details">
      <xsd:simpleType>
        <xsd:restriction base="dms:Note">
          <xsd:maxLength value="255"/>
        </xsd:restriction>
      </xsd:simpleType>
    </xsd:element>
    <xsd:element name="Template_x0020_details" ma:index="12" nillable="true" ma:displayName="Template details" ma:internalName="Template_x0020_details">
      <xsd:simpleType>
        <xsd:restriction base="dms:Text"/>
      </xsd:simpleType>
    </xsd:element>
    <xsd:element name="Assetid_x0020_" ma:index="13" nillable="true" ma:displayName="Assetid " ma:internalName="Assetid_x0020_">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VSO_x0020_item_x0020_id xmlns="40262f94-9f35-4ac3-9a90-690165a166b7" xsi:nil="true"/>
    <Assetid_x0020_ xmlns="40262f94-9f35-4ac3-9a90-690165a166b7" xsi:nil="true"/>
    <Item_x0020_Details xmlns="40262f94-9f35-4ac3-9a90-690165a166b7" xsi:nil="true"/>
    <Template_x0020_details xmlns="40262f94-9f35-4ac3-9a90-690165a166b7" xsi:nil="true"/>
  </documentManagement>
</p:properties>
</file>

<file path=customXml/itemProps1.xml><?xml version="1.0" encoding="utf-8"?>
<ds:datastoreItem xmlns:ds="http://schemas.openxmlformats.org/officeDocument/2006/customXml" ds:itemID="{05EEE0F9-7BC9-4998-8617-7CC115AD97E2}">
  <ds:schemaRefs>
    <ds:schemaRef ds:uri="http://schemas.microsoft.com/sharepoint/v3/contenttype/forms"/>
  </ds:schemaRefs>
</ds:datastoreItem>
</file>

<file path=customXml/itemProps2.xml><?xml version="1.0" encoding="utf-8"?>
<ds:datastoreItem xmlns:ds="http://schemas.openxmlformats.org/officeDocument/2006/customXml" ds:itemID="{4BEBB951-DE64-4CB8-9E1C-184A357AD7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4f35948-e619-41b3-aa29-22878b09cfd2"/>
    <ds:schemaRef ds:uri="40262f94-9f35-4ac3-9a90-690165a166b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A1BD8E5-A18E-435C-B431-90A6B59F4B6F}">
  <ds:schemaRefs>
    <ds:schemaRef ds:uri="http://schemas.microsoft.com/office/2006/metadata/properties"/>
    <ds:schemaRef ds:uri="http://schemas.microsoft.com/office/2006/documentManagement/types"/>
    <ds:schemaRef ds:uri="http://purl.org/dc/elements/1.1/"/>
    <ds:schemaRef ds:uri="a4f35948-e619-41b3-aa29-22878b09cfd2"/>
    <ds:schemaRef ds:uri="http://purl.org/dc/terms/"/>
    <ds:schemaRef ds:uri="http://schemas.microsoft.com/office/infopath/2007/PartnerControls"/>
    <ds:schemaRef ds:uri="http://schemas.openxmlformats.org/package/2006/metadata/core-properties"/>
    <ds:schemaRef ds:uri="40262f94-9f35-4ac3-9a90-690165a166b7"/>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垂直记录设计幻灯片</Template>
  <TotalTime>37092</TotalTime>
  <Words>6557</Words>
  <Application>Microsoft Office PowerPoint</Application>
  <PresentationFormat>全屏显示(4:3)</PresentationFormat>
  <Paragraphs>982</Paragraphs>
  <Slides>100</Slides>
  <Notes>68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100</vt:i4>
      </vt:variant>
    </vt:vector>
  </HeadingPairs>
  <TitlesOfParts>
    <vt:vector size="111" baseType="lpstr">
      <vt:lpstr>隶书</vt:lpstr>
      <vt:lpstr>宋体</vt:lpstr>
      <vt:lpstr>微软雅黑</vt:lpstr>
      <vt:lpstr>Arial</vt:lpstr>
      <vt:lpstr>Calibri</vt:lpstr>
      <vt:lpstr>Cambria Math</vt:lpstr>
      <vt:lpstr>Courier New</vt:lpstr>
      <vt:lpstr>Tahoma</vt:lpstr>
      <vt:lpstr>Wingdings</vt:lpstr>
      <vt:lpstr>垂直记录设计模板</vt:lpstr>
      <vt:lpstr>Visio</vt:lpstr>
      <vt:lpstr>高级算法设计与分析 Advanced Computer Algorithm Design &amp; Analysis 2024.10</vt:lpstr>
      <vt:lpstr>Chapter 2 Mathematical Modeling  组合优化问题的数学建模</vt:lpstr>
      <vt:lpstr>内容提要</vt:lpstr>
      <vt:lpstr>引言.什么是科学与技术</vt:lpstr>
      <vt:lpstr>引言.什么是科学与技术</vt:lpstr>
      <vt:lpstr>引言.什么是科学与技术</vt:lpstr>
      <vt:lpstr>引言.什么是科学与技术</vt:lpstr>
      <vt:lpstr>引言.什么是数学建模</vt:lpstr>
      <vt:lpstr>引言.建模的意义</vt:lpstr>
      <vt:lpstr>引言.建模要素.举例</vt:lpstr>
      <vt:lpstr>引言.建模要素.举例.目标</vt:lpstr>
      <vt:lpstr>引言.建模要素.举例.决策</vt:lpstr>
      <vt:lpstr>引言.建模要素.举例.决策</vt:lpstr>
      <vt:lpstr>引言.建模要素.举例.约束</vt:lpstr>
      <vt:lpstr>引言.建模要素.举例.已知</vt:lpstr>
      <vt:lpstr>引言.建模要素</vt:lpstr>
      <vt:lpstr>数学建模.常用范式</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数学建模.常用范式.归约</vt:lpstr>
      <vt:lpstr>数学规划.常用范式</vt:lpstr>
      <vt:lpstr>数学规划.标准型</vt:lpstr>
      <vt:lpstr>数学规划.标准型.决策</vt:lpstr>
      <vt:lpstr>数学规划.标准型.已知</vt:lpstr>
      <vt:lpstr>数学规划.标准型.目标</vt:lpstr>
      <vt:lpstr>数学规划.标准型.约束</vt:lpstr>
      <vt:lpstr>数学规划.一般型</vt:lpstr>
      <vt:lpstr>数学规划.一般型</vt:lpstr>
      <vt:lpstr>数学规划.展开型</vt:lpstr>
      <vt:lpstr>建模技巧.观察角度</vt:lpstr>
      <vt:lpstr>建模技巧.排列与组合的转换</vt:lpstr>
      <vt:lpstr>建模技巧.非线性表达式</vt:lpstr>
      <vt:lpstr>建模技巧.非线性表达式</vt:lpstr>
      <vt:lpstr>建模技巧.编程风格</vt:lpstr>
      <vt:lpstr>课堂练习</vt:lpstr>
      <vt:lpstr>根据模型还原问题</vt:lpstr>
      <vt:lpstr>根据模型还原问题</vt:lpstr>
      <vt:lpstr>根据问题描述建模.图着色</vt:lpstr>
      <vt:lpstr>根据问题描述建模.图着色(判定)</vt:lpstr>
      <vt:lpstr>根据问题描述建模.图着色(优化)</vt:lpstr>
      <vt:lpstr>根据问题描述建模.中心选址</vt:lpstr>
      <vt:lpstr>根据问题描述建模.中心选址</vt:lpstr>
      <vt:lpstr>根据问题描述建模.中心选址</vt:lpstr>
      <vt:lpstr>根据问题描述建模.中心选址+</vt:lpstr>
      <vt:lpstr>根据问题描述建模.中心选址++</vt:lpstr>
      <vt:lpstr>根据问题描述建模.TSP</vt:lpstr>
      <vt:lpstr>根据问题描述建模.TSP</vt:lpstr>
      <vt:lpstr>根据问题描述建模.TSP</vt:lpstr>
      <vt:lpstr>根据问题描述建模.TSP(传统)</vt:lpstr>
      <vt:lpstr>根据问题描述建模.TSP(传统)</vt:lpstr>
      <vt:lpstr>根据问题描述建模.TSP(顺序)</vt:lpstr>
      <vt:lpstr>根据问题描述建模.TSP(顺序+)</vt:lpstr>
      <vt:lpstr>根据问题描述建模.TSP(货物流)</vt:lpstr>
      <vt:lpstr>根据问题描述建模.平面装配</vt:lpstr>
      <vt:lpstr>根据问题描述建模.平面装配</vt:lpstr>
      <vt:lpstr>根据问题描述建模.平面装配(转)</vt:lpstr>
      <vt:lpstr>根据问题描述建模.作业调度</vt:lpstr>
      <vt:lpstr>根据问题描述建模.作业调度</vt:lpstr>
      <vt:lpstr>实际应用建模.人员排班</vt:lpstr>
      <vt:lpstr>实际应用建模.库存路由</vt:lpstr>
      <vt:lpstr>实际应用建模.玻璃切割</vt:lpstr>
      <vt:lpstr>从建模到求解</vt:lpstr>
      <vt:lpstr>求解技巧.松弛模型</vt:lpstr>
      <vt:lpstr>求解技巧.松弛模型</vt:lpstr>
      <vt:lpstr>求解技巧.上下界与最优性</vt:lpstr>
      <vt:lpstr>建模技巧.多目标</vt:lpstr>
      <vt:lpstr>建模技巧.多目标</vt:lpstr>
      <vt:lpstr>建模技巧.多目标</vt:lpstr>
      <vt:lpstr>建模技巧.多目标</vt:lpstr>
      <vt:lpstr>求解技巧.改进模型.约束分类</vt:lpstr>
      <vt:lpstr>求解技巧.改进模型.行生成</vt:lpstr>
      <vt:lpstr>求解技巧.改进模型.列生成*</vt:lpstr>
      <vt:lpstr>建模技巧.分数线性规划*.替换</vt:lpstr>
      <vt:lpstr>建模技巧.分数线性规划*.迭代</vt:lpstr>
      <vt:lpstr>建模技巧.随机规划与稳健优化*</vt:lpstr>
      <vt:lpstr>数学规划.求解器</vt:lpstr>
      <vt:lpstr>数学规划.求解器.使用方法</vt:lpstr>
      <vt:lpstr>数学规划.求解器.实现难点*</vt:lpstr>
      <vt:lpstr>小结</vt:lpstr>
      <vt:lpstr>题外话.组合优化与机器学习</vt:lpstr>
      <vt:lpstr>题外话.组合优化与数据库</vt:lpstr>
      <vt:lpstr>课外阅读</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组合优化中的数学建模</dc:title>
  <dc:creator>苏宙行</dc:creator>
  <cp:lastModifiedBy>szx</cp:lastModifiedBy>
  <cp:revision>407</cp:revision>
  <dcterms:created xsi:type="dcterms:W3CDTF">2017-12-07T05:34:45Z</dcterms:created>
  <dcterms:modified xsi:type="dcterms:W3CDTF">2024-11-18T02:22:34Z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74067900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